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64" r:id="rId3"/>
    <p:sldId id="262" r:id="rId4"/>
    <p:sldId id="258" r:id="rId5"/>
    <p:sldId id="260" r:id="rId6"/>
    <p:sldId id="261" r:id="rId7"/>
    <p:sldId id="274" r:id="rId8"/>
    <p:sldId id="272" r:id="rId9"/>
    <p:sldId id="271" r:id="rId10"/>
    <p:sldId id="270" r:id="rId11"/>
    <p:sldId id="269" r:id="rId12"/>
    <p:sldId id="277" r:id="rId13"/>
    <p:sldId id="291" r:id="rId14"/>
    <p:sldId id="276" r:id="rId15"/>
    <p:sldId id="275" r:id="rId16"/>
    <p:sldId id="265" r:id="rId17"/>
    <p:sldId id="282" r:id="rId18"/>
    <p:sldId id="285" r:id="rId19"/>
    <p:sldId id="284" r:id="rId20"/>
    <p:sldId id="283" r:id="rId21"/>
    <p:sldId id="287" r:id="rId22"/>
    <p:sldId id="286" r:id="rId23"/>
    <p:sldId id="290" r:id="rId24"/>
    <p:sldId id="28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8542" autoAdjust="0"/>
  </p:normalViewPr>
  <p:slideViewPr>
    <p:cSldViewPr>
      <p:cViewPr varScale="1">
        <p:scale>
          <a:sx n="90" d="100"/>
          <a:sy n="90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0587B6-0F5C-43C8-B4AE-43B511BDC908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FB510B-B93D-4CDB-9416-A9802A8AF3E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510B-B93D-4CDB-9416-A9802A8AF3E6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66701-7040-44DE-837B-9ED80B80378A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96642-373D-4990-B355-B9D6358615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66701-7040-44DE-837B-9ED80B80378A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96642-373D-4990-B355-B9D6358615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66701-7040-44DE-837B-9ED80B80378A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96642-373D-4990-B355-B9D6358615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66701-7040-44DE-837B-9ED80B80378A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96642-373D-4990-B355-B9D6358615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66701-7040-44DE-837B-9ED80B80378A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96642-373D-4990-B355-B9D6358615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66701-7040-44DE-837B-9ED80B80378A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96642-373D-4990-B355-B9D6358615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66701-7040-44DE-837B-9ED80B80378A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96642-373D-4990-B355-B9D6358615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66701-7040-44DE-837B-9ED80B80378A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96642-373D-4990-B355-B9D6358615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66701-7040-44DE-837B-9ED80B80378A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96642-373D-4990-B355-B9D6358615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66701-7040-44DE-837B-9ED80B80378A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96642-373D-4990-B355-B9D6358615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66701-7040-44DE-837B-9ED80B80378A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96642-373D-4990-B355-B9D6358615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66701-7040-44DE-837B-9ED80B80378A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096642-373D-4990-B355-B9D63586155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image" Target="../media/image3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image" Target="../media/image38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.pn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 flipV="1">
            <a:off x="5364088" y="-2473765"/>
            <a:ext cx="194421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800" b="1" i="1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4800" b="1" i="1" dirty="0">
              <a:solidFill>
                <a:srgbClr val="00B05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800" b="1" i="1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6" name="Рисунок 5" descr="http://img-fotki.yandex.ru/get/4410/47407354.26a/0_8d6c9_f7bf164a_orig.pn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43608" y="2852936"/>
            <a:ext cx="5184576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1115616" y="211142"/>
            <a:ext cx="5976664" cy="190821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КЛ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УБ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i="1" dirty="0">
                <a:solidFill>
                  <a:srgbClr val="0070C0"/>
                </a:solidFill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ЗН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ОЦ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ТН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ЫЙ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</a:t>
            </a:r>
            <a:r>
              <a:rPr lang="ru-RU" sz="3600" b="1" i="1" dirty="0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»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Times New Roman" pitchFamily="18" charset="0"/>
              </a:rPr>
              <a:t>Составила воспитатель младшей группы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Times New Roman" pitchFamily="18" charset="0"/>
              </a:rPr>
              <a:t>МБДОУ</a:t>
            </a:r>
            <a:r>
              <a:rPr kumimoji="0" lang="ru-RU" sz="1400" b="1" i="1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Times New Roman" pitchFamily="18" charset="0"/>
              </a:rPr>
              <a:t> </a:t>
            </a:r>
            <a:r>
              <a:rPr kumimoji="0" lang="ru-RU" sz="1400" b="1" i="1" u="none" strike="noStrike" cap="none" normalizeH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Times New Roman" pitchFamily="18" charset="0"/>
              </a:rPr>
              <a:t>д</a:t>
            </a:r>
            <a:r>
              <a:rPr kumimoji="0" lang="ru-RU" sz="1400" b="1" i="1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Times New Roman" pitchFamily="18" charset="0"/>
              </a:rPr>
              <a:t>/с №16 </a:t>
            </a:r>
            <a:r>
              <a:rPr lang="ru-RU" sz="1400" b="1" i="1" dirty="0" err="1" smtClean="0">
                <a:solidFill>
                  <a:srgbClr val="FF0000"/>
                </a:solidFill>
                <a:latin typeface="Arial" pitchFamily="34" charset="0"/>
                <a:cs typeface="Times New Roman" pitchFamily="18" charset="0"/>
              </a:rPr>
              <a:t>Чебыкина</a:t>
            </a:r>
            <a:r>
              <a:rPr lang="ru-RU" sz="1400" b="1" i="1" dirty="0" smtClean="0">
                <a:solidFill>
                  <a:srgbClr val="FF0000"/>
                </a:solidFill>
                <a:latin typeface="Arial" pitchFamily="34" charset="0"/>
                <a:cs typeface="Times New Roman" pitchFamily="18" charset="0"/>
              </a:rPr>
              <a:t> В.Ф.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8520" y="-1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411760" y="2492896"/>
            <a:ext cx="4608512" cy="1646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ru-RU" b="1" dirty="0" smtClean="0">
                <a:solidFill>
                  <a:schemeClr val="bg1"/>
                </a:solidFill>
                <a:latin typeface="Arial Narrow" pitchFamily="34" charset="0"/>
              </a:rPr>
              <a:t>Истоки способностей и дарования детей – на кончиках пальцев.</a:t>
            </a:r>
            <a:br>
              <a:rPr lang="ru-RU" b="1" dirty="0" smtClean="0">
                <a:solidFill>
                  <a:schemeClr val="bg1"/>
                </a:solidFill>
                <a:latin typeface="Arial Narrow" pitchFamily="34" charset="0"/>
              </a:rPr>
            </a:br>
            <a:r>
              <a:rPr lang="ru-RU" b="1" dirty="0" smtClean="0">
                <a:solidFill>
                  <a:schemeClr val="bg1"/>
                </a:solidFill>
                <a:latin typeface="Arial Narrow" pitchFamily="34" charset="0"/>
              </a:rPr>
              <a:t>От пальцев, образно говоря, идут тончайшие нити – ручейки, которые питают источник творческой мысли. Другими словами, чем больше мастерства в детской руке, тем умнее ребенок»</a:t>
            </a:r>
            <a:br>
              <a:rPr lang="ru-RU" b="1" dirty="0" smtClean="0">
                <a:solidFill>
                  <a:schemeClr val="bg1"/>
                </a:solidFill>
                <a:latin typeface="Arial Narrow" pitchFamily="34" charset="0"/>
              </a:rPr>
            </a:br>
            <a:endParaRPr lang="ru-RU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03648" y="548680"/>
            <a:ext cx="66247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solidFill>
                  <a:srgbClr val="00B050"/>
                </a:solidFill>
              </a:rPr>
              <a:t>Рисование </a:t>
            </a:r>
            <a:r>
              <a:rPr lang="ru-RU" sz="2400" b="1" i="1" dirty="0" err="1">
                <a:solidFill>
                  <a:srgbClr val="00B050"/>
                </a:solidFill>
              </a:rPr>
              <a:t>штампиками</a:t>
            </a:r>
            <a:r>
              <a:rPr lang="ru-RU" sz="2400" b="1" i="1" dirty="0">
                <a:solidFill>
                  <a:srgbClr val="00B050"/>
                </a:solidFill>
              </a:rPr>
              <a:t> «Украсим чашечку»</a:t>
            </a:r>
            <a:endParaRPr lang="ru-RU" sz="2400" dirty="0">
              <a:solidFill>
                <a:srgbClr val="00B050"/>
              </a:solidFill>
            </a:endParaRPr>
          </a:p>
          <a:p>
            <a:endParaRPr lang="ru-RU" sz="2400" dirty="0">
              <a:solidFill>
                <a:srgbClr val="00B050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" name="Содержимое 10" descr="C:\Users\Dom\Desktop\самообразование\DSCN0435.JPG"/>
          <p:cNvPicPr>
            <a:picLocks noGrp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1412776"/>
            <a:ext cx="4254624" cy="3965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Содержимое 11" descr="C:\Users\Dom\Desktop\самообразование\DSCN0434.JPG"/>
          <p:cNvPicPr>
            <a:picLocks noGrp="1"/>
          </p:cNvPicPr>
          <p:nvPr>
            <p:ph sz="half" idx="2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8200" y="1556792"/>
            <a:ext cx="4172272" cy="3821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5" descr="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31840" y="5054833"/>
            <a:ext cx="3096344" cy="1803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483768" y="2564904"/>
            <a:ext cx="4608512" cy="1646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ru-RU" b="1" dirty="0" smtClean="0">
                <a:solidFill>
                  <a:schemeClr val="bg1"/>
                </a:solidFill>
                <a:latin typeface="Arial Narrow" pitchFamily="34" charset="0"/>
              </a:rPr>
              <a:t>Истоки способностей и дарования детей – на кончиках пальцев.</a:t>
            </a:r>
            <a:br>
              <a:rPr lang="ru-RU" b="1" dirty="0" smtClean="0">
                <a:solidFill>
                  <a:schemeClr val="bg1"/>
                </a:solidFill>
                <a:latin typeface="Arial Narrow" pitchFamily="34" charset="0"/>
              </a:rPr>
            </a:br>
            <a:r>
              <a:rPr lang="ru-RU" b="1" dirty="0" smtClean="0">
                <a:solidFill>
                  <a:schemeClr val="bg1"/>
                </a:solidFill>
                <a:latin typeface="Arial Narrow" pitchFamily="34" charset="0"/>
              </a:rPr>
              <a:t>От пальцев, образно говоря, идут тончайшие нити – ручейки, которые питают источник творческой мысли. Другими словами, чем больше мастерства в детской руке, тем умнее ребенок»</a:t>
            </a:r>
            <a:br>
              <a:rPr lang="ru-RU" b="1" dirty="0" smtClean="0">
                <a:solidFill>
                  <a:schemeClr val="bg1"/>
                </a:solidFill>
                <a:latin typeface="Arial Narrow" pitchFamily="34" charset="0"/>
              </a:rPr>
            </a:br>
            <a:endParaRPr lang="ru-RU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03648" y="404664"/>
            <a:ext cx="68407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solidFill>
                  <a:srgbClr val="C00000"/>
                </a:solidFill>
              </a:rPr>
              <a:t>Рисование мятой бумагой «Цветы для мамы»</a:t>
            </a:r>
            <a:endParaRPr lang="ru-RU" sz="2400" dirty="0">
              <a:solidFill>
                <a:srgbClr val="C00000"/>
              </a:solidFill>
            </a:endParaRPr>
          </a:p>
          <a:p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" name="Содержимое 8" descr="C:\Users\Dom\Desktop\фотографии\DSCN0404.JPG"/>
          <p:cNvPicPr>
            <a:picLocks noGrp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908720"/>
            <a:ext cx="4495800" cy="4468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Содержимое 9" descr="C:\Users\Dom\Desktop\фотографии\DSCN0405.JPG"/>
          <p:cNvPicPr>
            <a:picLocks noGrp="1"/>
          </p:cNvPicPr>
          <p:nvPr>
            <p:ph sz="half" idx="2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355976" y="1556793"/>
            <a:ext cx="4270897" cy="4340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5" descr="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23728" y="5301208"/>
            <a:ext cx="2448272" cy="1425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2656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483768" y="2564904"/>
            <a:ext cx="4608512" cy="1646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ru-RU" b="1" dirty="0" smtClean="0">
                <a:solidFill>
                  <a:schemeClr val="bg1"/>
                </a:solidFill>
                <a:latin typeface="Arial Narrow" pitchFamily="34" charset="0"/>
              </a:rPr>
              <a:t>Истоки способностей и дарования детей – на кончиках пальцев.</a:t>
            </a:r>
            <a:br>
              <a:rPr lang="ru-RU" b="1" dirty="0" smtClean="0">
                <a:solidFill>
                  <a:schemeClr val="bg1"/>
                </a:solidFill>
                <a:latin typeface="Arial Narrow" pitchFamily="34" charset="0"/>
              </a:rPr>
            </a:br>
            <a:r>
              <a:rPr lang="ru-RU" b="1" dirty="0" smtClean="0">
                <a:solidFill>
                  <a:schemeClr val="bg1"/>
                </a:solidFill>
                <a:latin typeface="Arial Narrow" pitchFamily="34" charset="0"/>
              </a:rPr>
              <a:t>От пальцев, образно говоря, идут тончайшие нити – ручейки, которые питают источник творческой мысли. Другими словами, чем больше мастерства в детской руке, тем умнее ребенок»</a:t>
            </a:r>
            <a:br>
              <a:rPr lang="ru-RU" b="1" dirty="0" smtClean="0">
                <a:solidFill>
                  <a:schemeClr val="bg1"/>
                </a:solidFill>
                <a:latin typeface="Arial Narrow" pitchFamily="34" charset="0"/>
              </a:rPr>
            </a:br>
            <a:endParaRPr lang="ru-RU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pic>
        <p:nvPicPr>
          <p:cNvPr id="4" name="Рисунок 3" descr="C:\Users\Dom\Desktop\фотографии\DSCN0407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5576" y="620689"/>
            <a:ext cx="7632848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483768" y="2564904"/>
            <a:ext cx="4608512" cy="1646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ru-RU" b="1" dirty="0" smtClean="0">
                <a:solidFill>
                  <a:schemeClr val="bg1"/>
                </a:solidFill>
                <a:latin typeface="Arial Narrow" pitchFamily="34" charset="0"/>
              </a:rPr>
              <a:t>Истоки способностей и дарования детей – на кончиках пальцев.</a:t>
            </a:r>
            <a:br>
              <a:rPr lang="ru-RU" b="1" dirty="0" smtClean="0">
                <a:solidFill>
                  <a:schemeClr val="bg1"/>
                </a:solidFill>
                <a:latin typeface="Arial Narrow" pitchFamily="34" charset="0"/>
              </a:rPr>
            </a:br>
            <a:r>
              <a:rPr lang="ru-RU" b="1" dirty="0" smtClean="0">
                <a:solidFill>
                  <a:schemeClr val="bg1"/>
                </a:solidFill>
                <a:latin typeface="Arial Narrow" pitchFamily="34" charset="0"/>
              </a:rPr>
              <a:t>От пальцев, образно говоря, идут тончайшие нити – ручейки, которые питают источник творческой мысли. Другими словами, чем больше мастерства в детской руке, тем умнее ребенок»</a:t>
            </a:r>
            <a:br>
              <a:rPr lang="ru-RU" b="1" dirty="0" smtClean="0">
                <a:solidFill>
                  <a:schemeClr val="bg1"/>
                </a:solidFill>
                <a:latin typeface="Arial Narrow" pitchFamily="34" charset="0"/>
              </a:rPr>
            </a:br>
            <a:endParaRPr lang="ru-RU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07704" y="764704"/>
            <a:ext cx="41924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accent6"/>
                </a:solidFill>
              </a:rPr>
              <a:t>Одуванчики в траве</a:t>
            </a:r>
            <a:endParaRPr lang="ru-RU" sz="3600" b="1" dirty="0">
              <a:solidFill>
                <a:schemeClr val="accent6"/>
              </a:solidFill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" name="Содержимое 8" descr="G:\самообразование\DSCN1685.JPG"/>
          <p:cNvPicPr>
            <a:picLocks noGrp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9552" y="1700808"/>
            <a:ext cx="3960440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Содержимое 9" descr="G:\самообразование\DSCN1687.JPG"/>
          <p:cNvPicPr>
            <a:picLocks noGrp="1"/>
          </p:cNvPicPr>
          <p:nvPr>
            <p:ph sz="half" idx="2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8200" y="1412776"/>
            <a:ext cx="4172272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483768" y="2564904"/>
            <a:ext cx="4608512" cy="1646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ru-RU" b="1" dirty="0" smtClean="0">
                <a:solidFill>
                  <a:schemeClr val="bg1"/>
                </a:solidFill>
                <a:latin typeface="Arial Narrow" pitchFamily="34" charset="0"/>
              </a:rPr>
              <a:t>Истоки способностей и дарования детей – на кончиках пальцев.</a:t>
            </a:r>
            <a:br>
              <a:rPr lang="ru-RU" b="1" dirty="0" smtClean="0">
                <a:solidFill>
                  <a:schemeClr val="bg1"/>
                </a:solidFill>
                <a:latin typeface="Arial Narrow" pitchFamily="34" charset="0"/>
              </a:rPr>
            </a:br>
            <a:r>
              <a:rPr lang="ru-RU" b="1" dirty="0" smtClean="0">
                <a:solidFill>
                  <a:schemeClr val="bg1"/>
                </a:solidFill>
                <a:latin typeface="Arial Narrow" pitchFamily="34" charset="0"/>
              </a:rPr>
              <a:t>От пальцев, образно говоря, идут тончайшие нити – ручейки, которые питают источник творческой мысли. Другими словами, чем больше мастерства в детской руке, тем умнее ребенок»</a:t>
            </a:r>
            <a:br>
              <a:rPr lang="ru-RU" b="1" dirty="0" smtClean="0">
                <a:solidFill>
                  <a:schemeClr val="bg1"/>
                </a:solidFill>
                <a:latin typeface="Arial Narrow" pitchFamily="34" charset="0"/>
              </a:rPr>
            </a:br>
            <a:endParaRPr lang="ru-RU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11760" y="620688"/>
            <a:ext cx="53154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err="1" smtClean="0">
                <a:solidFill>
                  <a:srgbClr val="7030A0"/>
                </a:solidFill>
              </a:rPr>
              <a:t>Монотопия</a:t>
            </a:r>
            <a:r>
              <a:rPr lang="ru-RU" sz="3200" b="1" dirty="0" smtClean="0">
                <a:solidFill>
                  <a:srgbClr val="7030A0"/>
                </a:solidFill>
              </a:rPr>
              <a:t> (отпечатывание)</a:t>
            </a: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" name="Содержимое 8" descr="F:\фото дс\DSCN0732.JPG"/>
          <p:cNvPicPr>
            <a:picLocks noGrp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1916832"/>
            <a:ext cx="4316288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Содержимое 9" descr="F:\фото дс\DSCN0730.JPG"/>
          <p:cNvPicPr>
            <a:picLocks noGrp="1"/>
          </p:cNvPicPr>
          <p:nvPr>
            <p:ph sz="half" idx="2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499992" y="1916832"/>
            <a:ext cx="4320480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483768" y="2564904"/>
            <a:ext cx="4608512" cy="1646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ru-RU" b="1" dirty="0" smtClean="0">
                <a:solidFill>
                  <a:schemeClr val="bg1"/>
                </a:solidFill>
                <a:latin typeface="Arial Narrow" pitchFamily="34" charset="0"/>
              </a:rPr>
              <a:t>Истоки способностей и дарования детей – на кончиках пальцев.</a:t>
            </a:r>
            <a:br>
              <a:rPr lang="ru-RU" b="1" dirty="0" smtClean="0">
                <a:solidFill>
                  <a:schemeClr val="bg1"/>
                </a:solidFill>
                <a:latin typeface="Arial Narrow" pitchFamily="34" charset="0"/>
              </a:rPr>
            </a:br>
            <a:r>
              <a:rPr lang="ru-RU" b="1" dirty="0" smtClean="0">
                <a:solidFill>
                  <a:schemeClr val="bg1"/>
                </a:solidFill>
                <a:latin typeface="Arial Narrow" pitchFamily="34" charset="0"/>
              </a:rPr>
              <a:t>От пальцев, образно говоря, идут тончайшие нити – ручейки, которые питают источник творческой мысли. Другими словами, чем больше мастерства в детской руке, тем умнее ребенок»</a:t>
            </a:r>
            <a:br>
              <a:rPr lang="ru-RU" b="1" dirty="0" smtClean="0">
                <a:solidFill>
                  <a:schemeClr val="bg1"/>
                </a:solidFill>
                <a:latin typeface="Arial Narrow" pitchFamily="34" charset="0"/>
              </a:rPr>
            </a:br>
            <a:endParaRPr lang="ru-RU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35696" y="764704"/>
            <a:ext cx="66440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tx2"/>
                </a:solidFill>
              </a:rPr>
              <a:t>«Дождик-дождик </a:t>
            </a:r>
            <a:r>
              <a:rPr lang="ru-RU" sz="2400" b="1" dirty="0" err="1" smtClean="0">
                <a:solidFill>
                  <a:schemeClr val="tx2"/>
                </a:solidFill>
              </a:rPr>
              <a:t>лей,лей</a:t>
            </a:r>
            <a:r>
              <a:rPr lang="ru-RU" sz="2400" b="1" dirty="0" smtClean="0">
                <a:solidFill>
                  <a:schemeClr val="tx2"/>
                </a:solidFill>
              </a:rPr>
              <a:t> на меня и на людей»</a:t>
            </a:r>
            <a:endParaRPr lang="ru-RU" sz="2400" b="1" dirty="0">
              <a:solidFill>
                <a:schemeClr val="tx2"/>
              </a:solidFill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" name="Содержимое 9" descr="G:\САДИК ФОТО\DSCN1042.JPG"/>
          <p:cNvPicPr>
            <a:picLocks noGrp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9552" y="1700808"/>
            <a:ext cx="3456384" cy="4680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Содержимое 10" descr="G:\САДИК ФОТО\DSCN1044.JPG"/>
          <p:cNvPicPr>
            <a:picLocks noGrp="1"/>
          </p:cNvPicPr>
          <p:nvPr>
            <p:ph sz="half" idx="2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4008" y="1628800"/>
            <a:ext cx="3888432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5" descr="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0817" y="0"/>
            <a:ext cx="1642872" cy="1556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483768" y="2564904"/>
            <a:ext cx="4608512" cy="1646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ru-RU" b="1" dirty="0" smtClean="0">
                <a:solidFill>
                  <a:schemeClr val="bg1"/>
                </a:solidFill>
                <a:latin typeface="Arial Narrow" pitchFamily="34" charset="0"/>
              </a:rPr>
              <a:t>Истоки способностей и дарования детей – на кончиках пальцев.</a:t>
            </a:r>
            <a:br>
              <a:rPr lang="ru-RU" b="1" dirty="0" smtClean="0">
                <a:solidFill>
                  <a:schemeClr val="bg1"/>
                </a:solidFill>
                <a:latin typeface="Arial Narrow" pitchFamily="34" charset="0"/>
              </a:rPr>
            </a:br>
            <a:r>
              <a:rPr lang="ru-RU" b="1" dirty="0" smtClean="0">
                <a:solidFill>
                  <a:schemeClr val="bg1"/>
                </a:solidFill>
                <a:latin typeface="Arial Narrow" pitchFamily="34" charset="0"/>
              </a:rPr>
              <a:t>От пальцев, образно говоря, идут тончайшие нити – ручейки, которые питают источник творческой мысли. Другими словами, чем больше мастерства в детской руке, тем умнее ребенок»</a:t>
            </a:r>
            <a:br>
              <a:rPr lang="ru-RU" b="1" dirty="0" smtClean="0">
                <a:solidFill>
                  <a:schemeClr val="bg1"/>
                </a:solidFill>
                <a:latin typeface="Arial Narrow" pitchFamily="34" charset="0"/>
              </a:rPr>
            </a:br>
            <a:endParaRPr lang="ru-RU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59632" y="620688"/>
            <a:ext cx="75571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err="1" smtClean="0">
                <a:solidFill>
                  <a:srgbClr val="C00000"/>
                </a:solidFill>
              </a:rPr>
              <a:t>Монотопия</a:t>
            </a:r>
            <a:r>
              <a:rPr lang="ru-RU" sz="2000" b="1" dirty="0" smtClean="0">
                <a:solidFill>
                  <a:srgbClr val="C00000"/>
                </a:solidFill>
              </a:rPr>
              <a:t> «Бабочка».</a:t>
            </a:r>
            <a:r>
              <a:rPr lang="ru-RU" sz="2000" b="1" dirty="0" err="1" smtClean="0">
                <a:solidFill>
                  <a:srgbClr val="C00000"/>
                </a:solidFill>
              </a:rPr>
              <a:t>Дорисовывание</a:t>
            </a:r>
            <a:r>
              <a:rPr lang="ru-RU" sz="2000" b="1" dirty="0" smtClean="0">
                <a:solidFill>
                  <a:srgbClr val="C00000"/>
                </a:solidFill>
              </a:rPr>
              <a:t> деталей ватной палочкой</a:t>
            </a:r>
            <a:r>
              <a:rPr lang="ru-RU" sz="2000" dirty="0" smtClean="0">
                <a:solidFill>
                  <a:srgbClr val="C00000"/>
                </a:solidFill>
              </a:rPr>
              <a:t>.</a:t>
            </a: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" name="Содержимое 8" descr="G:\САДИК ФОТО\DSCN1053.JPG"/>
          <p:cNvPicPr>
            <a:picLocks noGrp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7544" y="1196752"/>
            <a:ext cx="4028256" cy="4181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Содержимое 9" descr="G:\САДИК ФОТО\DSCN1056.JPG"/>
          <p:cNvPicPr>
            <a:picLocks noGrp="1"/>
          </p:cNvPicPr>
          <p:nvPr>
            <p:ph sz="half" idx="2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8200" y="1844824"/>
            <a:ext cx="4172272" cy="3533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5" descr="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39752" y="4941168"/>
            <a:ext cx="2376264" cy="1842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483768" y="2564904"/>
            <a:ext cx="4608512" cy="1646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ru-RU" b="1" dirty="0" smtClean="0">
                <a:solidFill>
                  <a:schemeClr val="bg1"/>
                </a:solidFill>
                <a:latin typeface="Arial Narrow" pitchFamily="34" charset="0"/>
              </a:rPr>
              <a:t>Истоки способностей и дарования детей – на кончиках пальцев.</a:t>
            </a:r>
            <a:br>
              <a:rPr lang="ru-RU" b="1" dirty="0" smtClean="0">
                <a:solidFill>
                  <a:schemeClr val="bg1"/>
                </a:solidFill>
                <a:latin typeface="Arial Narrow" pitchFamily="34" charset="0"/>
              </a:rPr>
            </a:br>
            <a:r>
              <a:rPr lang="ru-RU" b="1" dirty="0" smtClean="0">
                <a:solidFill>
                  <a:schemeClr val="bg1"/>
                </a:solidFill>
                <a:latin typeface="Arial Narrow" pitchFamily="34" charset="0"/>
              </a:rPr>
              <a:t>От пальцев, образно говоря, идут тончайшие нити – ручейки, которые питают источник творческой мысли. Другими словами, чем больше мастерства в детской руке, тем умнее ребенок»</a:t>
            </a:r>
            <a:br>
              <a:rPr lang="ru-RU" b="1" dirty="0" smtClean="0">
                <a:solidFill>
                  <a:schemeClr val="bg1"/>
                </a:solidFill>
                <a:latin typeface="Arial Narrow" pitchFamily="34" charset="0"/>
              </a:rPr>
            </a:br>
            <a:endParaRPr lang="ru-RU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Рисование трафаретом</a:t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</a:rPr>
              <a:t>«Звездочка»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8" name="Содержимое 7" descr="G:\фото весна\DSCN0841.JPG"/>
          <p:cNvPicPr>
            <a:picLocks noGrp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7544" y="1340768"/>
            <a:ext cx="4176464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Содержимое 8" descr="G:\фото весна\DSCN0843.JPG"/>
          <p:cNvPicPr>
            <a:picLocks noGrp="1"/>
          </p:cNvPicPr>
          <p:nvPr>
            <p:ph sz="half" idx="2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72000" y="1340768"/>
            <a:ext cx="4104456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483768" y="2564904"/>
            <a:ext cx="4608512" cy="1646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ru-RU" b="1" dirty="0" smtClean="0">
                <a:solidFill>
                  <a:schemeClr val="bg1"/>
                </a:solidFill>
                <a:latin typeface="Arial Narrow" pitchFamily="34" charset="0"/>
              </a:rPr>
              <a:t>Истоки способностей и дарования детей – на кончиках пальцев.</a:t>
            </a:r>
            <a:br>
              <a:rPr lang="ru-RU" b="1" dirty="0" smtClean="0">
                <a:solidFill>
                  <a:schemeClr val="bg1"/>
                </a:solidFill>
                <a:latin typeface="Arial Narrow" pitchFamily="34" charset="0"/>
              </a:rPr>
            </a:br>
            <a:r>
              <a:rPr lang="ru-RU" b="1" dirty="0" smtClean="0">
                <a:solidFill>
                  <a:schemeClr val="bg1"/>
                </a:solidFill>
                <a:latin typeface="Arial Narrow" pitchFamily="34" charset="0"/>
              </a:rPr>
              <a:t>От пальцев, образно говоря, идут тончайшие нити – ручейки, которые питают источник творческой мысли. Другими словами, чем больше мастерства в детской руке, тем умнее ребенок»</a:t>
            </a:r>
            <a:br>
              <a:rPr lang="ru-RU" b="1" dirty="0" smtClean="0">
                <a:solidFill>
                  <a:schemeClr val="bg1"/>
                </a:solidFill>
                <a:latin typeface="Arial Narrow" pitchFamily="34" charset="0"/>
              </a:rPr>
            </a:br>
            <a:endParaRPr lang="ru-RU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Содержимое 7" descr="G:\самообразование\ФОТО\DSCN1500.JPG"/>
          <p:cNvPicPr>
            <a:picLocks noGrp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60032" y="1412776"/>
            <a:ext cx="4176464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Содержимое 8" descr="G:\самообразование\ФОТО\DSCN1501.JPG"/>
          <p:cNvPicPr>
            <a:picLocks noGrp="1"/>
          </p:cNvPicPr>
          <p:nvPr>
            <p:ph sz="half" idx="1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83568" y="1484784"/>
            <a:ext cx="4104456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5" descr="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5807743"/>
            <a:ext cx="1354626" cy="1050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2051720" y="764704"/>
            <a:ext cx="647016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err="1" smtClean="0">
                <a:solidFill>
                  <a:schemeClr val="tx2"/>
                </a:solidFill>
              </a:rPr>
              <a:t>Тонирование</a:t>
            </a:r>
            <a:r>
              <a:rPr lang="ru-RU" sz="2400" b="1" dirty="0" smtClean="0">
                <a:solidFill>
                  <a:schemeClr val="tx2"/>
                </a:solidFill>
              </a:rPr>
              <a:t> бумаги и рисование трафаретом </a:t>
            </a:r>
          </a:p>
          <a:p>
            <a:r>
              <a:rPr lang="ru-RU" sz="2400" b="1" dirty="0" smtClean="0">
                <a:solidFill>
                  <a:schemeClr val="tx2"/>
                </a:solidFill>
              </a:rPr>
              <a:t>                      «Рыбка в аквариуме» </a:t>
            </a:r>
            <a:endParaRPr lang="ru-RU" sz="24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483768" y="2564904"/>
            <a:ext cx="4608512" cy="1646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ru-RU" b="1" dirty="0" smtClean="0">
                <a:solidFill>
                  <a:schemeClr val="bg1"/>
                </a:solidFill>
                <a:latin typeface="Arial Narrow" pitchFamily="34" charset="0"/>
              </a:rPr>
              <a:t>Истоки способностей и дарования детей – на кончиках пальцев.</a:t>
            </a:r>
            <a:br>
              <a:rPr lang="ru-RU" b="1" dirty="0" smtClean="0">
                <a:solidFill>
                  <a:schemeClr val="bg1"/>
                </a:solidFill>
                <a:latin typeface="Arial Narrow" pitchFamily="34" charset="0"/>
              </a:rPr>
            </a:br>
            <a:r>
              <a:rPr lang="ru-RU" b="1" dirty="0" smtClean="0">
                <a:solidFill>
                  <a:schemeClr val="bg1"/>
                </a:solidFill>
                <a:latin typeface="Arial Narrow" pitchFamily="34" charset="0"/>
              </a:rPr>
              <a:t>От пальцев, образно говоря, идут тончайшие нити – ручейки, которые питают источник творческой мысли. Другими словами, чем больше мастерства в детской руке, тем умнее ребенок»</a:t>
            </a:r>
            <a:br>
              <a:rPr lang="ru-RU" b="1" dirty="0" smtClean="0">
                <a:solidFill>
                  <a:schemeClr val="bg1"/>
                </a:solidFill>
                <a:latin typeface="Arial Narrow" pitchFamily="34" charset="0"/>
              </a:rPr>
            </a:br>
            <a:endParaRPr lang="ru-RU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pic>
        <p:nvPicPr>
          <p:cNvPr id="4" name="Рисунок 3" descr="G:\самообразование\ФОТО\DSCN1504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259632" y="620688"/>
            <a:ext cx="7200800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467544" y="1820082"/>
            <a:ext cx="8676456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 descr="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043608" y="836712"/>
            <a:ext cx="72008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B0F0"/>
                </a:solidFill>
              </a:rPr>
              <a:t>Развитие художественно-творческих способностей детей второй младшей группы через использование нетрадиционных техник рисования </a:t>
            </a:r>
            <a:endParaRPr lang="ru-RU" sz="4000" b="1" dirty="0">
              <a:solidFill>
                <a:srgbClr val="00B0F0"/>
              </a:solidFill>
            </a:endParaRPr>
          </a:p>
        </p:txBody>
      </p:sp>
      <p:pic>
        <p:nvPicPr>
          <p:cNvPr id="8" name="Picture 5" descr="1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4854053"/>
            <a:ext cx="2699792" cy="2003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483768" y="2564904"/>
            <a:ext cx="4608512" cy="1646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ru-RU" b="1" dirty="0" smtClean="0">
                <a:solidFill>
                  <a:schemeClr val="bg1"/>
                </a:solidFill>
                <a:latin typeface="Arial Narrow" pitchFamily="34" charset="0"/>
              </a:rPr>
              <a:t>Истоки способностей и дарования детей – на кончиках пальцев.</a:t>
            </a:r>
            <a:br>
              <a:rPr lang="ru-RU" b="1" dirty="0" smtClean="0">
                <a:solidFill>
                  <a:schemeClr val="bg1"/>
                </a:solidFill>
                <a:latin typeface="Arial Narrow" pitchFamily="34" charset="0"/>
              </a:rPr>
            </a:br>
            <a:r>
              <a:rPr lang="ru-RU" b="1" dirty="0" smtClean="0">
                <a:solidFill>
                  <a:schemeClr val="bg1"/>
                </a:solidFill>
                <a:latin typeface="Arial Narrow" pitchFamily="34" charset="0"/>
              </a:rPr>
              <a:t>От пальцев, образно говоря, идут тончайшие нити – ручейки, которые питают источник творческой мысли. Другими словами, чем больше мастерства в детской руке, тем умнее ребенок»</a:t>
            </a:r>
            <a:br>
              <a:rPr lang="ru-RU" b="1" dirty="0" smtClean="0">
                <a:solidFill>
                  <a:schemeClr val="bg1"/>
                </a:solidFill>
                <a:latin typeface="Arial Narrow" pitchFamily="34" charset="0"/>
              </a:rPr>
            </a:br>
            <a:endParaRPr lang="ru-RU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Содержимое 7" descr="G:\самообразование\DSCN1464.JPG"/>
          <p:cNvPicPr>
            <a:picLocks noGrp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48022" y="1663931"/>
            <a:ext cx="3856956" cy="4398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Содержимое 8" descr="G:\самообразование\DSCN1465.JPG"/>
          <p:cNvPicPr>
            <a:picLocks noGrp="1"/>
          </p:cNvPicPr>
          <p:nvPr>
            <p:ph sz="half" idx="2"/>
          </p:nvPr>
        </p:nvPicPr>
        <p:blipFill>
          <a:blip r:embed="rId4" cstate="screen"/>
          <a:srcRect t="-1497"/>
          <a:stretch>
            <a:fillRect/>
          </a:stretch>
        </p:blipFill>
        <p:spPr bwMode="auto">
          <a:xfrm>
            <a:off x="4648200" y="1606977"/>
            <a:ext cx="4038600" cy="451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691680" y="476672"/>
            <a:ext cx="608532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err="1" smtClean="0">
                <a:solidFill>
                  <a:schemeClr val="tx2"/>
                </a:solidFill>
              </a:rPr>
              <a:t>Тонирование</a:t>
            </a:r>
            <a:r>
              <a:rPr lang="ru-RU" sz="2000" b="1" dirty="0" smtClean="0">
                <a:solidFill>
                  <a:schemeClr val="tx2"/>
                </a:solidFill>
              </a:rPr>
              <a:t> бумаги .Наклеивание готовой детали </a:t>
            </a:r>
          </a:p>
          <a:p>
            <a:r>
              <a:rPr lang="ru-RU" sz="2000" b="1" dirty="0" smtClean="0">
                <a:solidFill>
                  <a:schemeClr val="tx2"/>
                </a:solidFill>
              </a:rPr>
              <a:t>самолета и облаков (способом обрывания бумаги)</a:t>
            </a:r>
          </a:p>
          <a:p>
            <a:endParaRPr lang="ru-RU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483768" y="2564904"/>
            <a:ext cx="4608512" cy="1646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ru-RU" b="1" dirty="0" smtClean="0">
                <a:solidFill>
                  <a:schemeClr val="bg1"/>
                </a:solidFill>
                <a:latin typeface="Arial Narrow" pitchFamily="34" charset="0"/>
              </a:rPr>
              <a:t>Истоки способностей и дарования детей – на кончиках пальцев.</a:t>
            </a:r>
            <a:br>
              <a:rPr lang="ru-RU" b="1" dirty="0" smtClean="0">
                <a:solidFill>
                  <a:schemeClr val="bg1"/>
                </a:solidFill>
                <a:latin typeface="Arial Narrow" pitchFamily="34" charset="0"/>
              </a:rPr>
            </a:br>
            <a:r>
              <a:rPr lang="ru-RU" b="1" dirty="0" smtClean="0">
                <a:solidFill>
                  <a:schemeClr val="bg1"/>
                </a:solidFill>
                <a:latin typeface="Arial Narrow" pitchFamily="34" charset="0"/>
              </a:rPr>
              <a:t>От пальцев, образно говоря, идут тончайшие нити – ручейки, которые питают источник творческой мысли. Другими словами, чем больше мастерства в детской руке, тем умнее ребенок»</a:t>
            </a:r>
            <a:br>
              <a:rPr lang="ru-RU" b="1" dirty="0" smtClean="0">
                <a:solidFill>
                  <a:schemeClr val="bg1"/>
                </a:solidFill>
                <a:latin typeface="Arial Narrow" pitchFamily="34" charset="0"/>
              </a:rPr>
            </a:br>
            <a:endParaRPr lang="ru-RU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pic>
        <p:nvPicPr>
          <p:cNvPr id="4" name="Рисунок 3" descr="G:\самообразование\DSCN1466.JPG"/>
          <p:cNvPicPr/>
          <p:nvPr/>
        </p:nvPicPr>
        <p:blipFill>
          <a:blip r:embed="rId3" cstate="screen"/>
          <a:srcRect t="-1333"/>
          <a:stretch>
            <a:fillRect/>
          </a:stretch>
        </p:blipFill>
        <p:spPr bwMode="auto">
          <a:xfrm>
            <a:off x="971600" y="476672"/>
            <a:ext cx="7488831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483768" y="2564904"/>
            <a:ext cx="4608512" cy="1646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ru-RU" b="1" dirty="0" smtClean="0">
                <a:solidFill>
                  <a:schemeClr val="bg1"/>
                </a:solidFill>
                <a:latin typeface="Arial Narrow" pitchFamily="34" charset="0"/>
              </a:rPr>
              <a:t>Истоки способностей и дарования детей – на кончиках пальцев.</a:t>
            </a:r>
            <a:br>
              <a:rPr lang="ru-RU" b="1" dirty="0" smtClean="0">
                <a:solidFill>
                  <a:schemeClr val="bg1"/>
                </a:solidFill>
                <a:latin typeface="Arial Narrow" pitchFamily="34" charset="0"/>
              </a:rPr>
            </a:br>
            <a:r>
              <a:rPr lang="ru-RU" b="1" dirty="0" smtClean="0">
                <a:solidFill>
                  <a:schemeClr val="bg1"/>
                </a:solidFill>
                <a:latin typeface="Arial Narrow" pitchFamily="34" charset="0"/>
              </a:rPr>
              <a:t>От пальцев, образно говоря, идут тончайшие нити – ручейки, которые питают источник творческой мысли. Другими словами, чем больше мастерства в детской руке, тем умнее ребенок»</a:t>
            </a:r>
            <a:br>
              <a:rPr lang="ru-RU" b="1" dirty="0" smtClean="0">
                <a:solidFill>
                  <a:schemeClr val="bg1"/>
                </a:solidFill>
                <a:latin typeface="Arial Narrow" pitchFamily="34" charset="0"/>
              </a:rPr>
            </a:br>
            <a:endParaRPr lang="ru-RU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" name="Содержимое 8" descr="G:\фото весна\DSCN1009.JPG"/>
          <p:cNvPicPr>
            <a:picLocks noGrp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1340768"/>
            <a:ext cx="4320480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Содержимое 9" descr="G:\фото весна\DSCN1011.JPG"/>
          <p:cNvPicPr>
            <a:picLocks noGrp="1"/>
          </p:cNvPicPr>
          <p:nvPr>
            <p:ph sz="half" idx="2"/>
          </p:nvPr>
        </p:nvPicPr>
        <p:blipFill>
          <a:blip r:embed="rId4" cstate="screen"/>
          <a:srcRect t="-2543"/>
          <a:stretch>
            <a:fillRect/>
          </a:stretch>
        </p:blipFill>
        <p:spPr bwMode="auto">
          <a:xfrm>
            <a:off x="4716016" y="1412776"/>
            <a:ext cx="3888432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1426897" y="692696"/>
            <a:ext cx="57290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Смешивание краски .Рисование ватной палочкой</a:t>
            </a:r>
          </a:p>
          <a:p>
            <a:pPr algn="ctr"/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  «Украсим кувшинчик полосками»</a:t>
            </a:r>
            <a:endParaRPr lang="ru-RU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483768" y="2564904"/>
            <a:ext cx="4608512" cy="1646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ru-RU" b="1" dirty="0" smtClean="0">
                <a:solidFill>
                  <a:schemeClr val="bg1"/>
                </a:solidFill>
                <a:latin typeface="Arial Narrow" pitchFamily="34" charset="0"/>
              </a:rPr>
              <a:t>Истоки способностей и дарования детей – на кончиках пальцев.</a:t>
            </a:r>
            <a:br>
              <a:rPr lang="ru-RU" b="1" dirty="0" smtClean="0">
                <a:solidFill>
                  <a:schemeClr val="bg1"/>
                </a:solidFill>
                <a:latin typeface="Arial Narrow" pitchFamily="34" charset="0"/>
              </a:rPr>
            </a:br>
            <a:r>
              <a:rPr lang="ru-RU" b="1" dirty="0" smtClean="0">
                <a:solidFill>
                  <a:schemeClr val="bg1"/>
                </a:solidFill>
                <a:latin typeface="Arial Narrow" pitchFamily="34" charset="0"/>
              </a:rPr>
              <a:t>От пальцев, образно говоря, идут тончайшие нити – ручейки, которые питают источник творческой мысли. Другими словами, чем больше мастерства в детской руке, тем умнее ребенок»</a:t>
            </a:r>
            <a:br>
              <a:rPr lang="ru-RU" b="1" dirty="0" smtClean="0">
                <a:solidFill>
                  <a:schemeClr val="bg1"/>
                </a:solidFill>
                <a:latin typeface="Arial Narrow" pitchFamily="34" charset="0"/>
              </a:rPr>
            </a:br>
            <a:endParaRPr lang="ru-RU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G:\самообразование\ФОТО\DSCN1116.JPG"/>
          <p:cNvPicPr>
            <a:picLocks noGrp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1196752"/>
            <a:ext cx="4392488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Содержимое 8" descr="G:\самообразование\ФОТО\DSCN1118.JPG"/>
          <p:cNvPicPr>
            <a:picLocks noGrp="1"/>
          </p:cNvPicPr>
          <p:nvPr>
            <p:ph sz="half" idx="2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72000" y="1196752"/>
            <a:ext cx="4248472" cy="4109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5" descr="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79056" y="5357037"/>
            <a:ext cx="1321136" cy="1024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2123728" y="476672"/>
            <a:ext cx="67802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err="1" smtClean="0">
                <a:solidFill>
                  <a:srgbClr val="C00000"/>
                </a:solidFill>
              </a:rPr>
              <a:t>Кляксография</a:t>
            </a:r>
            <a:r>
              <a:rPr lang="ru-RU" sz="3200" b="1" dirty="0" smtClean="0">
                <a:solidFill>
                  <a:srgbClr val="C00000"/>
                </a:solidFill>
              </a:rPr>
              <a:t> .Рисование соломкой.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483768" y="2564904"/>
            <a:ext cx="4608512" cy="1646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ru-RU" b="1" dirty="0" smtClean="0">
                <a:solidFill>
                  <a:schemeClr val="bg1"/>
                </a:solidFill>
                <a:latin typeface="Arial Narrow" pitchFamily="34" charset="0"/>
              </a:rPr>
              <a:t>Истоки способностей и дарования детей – на кончиках пальцев.</a:t>
            </a:r>
            <a:br>
              <a:rPr lang="ru-RU" b="1" dirty="0" smtClean="0">
                <a:solidFill>
                  <a:schemeClr val="bg1"/>
                </a:solidFill>
                <a:latin typeface="Arial Narrow" pitchFamily="34" charset="0"/>
              </a:rPr>
            </a:br>
            <a:r>
              <a:rPr lang="ru-RU" b="1" dirty="0" smtClean="0">
                <a:solidFill>
                  <a:schemeClr val="bg1"/>
                </a:solidFill>
                <a:latin typeface="Arial Narrow" pitchFamily="34" charset="0"/>
              </a:rPr>
              <a:t>От пальцев, образно говоря, идут тончайшие нити – ручейки, которые питают источник творческой мысли. Другими словами, чем больше мастерства в детской руке, тем умнее ребенок»</a:t>
            </a:r>
            <a:br>
              <a:rPr lang="ru-RU" b="1" dirty="0" smtClean="0">
                <a:solidFill>
                  <a:schemeClr val="bg1"/>
                </a:solidFill>
                <a:latin typeface="Arial Narrow" pitchFamily="34" charset="0"/>
              </a:rPr>
            </a:br>
            <a:endParaRPr lang="ru-RU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55776" y="1650354"/>
            <a:ext cx="4416549" cy="3975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051720" y="764704"/>
            <a:ext cx="626312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</a:rPr>
              <a:t>СПАСИБО ЗА ВНИМАНИЕ</a:t>
            </a:r>
            <a:endParaRPr lang="ru-RU" sz="4400" b="1" dirty="0">
              <a:solidFill>
                <a:srgbClr val="C00000"/>
              </a:solidFill>
            </a:endParaRPr>
          </a:p>
        </p:txBody>
      </p:sp>
      <p:pic>
        <p:nvPicPr>
          <p:cNvPr id="8" name="Picture 5" descr="1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1520" y="5183141"/>
            <a:ext cx="2160240" cy="1674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692275" y="333375"/>
            <a:ext cx="6983413" cy="13335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Актуальность проблемы:</a:t>
            </a:r>
          </a:p>
        </p:txBody>
      </p:sp>
      <p:pic>
        <p:nvPicPr>
          <p:cNvPr id="3" name="Picture 2" descr="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123728" y="548680"/>
            <a:ext cx="52565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Актуальность проблемы</a:t>
            </a:r>
            <a:r>
              <a:rPr lang="ru-RU" dirty="0" smtClean="0">
                <a:solidFill>
                  <a:srgbClr val="002060"/>
                </a:solidFill>
              </a:rPr>
              <a:t>: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331640" y="1844824"/>
            <a:ext cx="750713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Дети 2 младшей группы очень любят рисовать,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но у них не хватает творческих навыков и способностей для выражения своего замысла в </a:t>
            </a:r>
            <a:r>
              <a:rPr lang="ru-RU" sz="2400" b="1" dirty="0" err="1" smtClean="0">
                <a:solidFill>
                  <a:srgbClr val="002060"/>
                </a:solidFill>
              </a:rPr>
              <a:t>рисунке.Чтобы</a:t>
            </a:r>
            <a:r>
              <a:rPr lang="ru-RU" sz="2400" b="1" dirty="0" smtClean="0">
                <a:solidFill>
                  <a:srgbClr val="002060"/>
                </a:solidFill>
              </a:rPr>
              <a:t> вызвать у детей интерес к изобразительной деятельности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и способствовать развитию творческого потенциала у </a:t>
            </a:r>
            <a:r>
              <a:rPr lang="ru-RU" sz="2400" b="1" dirty="0" err="1" smtClean="0">
                <a:solidFill>
                  <a:srgbClr val="002060"/>
                </a:solidFill>
              </a:rPr>
              <a:t>ребенка,рекомендуется</a:t>
            </a:r>
            <a:r>
              <a:rPr lang="ru-RU" sz="2400" b="1" dirty="0" smtClean="0">
                <a:solidFill>
                  <a:srgbClr val="002060"/>
                </a:solidFill>
              </a:rPr>
              <a:t> использовать нетрадиционные техники </a:t>
            </a:r>
            <a:r>
              <a:rPr lang="ru-RU" b="1" dirty="0" smtClean="0"/>
              <a:t>.</a:t>
            </a:r>
            <a:endParaRPr lang="ru-RU" b="1" dirty="0"/>
          </a:p>
        </p:txBody>
      </p:sp>
      <p:pic>
        <p:nvPicPr>
          <p:cNvPr id="7" name="Picture 5" descr="1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4854053"/>
            <a:ext cx="2699792" cy="2003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483768" y="2564904"/>
            <a:ext cx="4608512" cy="1646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ru-RU" b="1" dirty="0" smtClean="0">
                <a:solidFill>
                  <a:schemeClr val="bg1"/>
                </a:solidFill>
                <a:latin typeface="Arial Narrow" pitchFamily="34" charset="0"/>
              </a:rPr>
              <a:t>Истоки способностей и дарования детей – на кончиках пальцев.</a:t>
            </a:r>
            <a:br>
              <a:rPr lang="ru-RU" b="1" dirty="0" smtClean="0">
                <a:solidFill>
                  <a:schemeClr val="bg1"/>
                </a:solidFill>
                <a:latin typeface="Arial Narrow" pitchFamily="34" charset="0"/>
              </a:rPr>
            </a:br>
            <a:r>
              <a:rPr lang="ru-RU" b="1" dirty="0" smtClean="0">
                <a:solidFill>
                  <a:schemeClr val="bg1"/>
                </a:solidFill>
                <a:latin typeface="Arial Narrow" pitchFamily="34" charset="0"/>
              </a:rPr>
              <a:t>От пальцев, образно говоря, идут тончайшие нити – ручейки, которые питают источник творческой мысли. Другими словами, чем больше мастерства в детской руке, тем умнее ребенок»</a:t>
            </a:r>
            <a:br>
              <a:rPr lang="ru-RU" b="1" dirty="0" smtClean="0">
                <a:solidFill>
                  <a:schemeClr val="bg1"/>
                </a:solidFill>
                <a:latin typeface="Arial Narrow" pitchFamily="34" charset="0"/>
              </a:rPr>
            </a:br>
            <a:endParaRPr lang="ru-RU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19673" y="476672"/>
            <a:ext cx="71287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Цели и задачи использования нетрадиционных техник рисования во второй младшей группе.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5576" y="1844825"/>
            <a:ext cx="7776864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rgbClr val="002060"/>
                </a:solidFill>
                <a:latin typeface="Arial Narrow"/>
                <a:cs typeface="Aharoni"/>
              </a:rPr>
              <a:t>Цель: развитие у детей художественно-творческих способностей посредством нетрадиционных техник рисования</a:t>
            </a:r>
          </a:p>
          <a:p>
            <a:pPr algn="ctr">
              <a:defRPr/>
            </a:pPr>
            <a:r>
              <a:rPr lang="ru-RU" sz="1600" b="1" dirty="0">
                <a:solidFill>
                  <a:srgbClr val="002060"/>
                </a:solidFill>
                <a:latin typeface="Arial Narrow"/>
                <a:cs typeface="Aharoni"/>
              </a:rPr>
              <a:t>Задачи:</a:t>
            </a:r>
          </a:p>
          <a:p>
            <a:pPr>
              <a:defRPr/>
            </a:pPr>
            <a:r>
              <a:rPr lang="ru-RU" sz="1600" b="1" dirty="0">
                <a:solidFill>
                  <a:srgbClr val="002060"/>
                </a:solidFill>
                <a:latin typeface="Arial Narrow"/>
                <a:cs typeface="Aharoni"/>
              </a:rPr>
              <a:t>1. Учить детей использовать в рисовании разнообразные материалы и техники, разные способы создания изображения, соединяя в одном рисунке разные материалы с целью получения выразительного образа. </a:t>
            </a:r>
            <a:endParaRPr lang="ru-RU" sz="1600" b="1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>
              <a:defRPr/>
            </a:pPr>
            <a:r>
              <a:rPr lang="ru-RU" sz="1600" b="1" dirty="0">
                <a:solidFill>
                  <a:srgbClr val="002060"/>
                </a:solidFill>
                <a:latin typeface="Arial Narrow"/>
                <a:cs typeface="Aharoni"/>
              </a:rPr>
              <a:t>2. Развивать эстетические чувства формы, цвет, ритм, композицию, творческую активность, желание рисовать. </a:t>
            </a:r>
            <a:endParaRPr lang="ru-RU" sz="1600" b="1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>
              <a:defRPr/>
            </a:pPr>
            <a:r>
              <a:rPr lang="ru-RU" sz="1600" b="1" dirty="0">
                <a:solidFill>
                  <a:srgbClr val="002060"/>
                </a:solidFill>
                <a:latin typeface="Arial Narrow"/>
                <a:cs typeface="Aharoni"/>
              </a:rPr>
              <a:t> 3. Учить видеть и понимать красоту многоцветного мира. </a:t>
            </a:r>
            <a:endParaRPr lang="ru-RU" sz="1600" b="1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>
              <a:defRPr/>
            </a:pPr>
            <a:r>
              <a:rPr lang="ru-RU" sz="1600" b="1" dirty="0">
                <a:solidFill>
                  <a:srgbClr val="002060"/>
                </a:solidFill>
                <a:latin typeface="Arial Narrow"/>
                <a:cs typeface="Aharoni"/>
              </a:rPr>
              <a:t>4. Формировать у детей творческие способности посредством использования нетрадиционных техник рисования. </a:t>
            </a:r>
            <a:endParaRPr lang="ru-RU" sz="1600" b="1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>
              <a:defRPr/>
            </a:pPr>
            <a:r>
              <a:rPr lang="ru-RU" sz="1600" b="1" dirty="0">
                <a:solidFill>
                  <a:srgbClr val="002060"/>
                </a:solidFill>
                <a:latin typeface="Arial Narrow"/>
                <a:cs typeface="Aharoni"/>
              </a:rPr>
              <a:t>5. Воспитывать умение доводить начатое дело до конца, работать в коллективе,  индивидуально.</a:t>
            </a:r>
            <a:endParaRPr lang="ru-RU" sz="1600" b="1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  <p:pic>
        <p:nvPicPr>
          <p:cNvPr id="9" name="Picture 5" descr="1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5335588"/>
            <a:ext cx="2051050" cy="152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971600" y="476672"/>
            <a:ext cx="817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Предоставляем вашему вниманию работу клуба «Разноцветный мир»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47664" y="836712"/>
            <a:ext cx="684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Рисование ватной палочкой «Украсим платье для куклы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Содержимое 8" descr="G:\фото дс\DSCN0299.JPG"/>
          <p:cNvPicPr>
            <a:picLocks noGrp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1772816"/>
            <a:ext cx="4032448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Содержимое 9" descr="G:\фото дс\DSCN0300.JPG"/>
          <p:cNvPicPr>
            <a:picLocks noGrp="1"/>
          </p:cNvPicPr>
          <p:nvPr>
            <p:ph sz="half" idx="2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427984" y="1628800"/>
            <a:ext cx="4258816" cy="4282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483768" y="2564904"/>
            <a:ext cx="4608512" cy="1646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ru-RU" b="1" dirty="0" smtClean="0">
                <a:solidFill>
                  <a:schemeClr val="bg1"/>
                </a:solidFill>
                <a:latin typeface="Arial Narrow" pitchFamily="34" charset="0"/>
              </a:rPr>
              <a:t>Истоки способностей и дарования детей – на кончиках пальцев.</a:t>
            </a:r>
            <a:br>
              <a:rPr lang="ru-RU" b="1" dirty="0" smtClean="0">
                <a:solidFill>
                  <a:schemeClr val="bg1"/>
                </a:solidFill>
                <a:latin typeface="Arial Narrow" pitchFamily="34" charset="0"/>
              </a:rPr>
            </a:br>
            <a:r>
              <a:rPr lang="ru-RU" b="1" dirty="0" smtClean="0">
                <a:solidFill>
                  <a:schemeClr val="bg1"/>
                </a:solidFill>
                <a:latin typeface="Arial Narrow" pitchFamily="34" charset="0"/>
              </a:rPr>
              <a:t>От пальцев, образно говоря, идут тончайшие нити – ручейки, которые питают источник творческой мысли. Другими словами, чем больше мастерства в детской руке, тем умнее ребенок»</a:t>
            </a:r>
            <a:br>
              <a:rPr lang="ru-RU" b="1" dirty="0" smtClean="0">
                <a:solidFill>
                  <a:schemeClr val="bg1"/>
                </a:solidFill>
                <a:latin typeface="Arial Narrow" pitchFamily="34" charset="0"/>
              </a:rPr>
            </a:br>
            <a:endParaRPr lang="ru-RU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27584" y="548680"/>
            <a:ext cx="83164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B0F0"/>
                </a:solidFill>
              </a:rPr>
              <a:t>Рисование ватной палочкой «Зимушка-зима пришла снег с собою принесла»</a:t>
            </a: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Содержимое 8" descr="C:\Users\Dom\Desktop\самообразование\DSCN0452.JPG"/>
          <p:cNvPicPr>
            <a:picLocks noGrp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" y="1484784"/>
            <a:ext cx="4038600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Содержимое 9" descr="C:\Users\Dom\Desktop\самообразование\DSCN0454.JPG"/>
          <p:cNvPicPr>
            <a:picLocks noGrp="1"/>
          </p:cNvPicPr>
          <p:nvPr>
            <p:ph sz="half" idx="2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4008" y="1700808"/>
            <a:ext cx="4042792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483768" y="2564904"/>
            <a:ext cx="4608512" cy="1646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ru-RU" b="1" dirty="0" smtClean="0">
                <a:solidFill>
                  <a:schemeClr val="bg1"/>
                </a:solidFill>
                <a:latin typeface="Arial Narrow" pitchFamily="34" charset="0"/>
              </a:rPr>
              <a:t>Истоки способностей и дарования детей – на кончиках пальцев.</a:t>
            </a:r>
            <a:br>
              <a:rPr lang="ru-RU" b="1" dirty="0" smtClean="0">
                <a:solidFill>
                  <a:schemeClr val="bg1"/>
                </a:solidFill>
                <a:latin typeface="Arial Narrow" pitchFamily="34" charset="0"/>
              </a:rPr>
            </a:br>
            <a:r>
              <a:rPr lang="ru-RU" b="1" dirty="0" smtClean="0">
                <a:solidFill>
                  <a:schemeClr val="bg1"/>
                </a:solidFill>
                <a:latin typeface="Arial Narrow" pitchFamily="34" charset="0"/>
              </a:rPr>
              <a:t>От пальцев, образно говоря, идут тончайшие нити – ручейки, которые питают источник творческой мысли. Другими словами, чем больше мастерства в детской руке, тем умнее ребенок»</a:t>
            </a:r>
            <a:br>
              <a:rPr lang="ru-RU" b="1" dirty="0" smtClean="0">
                <a:solidFill>
                  <a:schemeClr val="bg1"/>
                </a:solidFill>
                <a:latin typeface="Arial Narrow" pitchFamily="34" charset="0"/>
              </a:rPr>
            </a:br>
            <a:endParaRPr lang="ru-RU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91680" y="764704"/>
            <a:ext cx="66949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«Кошка на подушке»-рисование манной крупой</a:t>
            </a:r>
            <a:endParaRPr lang="ru-RU" sz="2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" name="Содержимое 8" descr="G:\фото дс\DSCN0314.JPG"/>
          <p:cNvPicPr>
            <a:picLocks noGrp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9552" y="1628800"/>
            <a:ext cx="4104456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Содержимое 9" descr="G:\фото дс\DSCN0316.JPG"/>
          <p:cNvPicPr>
            <a:picLocks noGrp="1"/>
          </p:cNvPicPr>
          <p:nvPr>
            <p:ph sz="half" idx="2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8200" y="1700808"/>
            <a:ext cx="4100264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483768" y="2564904"/>
            <a:ext cx="4608512" cy="1646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ru-RU" b="1" dirty="0" smtClean="0">
                <a:solidFill>
                  <a:schemeClr val="bg1"/>
                </a:solidFill>
                <a:latin typeface="Arial Narrow" pitchFamily="34" charset="0"/>
              </a:rPr>
              <a:t>Истоки способностей и дарования детей – на кончиках пальцев.</a:t>
            </a:r>
            <a:br>
              <a:rPr lang="ru-RU" b="1" dirty="0" smtClean="0">
                <a:solidFill>
                  <a:schemeClr val="bg1"/>
                </a:solidFill>
                <a:latin typeface="Arial Narrow" pitchFamily="34" charset="0"/>
              </a:rPr>
            </a:br>
            <a:r>
              <a:rPr lang="ru-RU" b="1" dirty="0" smtClean="0">
                <a:solidFill>
                  <a:schemeClr val="bg1"/>
                </a:solidFill>
                <a:latin typeface="Arial Narrow" pitchFamily="34" charset="0"/>
              </a:rPr>
              <a:t>От пальцев, образно говоря, идут тончайшие нити – ручейки, которые питают источник творческой мысли. Другими словами, чем больше мастерства в детской руке, тем умнее ребенок»</a:t>
            </a:r>
            <a:br>
              <a:rPr lang="ru-RU" b="1" dirty="0" smtClean="0">
                <a:solidFill>
                  <a:schemeClr val="bg1"/>
                </a:solidFill>
                <a:latin typeface="Arial Narrow" pitchFamily="34" charset="0"/>
              </a:rPr>
            </a:br>
            <a:endParaRPr lang="ru-RU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457200" y="620688"/>
            <a:ext cx="4040188" cy="1554187"/>
          </a:xfrm>
        </p:spPr>
        <p:txBody>
          <a:bodyPr/>
          <a:lstStyle/>
          <a:p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Рисование тычком жесткой кисти «Мишка косолапый»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4645025" y="620688"/>
            <a:ext cx="4041775" cy="1554187"/>
          </a:xfrm>
        </p:spPr>
        <p:txBody>
          <a:bodyPr/>
          <a:lstStyle/>
          <a:p>
            <a:r>
              <a:rPr lang="ru-RU" dirty="0" smtClean="0"/>
              <a:t>Рисование пальчиком «Зайка прыгал по дорожке»</a:t>
            </a:r>
            <a:endParaRPr lang="ru-RU" dirty="0"/>
          </a:p>
        </p:txBody>
      </p:sp>
      <p:pic>
        <p:nvPicPr>
          <p:cNvPr id="10" name="Содержимое 7" descr="G:\фото дс\DSCN0327.JPG"/>
          <p:cNvPicPr>
            <a:picLocks noGrp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1560" y="2276872"/>
            <a:ext cx="3885828" cy="3672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Содержимое 10" descr="G:\фото дс\DSCN0332.JPG"/>
          <p:cNvPicPr>
            <a:picLocks noGrp="1"/>
          </p:cNvPicPr>
          <p:nvPr>
            <p:ph sz="quarter" idx="4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5025" y="2204864"/>
            <a:ext cx="4103439" cy="34616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5" descr="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5579303"/>
            <a:ext cx="2195736" cy="1278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483768" y="2564904"/>
            <a:ext cx="4608512" cy="1646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ru-RU" b="1" dirty="0" smtClean="0">
                <a:solidFill>
                  <a:schemeClr val="bg1"/>
                </a:solidFill>
                <a:latin typeface="Arial Narrow" pitchFamily="34" charset="0"/>
              </a:rPr>
              <a:t>Истоки способностей и дарования детей – на кончиках пальцев.</a:t>
            </a:r>
            <a:br>
              <a:rPr lang="ru-RU" b="1" dirty="0" smtClean="0">
                <a:solidFill>
                  <a:schemeClr val="bg1"/>
                </a:solidFill>
                <a:latin typeface="Arial Narrow" pitchFamily="34" charset="0"/>
              </a:rPr>
            </a:br>
            <a:r>
              <a:rPr lang="ru-RU" b="1" dirty="0" smtClean="0">
                <a:solidFill>
                  <a:schemeClr val="bg1"/>
                </a:solidFill>
                <a:latin typeface="Arial Narrow" pitchFamily="34" charset="0"/>
              </a:rPr>
              <a:t>От пальцев, образно говоря, идут тончайшие нити – ручейки, которые питают источник творческой мысли. Другими словами, чем больше мастерства в детской руке, тем умнее ребенок»</a:t>
            </a:r>
            <a:br>
              <a:rPr lang="ru-RU" b="1" dirty="0" smtClean="0">
                <a:solidFill>
                  <a:schemeClr val="bg1"/>
                </a:solidFill>
                <a:latin typeface="Arial Narrow" pitchFamily="34" charset="0"/>
              </a:rPr>
            </a:br>
            <a:endParaRPr lang="ru-RU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03648" y="404664"/>
            <a:ext cx="7272808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>
                <a:solidFill>
                  <a:srgbClr val="0070C0"/>
                </a:solidFill>
              </a:rPr>
              <a:t>Закрашивание плоскости листа бумаги с нарисованной</a:t>
            </a:r>
            <a:endParaRPr lang="ru-RU" sz="2000" dirty="0">
              <a:solidFill>
                <a:srgbClr val="0070C0"/>
              </a:solidFill>
            </a:endParaRPr>
          </a:p>
          <a:p>
            <a:r>
              <a:rPr lang="ru-RU" sz="2000" b="1" i="1" dirty="0">
                <a:solidFill>
                  <a:srgbClr val="0070C0"/>
                </a:solidFill>
              </a:rPr>
              <a:t> на нем свечой снежинки</a:t>
            </a:r>
            <a:endParaRPr lang="ru-RU" sz="2000" dirty="0">
              <a:solidFill>
                <a:srgbClr val="0070C0"/>
              </a:solidFill>
            </a:endParaRPr>
          </a:p>
          <a:p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" name="Содержимое 9" descr="C:\Users\Dom\Desktop\самообразование\DSCN0456.JPG"/>
          <p:cNvPicPr>
            <a:picLocks noGrp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1556792"/>
            <a:ext cx="4172272" cy="3821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Содержимое 10" descr="C:\Users\Dom\Desktop\самообразование\DSCN0457.JPG"/>
          <p:cNvPicPr>
            <a:picLocks noGrp="1"/>
          </p:cNvPicPr>
          <p:nvPr>
            <p:ph sz="half" idx="2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8200" y="1412776"/>
            <a:ext cx="4028256" cy="3965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5" descr="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5579303"/>
            <a:ext cx="2195736" cy="1278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Words>480</Words>
  <Application>Microsoft Office PowerPoint</Application>
  <PresentationFormat>Экран (4:3)</PresentationFormat>
  <Paragraphs>63</Paragraphs>
  <Slides>24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Рисование трафаретом «Звездочка»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Dom</dc:creator>
  <cp:lastModifiedBy>Dom</cp:lastModifiedBy>
  <cp:revision>21</cp:revision>
  <dcterms:created xsi:type="dcterms:W3CDTF">2017-05-25T15:12:44Z</dcterms:created>
  <dcterms:modified xsi:type="dcterms:W3CDTF">2020-04-08T08:48:48Z</dcterms:modified>
</cp:coreProperties>
</file>