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9" r:id="rId3"/>
    <p:sldId id="260" r:id="rId4"/>
    <p:sldId id="261" r:id="rId5"/>
    <p:sldId id="264" r:id="rId6"/>
    <p:sldId id="266" r:id="rId7"/>
    <p:sldId id="267" r:id="rId8"/>
    <p:sldId id="268" r:id="rId9"/>
    <p:sldId id="271" r:id="rId10"/>
    <p:sldId id="272" r:id="rId11"/>
    <p:sldId id="274" r:id="rId12"/>
    <p:sldId id="275" r:id="rId13"/>
    <p:sldId id="27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4/8/2020</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4/8/2020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4/8/2020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4/8/2020</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4/8/2020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4/8/2020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4/8/2020</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4/8/2020</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smtClean="0"/>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4/8/2020</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txBox="1">
            <a:spLocks/>
          </p:cNvSpPr>
          <p:nvPr/>
        </p:nvSpPr>
        <p:spPr>
          <a:xfrm>
            <a:off x="4020095" y="888273"/>
            <a:ext cx="8369300" cy="3474721"/>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pPr algn="ctr"/>
            <a:r>
              <a:rPr lang="ru-RU" sz="1400" cap="none" dirty="0" smtClean="0">
                <a:latin typeface="Georgia" panose="02040502050405020303" pitchFamily="18" charset="0"/>
              </a:rPr>
              <a:t>Муниципальное бюджетное общеобразовательное учреждение</a:t>
            </a:r>
          </a:p>
          <a:p>
            <a:pPr algn="ctr"/>
            <a:r>
              <a:rPr lang="ru-RU" sz="1400" cap="none" dirty="0" smtClean="0">
                <a:latin typeface="Georgia" panose="02040502050405020303" pitchFamily="18" charset="0"/>
              </a:rPr>
              <a:t>основная общеобразовательная школа № 21</a:t>
            </a:r>
          </a:p>
          <a:p>
            <a:pPr algn="ctr"/>
            <a:r>
              <a:rPr lang="ru-RU" sz="1400" cap="none" dirty="0">
                <a:latin typeface="Georgia" panose="02040502050405020303" pitchFamily="18" charset="0"/>
              </a:rPr>
              <a:t>имени кавалера орденов Ленина и </a:t>
            </a:r>
            <a:endParaRPr lang="ru-RU" sz="1400" cap="none" dirty="0" smtClean="0">
              <a:latin typeface="Georgia" panose="02040502050405020303" pitchFamily="18" charset="0"/>
            </a:endParaRPr>
          </a:p>
          <a:p>
            <a:pPr algn="ctr"/>
            <a:r>
              <a:rPr lang="ru-RU" sz="1400" cap="none" dirty="0" smtClean="0">
                <a:latin typeface="Georgia" panose="02040502050405020303" pitchFamily="18" charset="0"/>
              </a:rPr>
              <a:t>«</a:t>
            </a:r>
            <a:r>
              <a:rPr lang="ru-RU" sz="1400" cap="none" dirty="0">
                <a:latin typeface="Georgia" panose="02040502050405020303" pitchFamily="18" charset="0"/>
              </a:rPr>
              <a:t>Знак Почёта» </a:t>
            </a:r>
            <a:endParaRPr lang="ru-RU" sz="1400" cap="none" dirty="0" smtClean="0">
              <a:latin typeface="Georgia" panose="02040502050405020303" pitchFamily="18" charset="0"/>
            </a:endParaRPr>
          </a:p>
          <a:p>
            <a:pPr algn="ctr"/>
            <a:r>
              <a:rPr lang="ru-RU" sz="1400" cap="none" dirty="0" smtClean="0">
                <a:latin typeface="Georgia" panose="02040502050405020303" pitchFamily="18" charset="0"/>
              </a:rPr>
              <a:t>Фёдора </a:t>
            </a:r>
            <a:r>
              <a:rPr lang="ru-RU" sz="1400" cap="none" dirty="0">
                <a:latin typeface="Georgia" panose="02040502050405020303" pitchFamily="18" charset="0"/>
              </a:rPr>
              <a:t>Фёдоровича </a:t>
            </a:r>
            <a:r>
              <a:rPr lang="ru-RU" sz="1400" cap="none" dirty="0" smtClean="0">
                <a:latin typeface="Georgia" panose="02040502050405020303" pitchFamily="18" charset="0"/>
              </a:rPr>
              <a:t>Муковоза</a:t>
            </a:r>
          </a:p>
          <a:p>
            <a:pPr algn="ctr"/>
            <a:r>
              <a:rPr lang="ru-RU" sz="1400" cap="none" dirty="0">
                <a:latin typeface="Georgia" panose="02040502050405020303" pitchFamily="18" charset="0"/>
              </a:rPr>
              <a:t>хутора </a:t>
            </a:r>
            <a:r>
              <a:rPr lang="ru-RU" sz="1400" cap="none" dirty="0" err="1">
                <a:latin typeface="Georgia" panose="02040502050405020303" pitchFamily="18" charset="0"/>
              </a:rPr>
              <a:t>Ханькова</a:t>
            </a:r>
            <a:r>
              <a:rPr lang="ru-RU" sz="1400" cap="none" dirty="0">
                <a:latin typeface="Georgia" panose="02040502050405020303" pitchFamily="18" charset="0"/>
              </a:rPr>
              <a:t> </a:t>
            </a:r>
            <a:endParaRPr lang="ru-RU" sz="1400" cap="none" dirty="0" smtClean="0">
              <a:latin typeface="Georgia" panose="02040502050405020303" pitchFamily="18" charset="0"/>
            </a:endParaRPr>
          </a:p>
          <a:p>
            <a:pPr algn="ctr"/>
            <a:r>
              <a:rPr lang="ru-RU" sz="1400" cap="none" dirty="0" smtClean="0">
                <a:latin typeface="Georgia" panose="02040502050405020303" pitchFamily="18" charset="0"/>
              </a:rPr>
              <a:t>муниципального </a:t>
            </a:r>
            <a:r>
              <a:rPr lang="ru-RU" sz="1400" cap="none" dirty="0">
                <a:latin typeface="Georgia" panose="02040502050405020303" pitchFamily="18" charset="0"/>
              </a:rPr>
              <a:t>образования </a:t>
            </a:r>
            <a:endParaRPr lang="ru-RU" sz="1400" cap="none" dirty="0" smtClean="0">
              <a:latin typeface="Georgia" panose="02040502050405020303" pitchFamily="18" charset="0"/>
            </a:endParaRPr>
          </a:p>
          <a:p>
            <a:pPr algn="ctr"/>
            <a:r>
              <a:rPr lang="ru-RU" sz="1400" cap="none" dirty="0" smtClean="0">
                <a:latin typeface="Georgia" panose="02040502050405020303" pitchFamily="18" charset="0"/>
              </a:rPr>
              <a:t>Славянский район</a:t>
            </a:r>
            <a:endParaRPr lang="ru-RU" sz="1400" cap="none" dirty="0">
              <a:latin typeface="Georgia" panose="02040502050405020303" pitchFamily="18" charset="0"/>
            </a:endParaRPr>
          </a:p>
        </p:txBody>
      </p:sp>
      <p:sp>
        <p:nvSpPr>
          <p:cNvPr id="7" name="Заголовок 1"/>
          <p:cNvSpPr txBox="1">
            <a:spLocks/>
          </p:cNvSpPr>
          <p:nvPr/>
        </p:nvSpPr>
        <p:spPr>
          <a:xfrm>
            <a:off x="4820194" y="3331029"/>
            <a:ext cx="7569201" cy="865440"/>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pPr algn="ctr"/>
            <a:r>
              <a:rPr lang="ru-RU" sz="1600" b="1" dirty="0" smtClean="0"/>
              <a:t>Коломиец Лилия Геннадьевна </a:t>
            </a:r>
            <a:endParaRPr lang="ru-RU" sz="1600" dirty="0"/>
          </a:p>
        </p:txBody>
      </p:sp>
      <p:pic>
        <p:nvPicPr>
          <p:cNvPr id="5" name="Рисунок 4"/>
          <p:cNvPicPr>
            <a:picLocks noChangeAspect="1"/>
          </p:cNvPicPr>
          <p:nvPr/>
        </p:nvPicPr>
        <p:blipFill>
          <a:blip r:embed="rId2"/>
          <a:stretch>
            <a:fillRect/>
          </a:stretch>
        </p:blipFill>
        <p:spPr>
          <a:xfrm>
            <a:off x="1157194" y="1547223"/>
            <a:ext cx="2670224" cy="24313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Прямоугольник 1"/>
          <p:cNvSpPr/>
          <p:nvPr/>
        </p:nvSpPr>
        <p:spPr>
          <a:xfrm>
            <a:off x="6074229" y="4196468"/>
            <a:ext cx="4023359" cy="2308324"/>
          </a:xfrm>
          <a:prstGeom prst="rect">
            <a:avLst/>
          </a:prstGeom>
        </p:spPr>
        <p:txBody>
          <a:bodyPr wrap="square">
            <a:spAutoFit/>
          </a:bodyPr>
          <a:lstStyle/>
          <a:p>
            <a:r>
              <a:rPr lang="ru-RU" dirty="0">
                <a:latin typeface="Georgia" panose="02040502050405020303" pitchFamily="18" charset="0"/>
              </a:rPr>
              <a:t>Образование: высшее педагогическое.</a:t>
            </a:r>
          </a:p>
          <a:p>
            <a:r>
              <a:rPr lang="ru-RU" dirty="0">
                <a:latin typeface="Georgia" panose="02040502050405020303" pitchFamily="18" charset="0"/>
              </a:rPr>
              <a:t>Окончила в 1977 году </a:t>
            </a:r>
            <a:r>
              <a:rPr lang="ru-RU" dirty="0" err="1">
                <a:latin typeface="Georgia" panose="02040502050405020303" pitchFamily="18" charset="0"/>
              </a:rPr>
              <a:t>Шадринский</a:t>
            </a:r>
            <a:r>
              <a:rPr lang="ru-RU" dirty="0">
                <a:latin typeface="Georgia" panose="02040502050405020303" pitchFamily="18" charset="0"/>
              </a:rPr>
              <a:t> государственный педагогический институт. </a:t>
            </a:r>
          </a:p>
          <a:p>
            <a:r>
              <a:rPr lang="ru-RU" dirty="0">
                <a:latin typeface="Georgia" panose="02040502050405020303" pitchFamily="18" charset="0"/>
              </a:rPr>
              <a:t>Специальность учитель математики.</a:t>
            </a:r>
          </a:p>
          <a:p>
            <a:r>
              <a:rPr lang="ru-RU" dirty="0">
                <a:latin typeface="Georgia" panose="02040502050405020303" pitchFamily="18" charset="0"/>
              </a:rPr>
              <a:t>Педагогический стаж: 45 год</a:t>
            </a:r>
          </a:p>
        </p:txBody>
      </p:sp>
    </p:spTree>
    <p:extLst>
      <p:ext uri="{BB962C8B-B14F-4D97-AF65-F5344CB8AC3E}">
        <p14:creationId xmlns:p14="http://schemas.microsoft.com/office/powerpoint/2010/main" val="17784108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27072" y="575687"/>
            <a:ext cx="7041452" cy="991856"/>
          </a:xfrm>
        </p:spPr>
        <p:txBody>
          <a:bodyPr>
            <a:normAutofit fontScale="90000"/>
          </a:bodyPr>
          <a:lstStyle/>
          <a:p>
            <a:pPr algn="ctr"/>
            <a:r>
              <a:rPr lang="ru-RU" sz="2400" dirty="0">
                <a:latin typeface="Georgia" panose="02040502050405020303" pitchFamily="18" charset="0"/>
              </a:rPr>
              <a:t>Благодарю за то, что имею такую профессию как </a:t>
            </a:r>
            <a:r>
              <a:rPr lang="ru-RU" sz="2400" u="sng" dirty="0" smtClean="0">
                <a:latin typeface="Georgia" panose="02040502050405020303" pitchFamily="18" charset="0"/>
              </a:rPr>
              <a:t/>
            </a:r>
            <a:br>
              <a:rPr lang="ru-RU" sz="2400" u="sng" dirty="0" smtClean="0">
                <a:latin typeface="Georgia" panose="02040502050405020303" pitchFamily="18" charset="0"/>
              </a:rPr>
            </a:br>
            <a:r>
              <a:rPr lang="ru-RU" sz="2400" b="1" u="sng" dirty="0" smtClean="0">
                <a:solidFill>
                  <a:srgbClr val="FF0000"/>
                </a:solidFill>
                <a:latin typeface="Georgia" panose="02040502050405020303" pitchFamily="18" charset="0"/>
              </a:rPr>
              <a:t>учитель</a:t>
            </a:r>
            <a:endParaRPr lang="ru-RU" sz="2400" b="1" u="sng" dirty="0">
              <a:solidFill>
                <a:srgbClr val="FF0000"/>
              </a:solidFill>
              <a:latin typeface="Georgia" panose="02040502050405020303" pitchFamily="18" charset="0"/>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345" y="1414878"/>
            <a:ext cx="4023255" cy="26837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Объект 2"/>
          <p:cNvSpPr>
            <a:spLocks noGrp="1"/>
          </p:cNvSpPr>
          <p:nvPr>
            <p:ph idx="1"/>
          </p:nvPr>
        </p:nvSpPr>
        <p:spPr>
          <a:xfrm>
            <a:off x="389345" y="4514975"/>
            <a:ext cx="2971800" cy="505097"/>
          </a:xfrm>
        </p:spPr>
        <p:txBody>
          <a:bodyPr>
            <a:noAutofit/>
          </a:bodyPr>
          <a:lstStyle/>
          <a:p>
            <a:pPr marL="0" indent="0">
              <a:buNone/>
            </a:pPr>
            <a:r>
              <a:rPr lang="ru-RU" sz="3200" dirty="0">
                <a:latin typeface="Georgia" panose="02040502050405020303" pitchFamily="18" charset="0"/>
              </a:rPr>
              <a:t>ШГПИ 1 курс</a:t>
            </a:r>
          </a:p>
        </p:txBody>
      </p:sp>
      <p:pic>
        <p:nvPicPr>
          <p:cNvPr id="6" name="Рисунок 5" descr="E:\2017-2018уч.г +++!!!саша\2016год работа!!!\фото\мамка\ОПК ООШ №21\5.jpg"/>
          <p:cNvPicPr/>
          <p:nvPr/>
        </p:nvPicPr>
        <p:blipFill rotWithShape="1">
          <a:blip r:embed="rId3" cstate="print">
            <a:extLst>
              <a:ext uri="{28A0092B-C50C-407E-A947-70E740481C1C}">
                <a14:useLocalDpi xmlns:a14="http://schemas.microsoft.com/office/drawing/2010/main" val="0"/>
              </a:ext>
            </a:extLst>
          </a:blip>
          <a:srcRect t="10453"/>
          <a:stretch/>
        </p:blipFill>
        <p:spPr bwMode="auto">
          <a:xfrm>
            <a:off x="4182378" y="4253032"/>
            <a:ext cx="4465821" cy="236156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Рисунок 8" descr="https://i.mycdn.me/i?r=AyFkzXtmVsR6GT0ffinWoKlcqs2MegIitjBfW40iowp9wg&amp;fn=legacy_5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0960" y="1565778"/>
            <a:ext cx="4188292" cy="25328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1246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66572" y="1090218"/>
            <a:ext cx="9194800" cy="1293028"/>
          </a:xfrm>
        </p:spPr>
        <p:txBody>
          <a:bodyPr>
            <a:noAutofit/>
          </a:bodyPr>
          <a:lstStyle/>
          <a:p>
            <a:r>
              <a:rPr lang="ru-RU" sz="3200" dirty="0">
                <a:latin typeface="Georgia" panose="02040502050405020303" pitchFamily="18" charset="0"/>
              </a:rPr>
              <a:t>Благодарю за то, что мои ученики второй год становятся призёрами олимпиады по основам православной  культуре</a:t>
            </a:r>
          </a:p>
        </p:txBody>
      </p:sp>
      <p:pic>
        <p:nvPicPr>
          <p:cNvPr id="4" name="Рисунок 3" descr="E:\моя школа\DSC_0059.JPG"/>
          <p:cNvPicPr/>
          <p:nvPr/>
        </p:nvPicPr>
        <p:blipFill rotWithShape="1">
          <a:blip r:embed="rId2" cstate="print">
            <a:extLst>
              <a:ext uri="{28A0092B-C50C-407E-A947-70E740481C1C}">
                <a14:useLocalDpi xmlns:a14="http://schemas.microsoft.com/office/drawing/2010/main" val="0"/>
              </a:ext>
            </a:extLst>
          </a:blip>
          <a:srcRect l="8230" t="23180" r="10682" b="9860"/>
          <a:stretch/>
        </p:blipFill>
        <p:spPr bwMode="auto">
          <a:xfrm>
            <a:off x="442368" y="2500813"/>
            <a:ext cx="3946752" cy="2502262"/>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5" name="Рисунок 4" descr="https://i.mycdn.me/i?r=AyH4iRPQ2q0otWIFepML2LxRfjP5wnUUC6Oly4FWuwFxGA"/>
          <p:cNvPicPr/>
          <p:nvPr/>
        </p:nvPicPr>
        <p:blipFill rotWithShape="1">
          <a:blip r:embed="rId3" cstate="print">
            <a:extLst>
              <a:ext uri="{28A0092B-C50C-407E-A947-70E740481C1C}">
                <a14:useLocalDpi xmlns:a14="http://schemas.microsoft.com/office/drawing/2010/main" val="0"/>
              </a:ext>
            </a:extLst>
          </a:blip>
          <a:srcRect l="18123" t="17622" r="15786" b="6758"/>
          <a:stretch/>
        </p:blipFill>
        <p:spPr bwMode="auto">
          <a:xfrm>
            <a:off x="5222762" y="2625634"/>
            <a:ext cx="3228908" cy="2377441"/>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87825642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2114" y="749858"/>
            <a:ext cx="10170886" cy="1293028"/>
          </a:xfrm>
        </p:spPr>
        <p:txBody>
          <a:bodyPr>
            <a:normAutofit fontScale="90000"/>
          </a:bodyPr>
          <a:lstStyle/>
          <a:p>
            <a:r>
              <a:rPr lang="ru-RU" sz="3600" dirty="0"/>
              <a:t>Спасибо, Господи, Тебе!  </a:t>
            </a:r>
            <a:br>
              <a:rPr lang="ru-RU" sz="3600" dirty="0"/>
            </a:br>
            <a:r>
              <a:rPr lang="ru-RU" sz="3600" dirty="0"/>
              <a:t>За то, что  корень  жизни  предков сохранил и передал её  потомкам</a:t>
            </a:r>
            <a:r>
              <a:rPr lang="ru-RU" dirty="0"/>
              <a:t>.</a:t>
            </a:r>
            <a:br>
              <a:rPr lang="ru-RU" dirty="0"/>
            </a:br>
            <a:endParaRPr lang="ru-RU" dirty="0"/>
          </a:p>
        </p:txBody>
      </p:sp>
      <p:sp>
        <p:nvSpPr>
          <p:cNvPr id="3" name="Объект 2"/>
          <p:cNvSpPr>
            <a:spLocks noGrp="1"/>
          </p:cNvSpPr>
          <p:nvPr>
            <p:ph idx="1"/>
          </p:nvPr>
        </p:nvSpPr>
        <p:spPr>
          <a:xfrm>
            <a:off x="5152571" y="2336800"/>
            <a:ext cx="6150429" cy="4024125"/>
          </a:xfrm>
        </p:spPr>
        <p:txBody>
          <a:bodyPr>
            <a:normAutofit lnSpcReduction="10000"/>
          </a:bodyPr>
          <a:lstStyle/>
          <a:p>
            <a:pPr marL="0" indent="0">
              <a:buNone/>
            </a:pPr>
            <a:r>
              <a:rPr lang="ru-RU" sz="3200" dirty="0"/>
              <a:t>Спасибо, Господи, твержу,</a:t>
            </a:r>
            <a:br>
              <a:rPr lang="ru-RU" sz="3200" dirty="0"/>
            </a:br>
            <a:r>
              <a:rPr lang="ru-RU" sz="3200" dirty="0"/>
              <a:t>И буду умолять до тризны —</a:t>
            </a:r>
            <a:br>
              <a:rPr lang="ru-RU" sz="3200" dirty="0"/>
            </a:br>
            <a:r>
              <a:rPr lang="ru-RU" sz="3200" dirty="0"/>
              <a:t>Храни всех, кем я дорожу,</a:t>
            </a:r>
            <a:br>
              <a:rPr lang="ru-RU" sz="3200" dirty="0"/>
            </a:br>
            <a:r>
              <a:rPr lang="ru-RU" sz="3200" dirty="0"/>
              <a:t>Кого люблю я больше жизни!</a:t>
            </a:r>
          </a:p>
          <a:p>
            <a:pPr marL="0" indent="0">
              <a:buNone/>
            </a:pPr>
            <a:r>
              <a:rPr lang="ru-RU" sz="3200" dirty="0"/>
              <a:t>Прошу за внуков и детей —</a:t>
            </a:r>
            <a:br>
              <a:rPr lang="ru-RU" sz="3200" dirty="0"/>
            </a:br>
            <a:r>
              <a:rPr lang="ru-RU" sz="3200" dirty="0"/>
              <a:t>Любимей нет их и дороже —</a:t>
            </a:r>
            <a:br>
              <a:rPr lang="ru-RU" sz="3200" dirty="0"/>
            </a:br>
            <a:r>
              <a:rPr lang="ru-RU" sz="3200" dirty="0"/>
              <a:t>Молю о милости Твоей,</a:t>
            </a:r>
            <a:br>
              <a:rPr lang="ru-RU" sz="3200" dirty="0"/>
            </a:br>
            <a:r>
              <a:rPr lang="ru-RU" sz="3200" dirty="0"/>
              <a:t>Храни и береги их Боже!</a:t>
            </a:r>
          </a:p>
          <a:p>
            <a:endParaRPr lang="ru-RU" dirty="0"/>
          </a:p>
        </p:txBody>
      </p:sp>
      <p:pic>
        <p:nvPicPr>
          <p:cNvPr id="4" name="Рисунок 3" descr="E:\2017-2018уч.г +++!!!саша\2016год работа!!!\фото\мамка\ОПК ООШ №21\3.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482" y="2336799"/>
            <a:ext cx="4228329" cy="22613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434306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одзаголовок 2"/>
          <p:cNvSpPr txBox="1">
            <a:spLocks/>
          </p:cNvSpPr>
          <p:nvPr/>
        </p:nvSpPr>
        <p:spPr>
          <a:xfrm>
            <a:off x="5442857" y="2570160"/>
            <a:ext cx="5515429" cy="3235554"/>
          </a:xfrm>
          <a:prstGeom prst="rect">
            <a:avLst/>
          </a:prstGeom>
          <a:solidFill>
            <a:schemeClr val="accent5">
              <a:lumMod val="20000"/>
              <a:lumOff val="80000"/>
            </a:schemeClr>
          </a:solidFill>
          <a:effectLst>
            <a:glow rad="228600">
              <a:schemeClr val="accent6">
                <a:satMod val="175000"/>
                <a:alpha val="40000"/>
              </a:schemeClr>
            </a:glow>
          </a:effectLst>
          <a:scene3d>
            <a:camera prst="orthographicFront"/>
            <a:lightRig rig="threePt" dir="t"/>
          </a:scene3d>
          <a:sp3d>
            <a:bevelT w="114300" prst="artDeco"/>
          </a:sp3d>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ru-RU" i="1" dirty="0" smtClean="0">
                <a:latin typeface="Georgia" panose="02040502050405020303" pitchFamily="18" charset="0"/>
              </a:rPr>
              <a:t>Есть Бог, есть мир,</a:t>
            </a:r>
            <a:endParaRPr lang="ru-RU" dirty="0" smtClean="0">
              <a:latin typeface="Georgia" panose="02040502050405020303" pitchFamily="18" charset="0"/>
            </a:endParaRPr>
          </a:p>
          <a:p>
            <a:pPr marL="0" indent="0">
              <a:buNone/>
            </a:pPr>
            <a:r>
              <a:rPr lang="ru-RU" i="1" dirty="0" smtClean="0">
                <a:latin typeface="Georgia" panose="02040502050405020303" pitchFamily="18" charset="0"/>
              </a:rPr>
              <a:t>Они живут вовек,</a:t>
            </a:r>
            <a:endParaRPr lang="ru-RU" dirty="0" smtClean="0">
              <a:latin typeface="Georgia" panose="02040502050405020303" pitchFamily="18" charset="0"/>
            </a:endParaRPr>
          </a:p>
          <a:p>
            <a:pPr marL="0" indent="0">
              <a:buNone/>
            </a:pPr>
            <a:r>
              <a:rPr lang="ru-RU" i="1" dirty="0" smtClean="0">
                <a:latin typeface="Georgia" panose="02040502050405020303" pitchFamily="18" charset="0"/>
              </a:rPr>
              <a:t>А жизнь людей – мгновенна и убога.</a:t>
            </a:r>
            <a:endParaRPr lang="ru-RU" dirty="0" smtClean="0">
              <a:latin typeface="Georgia" panose="02040502050405020303" pitchFamily="18" charset="0"/>
            </a:endParaRPr>
          </a:p>
          <a:p>
            <a:pPr marL="0" indent="0">
              <a:buNone/>
            </a:pPr>
            <a:r>
              <a:rPr lang="ru-RU" i="1" dirty="0" smtClean="0">
                <a:latin typeface="Georgia" panose="02040502050405020303" pitchFamily="18" charset="0"/>
              </a:rPr>
              <a:t>Но все в себе вмещает человек,</a:t>
            </a:r>
            <a:endParaRPr lang="ru-RU" dirty="0" smtClean="0">
              <a:latin typeface="Georgia" panose="02040502050405020303" pitchFamily="18" charset="0"/>
            </a:endParaRPr>
          </a:p>
          <a:p>
            <a:pPr marL="0" indent="0">
              <a:buNone/>
            </a:pPr>
            <a:r>
              <a:rPr lang="ru-RU" i="1" dirty="0" smtClean="0">
                <a:latin typeface="Georgia" panose="02040502050405020303" pitchFamily="18" charset="0"/>
              </a:rPr>
              <a:t>Который верит в мир и верит в Бога.</a:t>
            </a:r>
            <a:r>
              <a:rPr lang="ru-RU" b="1" dirty="0" smtClean="0">
                <a:latin typeface="Georgia" panose="02040502050405020303" pitchFamily="18" charset="0"/>
              </a:rPr>
              <a:t> </a:t>
            </a:r>
          </a:p>
          <a:p>
            <a:pPr marL="0" indent="0" algn="r">
              <a:buNone/>
            </a:pPr>
            <a:r>
              <a:rPr lang="ru-RU" b="1" dirty="0" smtClean="0">
                <a:latin typeface="Georgia" panose="02040502050405020303" pitchFamily="18" charset="0"/>
              </a:rPr>
              <a:t>Н. Гумилев</a:t>
            </a:r>
            <a:endParaRPr lang="ru-RU" dirty="0" smtClean="0">
              <a:latin typeface="Georgia" panose="02040502050405020303" pitchFamily="18" charset="0"/>
            </a:endParaRPr>
          </a:p>
          <a:p>
            <a:endParaRPr lang="ru-RU" dirty="0" smtClean="0">
              <a:latin typeface="Georgia" panose="02040502050405020303" pitchFamily="18" charset="0"/>
            </a:endParaRPr>
          </a:p>
          <a:p>
            <a:endParaRPr lang="ru-RU" dirty="0" smtClean="0">
              <a:latin typeface="Georgia" panose="02040502050405020303" pitchFamily="18" charset="0"/>
            </a:endParaRPr>
          </a:p>
          <a:p>
            <a:endParaRPr lang="ru-RU" dirty="0" smtClean="0">
              <a:latin typeface="Georgia" panose="02040502050405020303" pitchFamily="18" charset="0"/>
            </a:endParaRPr>
          </a:p>
          <a:p>
            <a:endParaRPr lang="ru-RU" dirty="0" smtClean="0">
              <a:latin typeface="Georgia" panose="02040502050405020303" pitchFamily="18" charset="0"/>
            </a:endParaRPr>
          </a:p>
        </p:txBody>
      </p:sp>
      <p:sp>
        <p:nvSpPr>
          <p:cNvPr id="8" name="Заголовок 1"/>
          <p:cNvSpPr txBox="1">
            <a:spLocks/>
          </p:cNvSpPr>
          <p:nvPr/>
        </p:nvSpPr>
        <p:spPr>
          <a:xfrm>
            <a:off x="4648200" y="945329"/>
            <a:ext cx="7268029" cy="1293028"/>
          </a:xfrm>
          <a:prstGeom prst="rect">
            <a:avLst/>
          </a:prstGeom>
          <a:solidFill>
            <a:schemeClr val="accent3">
              <a:lumMod val="20000"/>
              <a:lumOff val="80000"/>
            </a:schemeClr>
          </a:solidFill>
          <a:ln>
            <a:solidFill>
              <a:schemeClr val="tx1"/>
            </a:solidFill>
          </a:ln>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pPr algn="ctr"/>
            <a:r>
              <a:rPr lang="ru-RU" b="1" dirty="0"/>
              <a:t>Спасибо за внимание! </a:t>
            </a:r>
            <a:endParaRPr lang="ru-RU" dirty="0"/>
          </a:p>
        </p:txBody>
      </p:sp>
    </p:spTree>
    <p:extLst>
      <p:ext uri="{BB962C8B-B14F-4D97-AF65-F5344CB8AC3E}">
        <p14:creationId xmlns:p14="http://schemas.microsoft.com/office/powerpoint/2010/main" val="207487931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17223" y="1548046"/>
            <a:ext cx="8610600" cy="1293028"/>
          </a:xfrm>
        </p:spPr>
        <p:txBody>
          <a:bodyPr/>
          <a:lstStyle/>
          <a:p>
            <a:r>
              <a:rPr lang="ru-RU" b="1" dirty="0"/>
              <a:t>Нити судьбы</a:t>
            </a:r>
            <a:r>
              <a:rPr lang="ru-RU" dirty="0"/>
              <a:t/>
            </a:r>
            <a:br>
              <a:rPr lang="ru-RU" dirty="0"/>
            </a:br>
            <a:endParaRPr lang="ru-RU" dirty="0"/>
          </a:p>
        </p:txBody>
      </p:sp>
      <p:sp>
        <p:nvSpPr>
          <p:cNvPr id="3" name="Объект 2"/>
          <p:cNvSpPr>
            <a:spLocks noGrp="1"/>
          </p:cNvSpPr>
          <p:nvPr>
            <p:ph idx="1"/>
          </p:nvPr>
        </p:nvSpPr>
        <p:spPr>
          <a:xfrm>
            <a:off x="698862" y="3030583"/>
            <a:ext cx="11332029" cy="1515291"/>
          </a:xfrm>
        </p:spPr>
        <p:txBody>
          <a:bodyPr/>
          <a:lstStyle/>
          <a:p>
            <a:pPr marL="0" indent="0" algn="ctr">
              <a:buNone/>
            </a:pPr>
            <a:r>
              <a:rPr lang="ru-RU" sz="4000" dirty="0">
                <a:latin typeface="Georgia" panose="02040502050405020303" pitchFamily="18" charset="0"/>
              </a:rPr>
              <a:t>«Спасибо, Господи, Тебе!  </a:t>
            </a:r>
            <a:endParaRPr lang="ru-RU" sz="4000" dirty="0" smtClean="0">
              <a:latin typeface="Georgia" panose="02040502050405020303" pitchFamily="18" charset="0"/>
            </a:endParaRPr>
          </a:p>
          <a:p>
            <a:pPr marL="0" indent="0" algn="ctr">
              <a:buNone/>
            </a:pPr>
            <a:r>
              <a:rPr lang="ru-RU" sz="4000" dirty="0" smtClean="0">
                <a:latin typeface="Georgia" panose="02040502050405020303" pitchFamily="18" charset="0"/>
              </a:rPr>
              <a:t>За </a:t>
            </a:r>
            <a:r>
              <a:rPr lang="ru-RU" sz="4000" dirty="0">
                <a:latin typeface="Georgia" panose="02040502050405020303" pitchFamily="18" charset="0"/>
              </a:rPr>
              <a:t>ниточку жизни  прошедшей  через  века».</a:t>
            </a:r>
          </a:p>
          <a:p>
            <a:endParaRPr lang="ru-RU" dirty="0"/>
          </a:p>
        </p:txBody>
      </p:sp>
    </p:spTree>
    <p:extLst>
      <p:ext uri="{BB962C8B-B14F-4D97-AF65-F5344CB8AC3E}">
        <p14:creationId xmlns:p14="http://schemas.microsoft.com/office/powerpoint/2010/main" val="217346414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97217" y="841829"/>
            <a:ext cx="6365240" cy="1423183"/>
          </a:xfrm>
          <a:solidFill>
            <a:schemeClr val="accent3">
              <a:lumMod val="20000"/>
              <a:lumOff val="80000"/>
            </a:schemeClr>
          </a:solidFill>
          <a:ln>
            <a:solidFill>
              <a:schemeClr val="tx1"/>
            </a:solidFill>
          </a:ln>
        </p:spPr>
        <p:txBody>
          <a:bodyPr>
            <a:normAutofit fontScale="90000"/>
          </a:bodyPr>
          <a:lstStyle/>
          <a:p>
            <a:pPr algn="ctr"/>
            <a:r>
              <a:rPr lang="ru-RU" sz="2800" dirty="0">
                <a:latin typeface="Georgia" panose="02040502050405020303" pitchFamily="18" charset="0"/>
              </a:rPr>
              <a:t>У Господа один день, как тысяча лет </a:t>
            </a:r>
            <a:r>
              <a:rPr lang="ru-RU" sz="2800" dirty="0" smtClean="0">
                <a:latin typeface="Georgia" panose="02040502050405020303" pitchFamily="18" charset="0"/>
              </a:rPr>
              <a:t/>
            </a:r>
            <a:br>
              <a:rPr lang="ru-RU" sz="2800" dirty="0" smtClean="0">
                <a:latin typeface="Georgia" panose="02040502050405020303" pitchFamily="18" charset="0"/>
              </a:rPr>
            </a:br>
            <a:r>
              <a:rPr lang="ru-RU" sz="2800" dirty="0" smtClean="0">
                <a:latin typeface="Georgia" panose="02040502050405020303" pitchFamily="18" charset="0"/>
              </a:rPr>
              <a:t>и </a:t>
            </a:r>
            <a:r>
              <a:rPr lang="ru-RU" sz="2800" dirty="0">
                <a:latin typeface="Georgia" panose="02040502050405020303" pitchFamily="18" charset="0"/>
              </a:rPr>
              <a:t>тысяча лет, как один день </a:t>
            </a:r>
            <a:br>
              <a:rPr lang="ru-RU" sz="2800" dirty="0">
                <a:latin typeface="Georgia" panose="02040502050405020303" pitchFamily="18" charset="0"/>
              </a:rPr>
            </a:br>
            <a:r>
              <a:rPr lang="ru-RU" sz="2800" dirty="0">
                <a:latin typeface="Georgia" panose="02040502050405020303" pitchFamily="18" charset="0"/>
              </a:rPr>
              <a:t>(2 Петр 3,8 Пс.89,5</a:t>
            </a:r>
            <a:r>
              <a:rPr lang="ru-RU" sz="2800" dirty="0" smtClean="0">
                <a:latin typeface="Georgia" panose="02040502050405020303" pitchFamily="18" charset="0"/>
              </a:rPr>
              <a:t>)</a:t>
            </a:r>
            <a:endParaRPr lang="ru-RU" sz="3600" dirty="0">
              <a:latin typeface="Georgia" panose="02040502050405020303" pitchFamily="18" charset="0"/>
            </a:endParaRPr>
          </a:p>
        </p:txBody>
      </p:sp>
      <p:pic>
        <p:nvPicPr>
          <p:cNvPr id="5" name="Рисунок 4" descr=" изображает древнего&#10;перуанца верхом на динозавре"/>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0391" y="2532087"/>
            <a:ext cx="2374991" cy="16349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Объект 2"/>
          <p:cNvSpPr>
            <a:spLocks noGrp="1"/>
          </p:cNvSpPr>
          <p:nvPr>
            <p:ph idx="1"/>
          </p:nvPr>
        </p:nvSpPr>
        <p:spPr>
          <a:xfrm>
            <a:off x="437605" y="5177246"/>
            <a:ext cx="11332029" cy="1515291"/>
          </a:xfrm>
        </p:spPr>
        <p:txBody>
          <a:bodyPr>
            <a:normAutofit lnSpcReduction="10000"/>
          </a:bodyPr>
          <a:lstStyle/>
          <a:p>
            <a:pPr marL="0" indent="0" fontAlgn="t">
              <a:buNone/>
            </a:pPr>
            <a:r>
              <a:rPr lang="ru-RU" sz="2800" i="1" dirty="0">
                <a:latin typeface="Georgia" panose="02040502050405020303" pitchFamily="18" charset="0"/>
              </a:rPr>
              <a:t>1.000.000</a:t>
            </a:r>
            <a:r>
              <a:rPr lang="ru-RU" sz="2800" dirty="0">
                <a:latin typeface="Georgia" panose="02040502050405020303" pitchFamily="18" charset="0"/>
              </a:rPr>
              <a:t> лет тому назад </a:t>
            </a:r>
            <a:r>
              <a:rPr lang="ru-RU" sz="2800" dirty="0" err="1">
                <a:latin typeface="Georgia" panose="02040502050405020303" pitchFamily="18" charset="0"/>
              </a:rPr>
              <a:t>Урантия</a:t>
            </a:r>
            <a:r>
              <a:rPr lang="ru-RU" sz="2800" dirty="0">
                <a:latin typeface="Georgia" panose="02040502050405020303" pitchFamily="18" charset="0"/>
              </a:rPr>
              <a:t> была зарегистрирована как </a:t>
            </a:r>
            <a:r>
              <a:rPr lang="ru-RU" sz="2800" i="1" dirty="0">
                <a:latin typeface="Georgia" panose="02040502050405020303" pitchFamily="18" charset="0"/>
              </a:rPr>
              <a:t>обитаемый мир.</a:t>
            </a:r>
            <a:r>
              <a:rPr lang="ru-RU" sz="2800" dirty="0">
                <a:latin typeface="Georgia" panose="02040502050405020303" pitchFamily="18" charset="0"/>
              </a:rPr>
              <a:t> Мутация, произошедшая в племени прогрессирующих приматов, </a:t>
            </a:r>
            <a:r>
              <a:rPr lang="ru-RU" sz="2800" i="1" dirty="0">
                <a:latin typeface="Georgia" panose="02040502050405020303" pitchFamily="18" charset="0"/>
              </a:rPr>
              <a:t>внезапно</a:t>
            </a:r>
            <a:r>
              <a:rPr lang="ru-RU" sz="2800" dirty="0">
                <a:latin typeface="Georgia" panose="02040502050405020303" pitchFamily="18" charset="0"/>
              </a:rPr>
              <a:t> дала двух первобытных людей—действительных прародителей человечества.</a:t>
            </a:r>
          </a:p>
          <a:p>
            <a:endParaRPr lang="ru-RU" dirty="0"/>
          </a:p>
        </p:txBody>
      </p:sp>
    </p:spTree>
    <p:extLst>
      <p:ext uri="{BB962C8B-B14F-4D97-AF65-F5344CB8AC3E}">
        <p14:creationId xmlns:p14="http://schemas.microsoft.com/office/powerpoint/2010/main" val="2404463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49954" y="421332"/>
            <a:ext cx="7342165" cy="1554299"/>
          </a:xfrm>
        </p:spPr>
        <p:txBody>
          <a:bodyPr/>
          <a:lstStyle/>
          <a:p>
            <a:pPr marL="0" indent="0">
              <a:buNone/>
            </a:pPr>
            <a:r>
              <a:rPr lang="ru-RU" sz="2000" dirty="0">
                <a:latin typeface="Georgia" panose="02040502050405020303" pitchFamily="18" charset="0"/>
              </a:rPr>
              <a:t>Установлено, что за последние 800 тыс. лет было восемь ледниковых эпох, каждая из которых продолжалась от 70 до 90 тыс. лет</a:t>
            </a:r>
            <a:r>
              <a:rPr lang="ru-RU" sz="2800" dirty="0">
                <a:latin typeface="Georgia" panose="02040502050405020303" pitchFamily="18" charset="0"/>
              </a:rPr>
              <a:t>.</a:t>
            </a:r>
          </a:p>
          <a:p>
            <a:pPr marL="0" indent="0">
              <a:buNone/>
            </a:pPr>
            <a:endParaRPr lang="ru-RU" dirty="0"/>
          </a:p>
        </p:txBody>
      </p:sp>
      <p:pic>
        <p:nvPicPr>
          <p:cNvPr id="4" name="Рисунок 3" descr="Ледниковые эпохи в истории Земли"/>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1364" y="938874"/>
            <a:ext cx="2067527" cy="1387965"/>
          </a:xfrm>
          <a:prstGeom prst="rect">
            <a:avLst/>
          </a:prstGeom>
          <a:ln>
            <a:noFill/>
          </a:ln>
          <a:effectLst>
            <a:outerShdw blurRad="190500" algn="tl" rotWithShape="0">
              <a:srgbClr val="000000">
                <a:alpha val="70000"/>
              </a:srgbClr>
            </a:outerShdw>
          </a:effectLst>
        </p:spPr>
      </p:pic>
      <p:sp>
        <p:nvSpPr>
          <p:cNvPr id="6" name="Rectangle 3"/>
          <p:cNvSpPr>
            <a:spLocks noChangeArrowheads="1"/>
          </p:cNvSpPr>
          <p:nvPr/>
        </p:nvSpPr>
        <p:spPr bwMode="auto">
          <a:xfrm>
            <a:off x="653143" y="163285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4"/>
          <p:cNvSpPr>
            <a:spLocks noChangeArrowheads="1"/>
          </p:cNvSpPr>
          <p:nvPr/>
        </p:nvSpPr>
        <p:spPr bwMode="auto">
          <a:xfrm>
            <a:off x="653143" y="540475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 name="Заголовок 1"/>
          <p:cNvSpPr>
            <a:spLocks noGrp="1"/>
          </p:cNvSpPr>
          <p:nvPr>
            <p:ph type="title"/>
          </p:nvPr>
        </p:nvSpPr>
        <p:spPr>
          <a:xfrm>
            <a:off x="3624185" y="1940533"/>
            <a:ext cx="8233228" cy="606724"/>
          </a:xfrm>
          <a:solidFill>
            <a:schemeClr val="accent3">
              <a:lumMod val="20000"/>
              <a:lumOff val="80000"/>
            </a:schemeClr>
          </a:solidFill>
          <a:ln>
            <a:solidFill>
              <a:schemeClr val="tx1"/>
            </a:solidFill>
          </a:ln>
        </p:spPr>
        <p:txBody>
          <a:bodyPr>
            <a:normAutofit/>
          </a:bodyPr>
          <a:lstStyle/>
          <a:p>
            <a:pPr algn="ctr"/>
            <a:r>
              <a:rPr lang="ru-RU" sz="1400" dirty="0">
                <a:latin typeface="Georgia" panose="02040502050405020303" pitchFamily="18" charset="0"/>
              </a:rPr>
              <a:t>Катастрофы в истории Земли</a:t>
            </a:r>
          </a:p>
        </p:txBody>
      </p:sp>
      <p:sp>
        <p:nvSpPr>
          <p:cNvPr id="2" name="Прямоугольник 1"/>
          <p:cNvSpPr/>
          <p:nvPr/>
        </p:nvSpPr>
        <p:spPr>
          <a:xfrm>
            <a:off x="1972491" y="2728213"/>
            <a:ext cx="9719628" cy="1477328"/>
          </a:xfrm>
          <a:prstGeom prst="rect">
            <a:avLst/>
          </a:prstGeom>
        </p:spPr>
        <p:txBody>
          <a:bodyPr wrap="square">
            <a:spAutoFit/>
          </a:bodyPr>
          <a:lstStyle/>
          <a:p>
            <a:pPr algn="just"/>
            <a:r>
              <a:rPr lang="ru-RU" dirty="0">
                <a:latin typeface="Georgia" panose="02040502050405020303" pitchFamily="18" charset="0"/>
              </a:rPr>
              <a:t>Развивалось всё потихоньку. Десятки и сотни миллионов лет. Но в некоторые исторические эпохи на Земле возникали всепланетные катастрофы, которые, при стечении обстоятельств, могли эту жизнь полностью перечеркнуть. Современная наука насчитывает пять великих или массовых вымираний, которые именуются по названиям тех геологических периодов, в которые они проходили.</a:t>
            </a:r>
          </a:p>
        </p:txBody>
      </p:sp>
      <p:sp>
        <p:nvSpPr>
          <p:cNvPr id="9" name="Прямоугольник 8"/>
          <p:cNvSpPr/>
          <p:nvPr/>
        </p:nvSpPr>
        <p:spPr>
          <a:xfrm rot="10551113" flipH="1" flipV="1">
            <a:off x="5315307" y="5092502"/>
            <a:ext cx="6073889" cy="369332"/>
          </a:xfrm>
          <a:prstGeom prst="rect">
            <a:avLst/>
          </a:prstGeom>
        </p:spPr>
        <p:txBody>
          <a:bodyPr wrap="square">
            <a:spAutoFit/>
          </a:bodyPr>
          <a:lstStyle/>
          <a:p>
            <a:r>
              <a:rPr lang="ru-RU" b="1" dirty="0">
                <a:latin typeface="Georgia" panose="02040502050405020303" pitchFamily="18" charset="0"/>
              </a:rPr>
              <a:t>Ниточка не оборвалась</a:t>
            </a:r>
            <a:endParaRPr lang="ru-RU" dirty="0"/>
          </a:p>
        </p:txBody>
      </p:sp>
    </p:spTree>
    <p:extLst>
      <p:ext uri="{BB962C8B-B14F-4D97-AF65-F5344CB8AC3E}">
        <p14:creationId xmlns:p14="http://schemas.microsoft.com/office/powerpoint/2010/main" val="21186509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68148" y="304800"/>
            <a:ext cx="3009900" cy="762412"/>
          </a:xfrm>
          <a:solidFill>
            <a:schemeClr val="accent3">
              <a:lumMod val="20000"/>
              <a:lumOff val="80000"/>
            </a:schemeClr>
          </a:solidFill>
          <a:ln>
            <a:solidFill>
              <a:schemeClr val="tx1"/>
            </a:solidFill>
          </a:ln>
        </p:spPr>
        <p:txBody>
          <a:bodyPr>
            <a:normAutofit/>
          </a:bodyPr>
          <a:lstStyle/>
          <a:p>
            <a:pPr algn="ctr"/>
            <a:r>
              <a:rPr lang="ru-RU" dirty="0">
                <a:latin typeface="Georgia" panose="02040502050405020303" pitchFamily="18" charset="0"/>
              </a:rPr>
              <a:t>войны</a:t>
            </a:r>
          </a:p>
        </p:txBody>
      </p:sp>
      <p:sp>
        <p:nvSpPr>
          <p:cNvPr id="3" name="Объект 2"/>
          <p:cNvSpPr>
            <a:spLocks noGrp="1"/>
          </p:cNvSpPr>
          <p:nvPr>
            <p:ph idx="1"/>
          </p:nvPr>
        </p:nvSpPr>
        <p:spPr>
          <a:xfrm>
            <a:off x="1257300" y="1186818"/>
            <a:ext cx="10934700" cy="1346198"/>
          </a:xfrm>
        </p:spPr>
        <p:txBody>
          <a:bodyPr>
            <a:normAutofit/>
          </a:bodyPr>
          <a:lstStyle/>
          <a:p>
            <a:pPr marL="0" indent="0">
              <a:buNone/>
            </a:pPr>
            <a:r>
              <a:rPr lang="ru-RU" sz="2800" dirty="0">
                <a:latin typeface="Georgia" panose="02040502050405020303" pitchFamily="18" charset="0"/>
              </a:rPr>
              <a:t>История человечества есть история войн. Швейцарец Жан-Жак Бабель подсчитал, что за всю историю  с 3500 года до н.э. и до  наших дней человечество мирно прожило лишь 292 года.</a:t>
            </a:r>
          </a:p>
        </p:txBody>
      </p:sp>
      <p:pic>
        <p:nvPicPr>
          <p:cNvPr id="4" name="Рисунок 3" descr="Картинки по запросу картинки войны доисторического периода"/>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7300" y="3412565"/>
            <a:ext cx="2633771" cy="14935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Рисунок 7" descr="Картинки по запросу картинки войны средневековья"/>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4864" y="3274895"/>
            <a:ext cx="2529637" cy="17688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Рисунок 9" descr="Картинки по запросу картинки войны с 20 веков в россии"/>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0443" y="3400039"/>
            <a:ext cx="3100751" cy="18516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7208748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60226" y="387001"/>
            <a:ext cx="2699659" cy="919284"/>
          </a:xfrm>
          <a:solidFill>
            <a:schemeClr val="accent3">
              <a:lumMod val="20000"/>
              <a:lumOff val="80000"/>
            </a:schemeClr>
          </a:solidFill>
          <a:ln>
            <a:solidFill>
              <a:schemeClr val="tx1"/>
            </a:solidFill>
          </a:ln>
        </p:spPr>
        <p:txBody>
          <a:bodyPr>
            <a:normAutofit/>
          </a:bodyPr>
          <a:lstStyle/>
          <a:p>
            <a:pPr algn="ctr"/>
            <a:r>
              <a:rPr lang="ru-RU" sz="1400" dirty="0">
                <a:latin typeface="Georgia" panose="02040502050405020303" pitchFamily="18" charset="0"/>
              </a:rPr>
              <a:t>Болезни</a:t>
            </a:r>
          </a:p>
        </p:txBody>
      </p:sp>
      <p:sp>
        <p:nvSpPr>
          <p:cNvPr id="3" name="Объект 2"/>
          <p:cNvSpPr>
            <a:spLocks noGrp="1"/>
          </p:cNvSpPr>
          <p:nvPr>
            <p:ph idx="1"/>
          </p:nvPr>
        </p:nvSpPr>
        <p:spPr>
          <a:xfrm>
            <a:off x="177799" y="1547615"/>
            <a:ext cx="11825515" cy="1317897"/>
          </a:xfrm>
        </p:spPr>
        <p:txBody>
          <a:bodyPr>
            <a:normAutofit/>
          </a:bodyPr>
          <a:lstStyle/>
          <a:p>
            <a:pPr marL="0" indent="0">
              <a:buNone/>
            </a:pPr>
            <a:r>
              <a:rPr lang="ru-RU" sz="2800" dirty="0">
                <a:latin typeface="Georgia" panose="02040502050405020303" pitchFamily="18" charset="0"/>
              </a:rPr>
              <a:t>В 536 г. непроницаемые темные облака на целый год закрыли небо. Страшные бедствия поразили Землю: от засухи, голода и повальных болезней население Земли резко уменьшилось</a:t>
            </a:r>
          </a:p>
        </p:txBody>
      </p:sp>
    </p:spTree>
    <p:extLst>
      <p:ext uri="{BB962C8B-B14F-4D97-AF65-F5344CB8AC3E}">
        <p14:creationId xmlns:p14="http://schemas.microsoft.com/office/powerpoint/2010/main" val="12520088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88343" y="420914"/>
            <a:ext cx="8969827" cy="1368697"/>
          </a:xfrm>
        </p:spPr>
        <p:txBody>
          <a:bodyPr>
            <a:normAutofit/>
          </a:bodyPr>
          <a:lstStyle/>
          <a:p>
            <a:pPr marL="0" indent="0" algn="r">
              <a:buNone/>
            </a:pPr>
            <a:r>
              <a:rPr lang="ru-RU" sz="2000" b="1" dirty="0">
                <a:latin typeface="Georgia" panose="02040502050405020303" pitchFamily="18" charset="0"/>
              </a:rPr>
              <a:t>Черепанов Кузьма Васильевич </a:t>
            </a:r>
            <a:endParaRPr lang="ru-RU" sz="2000" b="1" dirty="0" smtClean="0">
              <a:latin typeface="Georgia" panose="02040502050405020303" pitchFamily="18" charset="0"/>
            </a:endParaRPr>
          </a:p>
          <a:p>
            <a:pPr marL="0" indent="0">
              <a:buNone/>
            </a:pPr>
            <a:r>
              <a:rPr lang="ru-RU" sz="2000" dirty="0" smtClean="0">
                <a:latin typeface="Georgia" panose="02040502050405020303" pitchFamily="18" charset="0"/>
              </a:rPr>
              <a:t>мой </a:t>
            </a:r>
            <a:r>
              <a:rPr lang="ru-RU" sz="2000" dirty="0">
                <a:latin typeface="Georgia" panose="02040502050405020303" pitchFamily="18" charset="0"/>
              </a:rPr>
              <a:t>дедушка, участник </a:t>
            </a:r>
            <a:r>
              <a:rPr lang="en-US" sz="2000" dirty="0">
                <a:latin typeface="Georgia" panose="02040502050405020303" pitchFamily="18" charset="0"/>
              </a:rPr>
              <a:t>I</a:t>
            </a:r>
            <a:r>
              <a:rPr lang="ru-RU" sz="2000" dirty="0">
                <a:latin typeface="Georgia" panose="02040502050405020303" pitchFamily="18" charset="0"/>
              </a:rPr>
              <a:t> мировой войны заболел тифом, благодаря однополчанину который отправил его в больницу,   остался живой и вместе  с моей бабушкой </a:t>
            </a:r>
            <a:r>
              <a:rPr lang="ru-RU" sz="2000" dirty="0" err="1">
                <a:latin typeface="Georgia" panose="02040502050405020303" pitchFamily="18" charset="0"/>
              </a:rPr>
              <a:t>Ефимьей</a:t>
            </a:r>
            <a:r>
              <a:rPr lang="ru-RU" sz="2000" dirty="0">
                <a:latin typeface="Georgia" panose="02040502050405020303" pitchFamily="18" charset="0"/>
              </a:rPr>
              <a:t>  Павловной </a:t>
            </a:r>
          </a:p>
        </p:txBody>
      </p:sp>
      <p:pic>
        <p:nvPicPr>
          <p:cNvPr id="4" name="Picture 7"/>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873438" y="1778323"/>
            <a:ext cx="2362745" cy="23853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8471" y="1779027"/>
            <a:ext cx="3538125" cy="23138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Lst>
        </p:spPr>
      </p:pic>
      <p:sp>
        <p:nvSpPr>
          <p:cNvPr id="8" name="Прямоугольник 7"/>
          <p:cNvSpPr/>
          <p:nvPr/>
        </p:nvSpPr>
        <p:spPr>
          <a:xfrm>
            <a:off x="6856596" y="1837078"/>
            <a:ext cx="2951449" cy="400110"/>
          </a:xfrm>
          <a:prstGeom prst="rect">
            <a:avLst/>
          </a:prstGeom>
        </p:spPr>
        <p:txBody>
          <a:bodyPr wrap="none">
            <a:spAutoFit/>
          </a:bodyPr>
          <a:lstStyle/>
          <a:p>
            <a:r>
              <a:rPr lang="ru-RU" sz="2000" smtClean="0">
                <a:latin typeface="Georgia" panose="02040502050405020303" pitchFamily="18" charset="0"/>
                <a:ea typeface="Calibri" panose="020F0502020204030204" pitchFamily="34" charset="0"/>
                <a:cs typeface="Times New Roman" panose="02020603050405020304" pitchFamily="18" charset="0"/>
              </a:rPr>
              <a:t>пережили  лихие годы </a:t>
            </a:r>
            <a:endParaRPr lang="ru-RU" sz="2000" dirty="0">
              <a:latin typeface="Georgia" panose="02040502050405020303" pitchFamily="18" charset="0"/>
            </a:endParaRPr>
          </a:p>
        </p:txBody>
      </p:sp>
      <p:sp>
        <p:nvSpPr>
          <p:cNvPr id="9" name="Прямоугольник 8"/>
          <p:cNvSpPr/>
          <p:nvPr/>
        </p:nvSpPr>
        <p:spPr>
          <a:xfrm>
            <a:off x="7033727" y="2370819"/>
            <a:ext cx="2597186" cy="400110"/>
          </a:xfrm>
          <a:prstGeom prst="rect">
            <a:avLst/>
          </a:prstGeom>
        </p:spPr>
        <p:txBody>
          <a:bodyPr wrap="none">
            <a:spAutoFit/>
          </a:bodyPr>
          <a:lstStyle/>
          <a:p>
            <a:r>
              <a:rPr lang="ru-RU" sz="2000" dirty="0">
                <a:latin typeface="Georgia" panose="02040502050405020303" pitchFamily="18" charset="0"/>
                <a:ea typeface="Calibri" panose="020F0502020204030204" pitchFamily="34" charset="0"/>
                <a:cs typeface="Times New Roman" panose="02020603050405020304" pitchFamily="18" charset="0"/>
              </a:rPr>
              <a:t>гражданской войны</a:t>
            </a:r>
            <a:endParaRPr lang="ru-RU" sz="2000" dirty="0">
              <a:latin typeface="Georgia" panose="02040502050405020303" pitchFamily="18" charset="0"/>
            </a:endParaRPr>
          </a:p>
        </p:txBody>
      </p:sp>
      <p:sp>
        <p:nvSpPr>
          <p:cNvPr id="10" name="Прямоугольник 9"/>
          <p:cNvSpPr/>
          <p:nvPr/>
        </p:nvSpPr>
        <p:spPr>
          <a:xfrm>
            <a:off x="7033727" y="3228267"/>
            <a:ext cx="3482043" cy="400110"/>
          </a:xfrm>
          <a:prstGeom prst="rect">
            <a:avLst/>
          </a:prstGeom>
        </p:spPr>
        <p:txBody>
          <a:bodyPr wrap="none">
            <a:spAutoFit/>
          </a:bodyPr>
          <a:lstStyle/>
          <a:p>
            <a:r>
              <a:rPr lang="ru-RU" sz="2000" dirty="0">
                <a:latin typeface="Georgia" panose="02040502050405020303" pitchFamily="18" charset="0"/>
              </a:rPr>
              <a:t>перенести тяготы 1932 года</a:t>
            </a:r>
            <a:endParaRPr lang="ru-RU" sz="2400" dirty="0">
              <a:latin typeface="Georgia" panose="02040502050405020303" pitchFamily="18" charset="0"/>
            </a:endParaRPr>
          </a:p>
        </p:txBody>
      </p:sp>
      <p:pic>
        <p:nvPicPr>
          <p:cNvPr id="11" name="Рисунок 10" descr="D:\Новая папка ещё!+-докум\максик2\DSC01230.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0310" y="3931920"/>
            <a:ext cx="3780867" cy="253419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Прямоугольник 1"/>
          <p:cNvSpPr/>
          <p:nvPr/>
        </p:nvSpPr>
        <p:spPr>
          <a:xfrm rot="215728">
            <a:off x="964931" y="5153096"/>
            <a:ext cx="7704387" cy="369332"/>
          </a:xfrm>
          <a:prstGeom prst="rect">
            <a:avLst/>
          </a:prstGeom>
        </p:spPr>
        <p:txBody>
          <a:bodyPr wrap="square">
            <a:spAutoFit/>
          </a:bodyPr>
          <a:lstStyle/>
          <a:p>
            <a:r>
              <a:rPr lang="ru-RU" dirty="0">
                <a:latin typeface="Georgia" panose="02040502050405020303" pitchFamily="18" charset="0"/>
              </a:rPr>
              <a:t>Благодарю  Господа Бога  за  бабушку и дедушку</a:t>
            </a:r>
            <a:endParaRPr lang="ru-RU" dirty="0"/>
          </a:p>
        </p:txBody>
      </p:sp>
    </p:spTree>
    <p:extLst>
      <p:ext uri="{BB962C8B-B14F-4D97-AF65-F5344CB8AC3E}">
        <p14:creationId xmlns:p14="http://schemas.microsoft.com/office/powerpoint/2010/main" val="34221855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67084" y="238980"/>
            <a:ext cx="6275979" cy="1406940"/>
          </a:xfrm>
        </p:spPr>
        <p:txBody>
          <a:bodyPr>
            <a:normAutofit fontScale="90000"/>
          </a:bodyPr>
          <a:lstStyle/>
          <a:p>
            <a:pPr marL="0" indent="0"/>
            <a:r>
              <a:rPr lang="ru-RU" sz="2000" dirty="0">
                <a:latin typeface="Georgia" panose="02040502050405020303" pitchFamily="18" charset="0"/>
              </a:rPr>
              <a:t>Благодарю Господа Бога, что сохрани</a:t>
            </a:r>
            <a:r>
              <a:rPr lang="en-US" sz="2000" dirty="0">
                <a:latin typeface="Georgia" panose="02040502050405020303" pitchFamily="18" charset="0"/>
              </a:rPr>
              <a:t>л </a:t>
            </a:r>
            <a:r>
              <a:rPr lang="en-US" sz="2000" dirty="0" err="1">
                <a:latin typeface="Georgia" panose="02040502050405020303" pitchFamily="18" charset="0"/>
              </a:rPr>
              <a:t>жизнь</a:t>
            </a:r>
            <a:r>
              <a:rPr lang="ru-RU" sz="2000" dirty="0">
                <a:latin typeface="Georgia" panose="02040502050405020303" pitchFamily="18" charset="0"/>
              </a:rPr>
              <a:t> </a:t>
            </a:r>
            <a:r>
              <a:rPr lang="en-US" sz="2000" dirty="0" err="1">
                <a:latin typeface="Georgia" panose="02040502050405020303" pitchFamily="18" charset="0"/>
              </a:rPr>
              <a:t>моей</a:t>
            </a:r>
            <a:r>
              <a:rPr lang="ru-RU" sz="2000" dirty="0">
                <a:latin typeface="Georgia" panose="02040502050405020303" pitchFamily="18" charset="0"/>
              </a:rPr>
              <a:t> </a:t>
            </a:r>
            <a:r>
              <a:rPr lang="en-US" sz="2000" dirty="0" err="1">
                <a:latin typeface="Georgia" panose="02040502050405020303" pitchFamily="18" charset="0"/>
              </a:rPr>
              <a:t>маме</a:t>
            </a:r>
            <a:r>
              <a:rPr lang="en-US" sz="2000" dirty="0">
                <a:latin typeface="Georgia" panose="02040502050405020303" pitchFamily="18" charset="0"/>
              </a:rPr>
              <a:t> </a:t>
            </a:r>
            <a:r>
              <a:rPr lang="ru-RU" sz="2000" dirty="0">
                <a:latin typeface="Georgia" panose="02040502050405020303" pitchFamily="18" charset="0"/>
              </a:rPr>
              <a:t/>
            </a:r>
            <a:br>
              <a:rPr lang="ru-RU" sz="2000" dirty="0">
                <a:latin typeface="Georgia" panose="02040502050405020303" pitchFamily="18" charset="0"/>
              </a:rPr>
            </a:br>
            <a:r>
              <a:rPr lang="en-US" sz="2000" dirty="0" err="1">
                <a:latin typeface="Georgia" panose="02040502050405020303" pitchFamily="18" charset="0"/>
              </a:rPr>
              <a:t>Анне</a:t>
            </a:r>
            <a:r>
              <a:rPr lang="en-US" sz="2000" dirty="0">
                <a:latin typeface="Georgia" panose="02040502050405020303" pitchFamily="18" charset="0"/>
              </a:rPr>
              <a:t> </a:t>
            </a:r>
            <a:r>
              <a:rPr lang="en-US" sz="2000" dirty="0" err="1">
                <a:latin typeface="Georgia" panose="02040502050405020303" pitchFamily="18" charset="0"/>
              </a:rPr>
              <a:t>Никоноровне</a:t>
            </a:r>
            <a:r>
              <a:rPr lang="ru-RU" sz="3200" dirty="0">
                <a:latin typeface="Georgia" panose="02040502050405020303" pitchFamily="18" charset="0"/>
              </a:rPr>
              <a:t>.</a:t>
            </a:r>
            <a:br>
              <a:rPr lang="ru-RU" sz="3200" dirty="0">
                <a:latin typeface="Georgia" panose="02040502050405020303" pitchFamily="18" charset="0"/>
              </a:rPr>
            </a:br>
            <a:endParaRPr lang="ru-RU" sz="3200" dirty="0">
              <a:latin typeface="Georgia" panose="02040502050405020303" pitchFamily="18" charset="0"/>
            </a:endParaRPr>
          </a:p>
        </p:txBody>
      </p:sp>
      <p:sp>
        <p:nvSpPr>
          <p:cNvPr id="3" name="Объект 2"/>
          <p:cNvSpPr>
            <a:spLocks noGrp="1"/>
          </p:cNvSpPr>
          <p:nvPr>
            <p:ph idx="1"/>
          </p:nvPr>
        </p:nvSpPr>
        <p:spPr>
          <a:xfrm>
            <a:off x="4264293" y="1266637"/>
            <a:ext cx="7053944" cy="1683618"/>
          </a:xfrm>
        </p:spPr>
        <p:txBody>
          <a:bodyPr>
            <a:noAutofit/>
          </a:bodyPr>
          <a:lstStyle/>
          <a:p>
            <a:pPr marL="0" indent="0" algn="ctr">
              <a:buNone/>
            </a:pPr>
            <a:r>
              <a:rPr lang="ru-RU" sz="1800" dirty="0">
                <a:latin typeface="Georgia" panose="02040502050405020303" pitchFamily="18" charset="0"/>
              </a:rPr>
              <a:t>1941 году фашистские  летчики бомбили село , где жила моя мама, ей было 9 лет.  На её глазах был убит младший брат, от испуга под разрывы бомб  она убежала  к своей крестной, которая жила за окраиной села в лесу. </a:t>
            </a:r>
          </a:p>
          <a:p>
            <a:pPr marL="0" indent="0" algn="ctr">
              <a:buNone/>
            </a:pPr>
            <a:endParaRPr lang="ru-RU" sz="3200" dirty="0">
              <a:latin typeface="Georgia" panose="02040502050405020303" pitchFamily="18" charset="0"/>
            </a:endParaRPr>
          </a:p>
        </p:txBody>
      </p:sp>
      <p:pic>
        <p:nvPicPr>
          <p:cNvPr id="5"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187261" y="324619"/>
            <a:ext cx="2455819" cy="27954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9175657" y="2387147"/>
            <a:ext cx="2771322" cy="27635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Прямоугольник 6"/>
          <p:cNvSpPr/>
          <p:nvPr/>
        </p:nvSpPr>
        <p:spPr>
          <a:xfrm>
            <a:off x="5435958" y="2673577"/>
            <a:ext cx="3618774" cy="1200329"/>
          </a:xfrm>
          <a:prstGeom prst="rect">
            <a:avLst/>
          </a:prstGeom>
        </p:spPr>
        <p:txBody>
          <a:bodyPr wrap="square">
            <a:spAutoFit/>
          </a:bodyPr>
          <a:lstStyle/>
          <a:p>
            <a:r>
              <a:rPr lang="ru-RU" dirty="0">
                <a:latin typeface="Georgia" panose="02040502050405020303" pitchFamily="18" charset="0"/>
              </a:rPr>
              <a:t>Мой папа,  Геннадий Кузьмич был призван 1945 году на фронт. Победу  ВОВ  встретил  в Польше.</a:t>
            </a:r>
          </a:p>
        </p:txBody>
      </p:sp>
      <p:sp>
        <p:nvSpPr>
          <p:cNvPr id="4" name="Прямоугольник 3"/>
          <p:cNvSpPr/>
          <p:nvPr/>
        </p:nvSpPr>
        <p:spPr>
          <a:xfrm>
            <a:off x="442502" y="6147308"/>
            <a:ext cx="6096000" cy="646331"/>
          </a:xfrm>
          <a:prstGeom prst="rect">
            <a:avLst/>
          </a:prstGeom>
        </p:spPr>
        <p:txBody>
          <a:bodyPr>
            <a:spAutoFit/>
          </a:bodyPr>
          <a:lstStyle/>
          <a:p>
            <a:r>
              <a:rPr lang="ru-RU" dirty="0">
                <a:latin typeface="Georgia" panose="02040502050405020303" pitchFamily="18" charset="0"/>
              </a:rPr>
              <a:t>Благодарю  Господа Бога  за моих родителей, </a:t>
            </a:r>
            <a:br>
              <a:rPr lang="ru-RU" dirty="0">
                <a:latin typeface="Georgia" panose="02040502050405020303" pitchFamily="18" charset="0"/>
              </a:rPr>
            </a:br>
            <a:r>
              <a:rPr lang="ru-RU" dirty="0">
                <a:latin typeface="Georgia" panose="02040502050405020303" pitchFamily="18" charset="0"/>
              </a:rPr>
              <a:t>что подарили мне  жизнь!</a:t>
            </a:r>
            <a:endParaRPr lang="ru-RU" dirty="0"/>
          </a:p>
        </p:txBody>
      </p:sp>
      <p:pic>
        <p:nvPicPr>
          <p:cNvPr id="8" name="Picture 2"/>
          <p:cNvPicPr/>
          <p:nvPr/>
        </p:nvPicPr>
        <p:blipFill rotWithShape="1">
          <a:blip r:embed="rId4" cstate="print">
            <a:extLst>
              <a:ext uri="{28A0092B-C50C-407E-A947-70E740481C1C}">
                <a14:useLocalDpi xmlns:a14="http://schemas.microsoft.com/office/drawing/2010/main" val="0"/>
              </a:ext>
            </a:extLst>
          </a:blip>
          <a:srcRect l="11208" t="38954" r="12399" b="9934"/>
          <a:stretch/>
        </p:blipFill>
        <p:spPr bwMode="auto">
          <a:xfrm>
            <a:off x="292640" y="3873906"/>
            <a:ext cx="3095176" cy="19911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Lst>
        </p:spPr>
      </p:pic>
      <p:pic>
        <p:nvPicPr>
          <p:cNvPr id="9" name="Рисунок 8" descr="https://i.mycdn.me/i?r=AyHfKx0eIpWVry7CzQEs51OBqs2MegIitjBfW40iowp9wg&amp;fn=legacy_52"/>
          <p:cNvPicPr/>
          <p:nvPr/>
        </p:nvPicPr>
        <p:blipFill rotWithShape="1">
          <a:blip r:embed="rId5" cstate="print">
            <a:extLst>
              <a:ext uri="{28A0092B-C50C-407E-A947-70E740481C1C}">
                <a14:useLocalDpi xmlns:a14="http://schemas.microsoft.com/office/drawing/2010/main" val="0"/>
              </a:ext>
            </a:extLst>
          </a:blip>
          <a:srcRect l="3992" t="7042" r="951" b="4507"/>
          <a:stretch/>
        </p:blipFill>
        <p:spPr bwMode="auto">
          <a:xfrm>
            <a:off x="4329607" y="3961649"/>
            <a:ext cx="3377479" cy="20211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11383780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2457" y="362858"/>
            <a:ext cx="11030856" cy="2104572"/>
          </a:xfrm>
        </p:spPr>
        <p:txBody>
          <a:bodyPr>
            <a:noAutofit/>
          </a:bodyPr>
          <a:lstStyle/>
          <a:p>
            <a:r>
              <a:rPr lang="ru-RU" sz="2800" dirty="0">
                <a:latin typeface="Georgia" panose="02040502050405020303" pitchFamily="18" charset="0"/>
              </a:rPr>
              <a:t>Благодарю Господа Бога,  </a:t>
            </a:r>
            <a:r>
              <a:rPr lang="ru-RU" sz="2800" dirty="0" smtClean="0">
                <a:latin typeface="Georgia" panose="02040502050405020303" pitchFamily="18" charset="0"/>
              </a:rPr>
              <a:t/>
            </a:r>
            <a:br>
              <a:rPr lang="ru-RU" sz="2800" dirty="0" smtClean="0">
                <a:latin typeface="Georgia" panose="02040502050405020303" pitchFamily="18" charset="0"/>
              </a:rPr>
            </a:br>
            <a:r>
              <a:rPr lang="ru-RU" sz="2800" dirty="0" smtClean="0">
                <a:latin typeface="Georgia" panose="02040502050405020303" pitchFamily="18" charset="0"/>
              </a:rPr>
              <a:t>что </a:t>
            </a:r>
            <a:r>
              <a:rPr lang="ru-RU" sz="2800" dirty="0">
                <a:latin typeface="Georgia" panose="02040502050405020303" pitchFamily="18" charset="0"/>
              </a:rPr>
              <a:t>подарил   четверых детей </a:t>
            </a:r>
            <a:r>
              <a:rPr lang="ru-RU" sz="2800" dirty="0" smtClean="0">
                <a:latin typeface="Georgia" panose="02040502050405020303" pitchFamily="18" charset="0"/>
              </a:rPr>
              <a:t/>
            </a:r>
            <a:br>
              <a:rPr lang="ru-RU" sz="2800" dirty="0" smtClean="0">
                <a:latin typeface="Georgia" panose="02040502050405020303" pitchFamily="18" charset="0"/>
              </a:rPr>
            </a:br>
            <a:r>
              <a:rPr lang="ru-RU" sz="2800" dirty="0" smtClean="0">
                <a:latin typeface="Georgia" panose="02040502050405020303" pitchFamily="18" charset="0"/>
              </a:rPr>
              <a:t>сыновей </a:t>
            </a:r>
            <a:r>
              <a:rPr lang="ru-RU" sz="2800" dirty="0">
                <a:latin typeface="Georgia" panose="02040502050405020303" pitchFamily="18" charset="0"/>
              </a:rPr>
              <a:t>Сергея и Юру, дочерей Анну и Татьяну. </a:t>
            </a:r>
            <a:r>
              <a:rPr lang="ru-RU" sz="2800" dirty="0" smtClean="0">
                <a:latin typeface="Georgia" panose="02040502050405020303" pitchFamily="18" charset="0"/>
              </a:rPr>
              <a:t/>
            </a:r>
            <a:br>
              <a:rPr lang="ru-RU" sz="2800" dirty="0" smtClean="0">
                <a:latin typeface="Georgia" panose="02040502050405020303" pitchFamily="18" charset="0"/>
              </a:rPr>
            </a:br>
            <a:r>
              <a:rPr lang="ru-RU" sz="2800" dirty="0" smtClean="0">
                <a:latin typeface="Georgia" panose="02040502050405020303" pitchFamily="18" charset="0"/>
              </a:rPr>
              <a:t>Пятерых </a:t>
            </a:r>
            <a:r>
              <a:rPr lang="ru-RU" sz="2800" dirty="0">
                <a:latin typeface="Georgia" panose="02040502050405020303" pitchFamily="18" charset="0"/>
              </a:rPr>
              <a:t>внуков </a:t>
            </a:r>
            <a:br>
              <a:rPr lang="ru-RU" sz="2800" dirty="0">
                <a:latin typeface="Georgia" panose="02040502050405020303" pitchFamily="18" charset="0"/>
              </a:rPr>
            </a:br>
            <a:r>
              <a:rPr lang="ru-RU" sz="2800" dirty="0" smtClean="0">
                <a:latin typeface="Georgia" panose="02040502050405020303" pitchFamily="18" charset="0"/>
              </a:rPr>
              <a:t>Кирилла</a:t>
            </a:r>
            <a:r>
              <a:rPr lang="ru-RU" sz="2800" dirty="0">
                <a:latin typeface="Georgia" panose="02040502050405020303" pitchFamily="18" charset="0"/>
              </a:rPr>
              <a:t>, Максима, Никиту, Александра и Даниила.</a:t>
            </a:r>
          </a:p>
        </p:txBody>
      </p:sp>
      <p:pic>
        <p:nvPicPr>
          <p:cNvPr id="5" name="Рисунок 4" descr="https://i.mycdn.me/i?r=AzEPZsRbOZEKgBhR0XGMT1RkeeHAL9irnnUwS5KMP8KCpqaKTM5SRkZCeTgDn6uOyic"/>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2638697"/>
            <a:ext cx="3793671" cy="22383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descr="https://i.mycdn.me/i?r=AyH3jT0DPIai8Wa8dndRDj_dxZuA5ccR_I6J9DMiytWoiw&amp;fn=legacy_52"/>
          <p:cNvPicPr/>
          <p:nvPr/>
        </p:nvPicPr>
        <p:blipFill rotWithShape="1">
          <a:blip r:embed="rId3" cstate="print">
            <a:extLst>
              <a:ext uri="{28A0092B-C50C-407E-A947-70E740481C1C}">
                <a14:useLocalDpi xmlns:a14="http://schemas.microsoft.com/office/drawing/2010/main" val="0"/>
              </a:ext>
            </a:extLst>
          </a:blip>
          <a:srcRect l="5982" t="19651" r="18377" b="23581"/>
          <a:stretch/>
        </p:blipFill>
        <p:spPr bwMode="auto">
          <a:xfrm>
            <a:off x="7493725" y="2730137"/>
            <a:ext cx="3988525" cy="229906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pic>
        <p:nvPicPr>
          <p:cNvPr id="7" name="Рисунок 6" descr="https://i.mycdn.me/i?r=AyFl8ZWKvn78JVTMAegjH4F6gRRvaxn_bgUfv5EnnnAiCA&amp;fn=legacy_5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08071" y="4408580"/>
            <a:ext cx="2628900" cy="21812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0069790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След самолета">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TM10001106[[fn=Эмблема]]</Template>
  <TotalTime>181</TotalTime>
  <Words>393</Words>
  <Application>Microsoft Office PowerPoint</Application>
  <PresentationFormat>Широкоэкранный</PresentationFormat>
  <Paragraphs>52</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Calibri</vt:lpstr>
      <vt:lpstr>Century Gothic</vt:lpstr>
      <vt:lpstr>Georgia</vt:lpstr>
      <vt:lpstr>Times New Roman</vt:lpstr>
      <vt:lpstr>След самолета</vt:lpstr>
      <vt:lpstr>Презентация PowerPoint</vt:lpstr>
      <vt:lpstr>Нити судьбы </vt:lpstr>
      <vt:lpstr>У Господа один день, как тысяча лет  и тысяча лет, как один день  (2 Петр 3,8 Пс.89,5)</vt:lpstr>
      <vt:lpstr>Катастрофы в истории Земли</vt:lpstr>
      <vt:lpstr>войны</vt:lpstr>
      <vt:lpstr>Болезни</vt:lpstr>
      <vt:lpstr>Презентация PowerPoint</vt:lpstr>
      <vt:lpstr>Благодарю Господа Бога, что сохранил жизнь моей маме  Анне Никоноровне. </vt:lpstr>
      <vt:lpstr>Благодарю Господа Бога,   что подарил   четверых детей  сыновей Сергея и Юру, дочерей Анну и Татьяну.  Пятерых внуков  Кирилла, Максима, Никиту, Александра и Даниила.</vt:lpstr>
      <vt:lpstr>Благодарю за то, что имею такую профессию как  учитель</vt:lpstr>
      <vt:lpstr>Благодарю за то, что мои ученики второй год становятся призёрами олимпиады по основам православной  культуре</vt:lpstr>
      <vt:lpstr>Спасибо, Господи, Тебе!   За то, что  корень  жизни  предков сохранил и передал её  потомкам. </vt:lpstr>
      <vt:lpstr>Презентация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Коломиец Лилия Геннадьевна</dc:title>
  <dc:creator>Админ</dc:creator>
  <cp:lastModifiedBy>Лилия</cp:lastModifiedBy>
  <cp:revision>37</cp:revision>
  <dcterms:created xsi:type="dcterms:W3CDTF">2020-01-10T05:36:06Z</dcterms:created>
  <dcterms:modified xsi:type="dcterms:W3CDTF">2020-04-07T21:07:13Z</dcterms:modified>
</cp:coreProperties>
</file>