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handoutMasterIdLst>
    <p:handoutMasterId r:id="rId16"/>
  </p:handoutMasterIdLst>
  <p:sldIdLst>
    <p:sldId id="274" r:id="rId2"/>
    <p:sldId id="275" r:id="rId3"/>
    <p:sldId id="260" r:id="rId4"/>
    <p:sldId id="268" r:id="rId5"/>
    <p:sldId id="261" r:id="rId6"/>
    <p:sldId id="264" r:id="rId7"/>
    <p:sldId id="272" r:id="rId8"/>
    <p:sldId id="271" r:id="rId9"/>
    <p:sldId id="269" r:id="rId10"/>
    <p:sldId id="258" r:id="rId11"/>
    <p:sldId id="266" r:id="rId12"/>
    <p:sldId id="259" r:id="rId13"/>
    <p:sldId id="27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11E74A25-DEA3-436E-809B-78EE9DBD9B0E}" type="datetimeFigureOut">
              <a:rPr lang="ru-RU"/>
              <a:pPr/>
              <a:t>04.04.2020</a:t>
            </a:fld>
            <a:endParaRPr lang="ru-RU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B97E1DD8-66D1-4B0D-A93B-196D8FFE2AD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BD801840-DB9A-4110-9E9E-E6ED569DB7F0}" type="datetimeFigureOut">
              <a:rPr lang="ru-RU"/>
              <a:pPr/>
              <a:t>04.04.2020</a:t>
            </a:fld>
            <a:endParaRPr lang="ru-RU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3055762C-EA34-4421-8F9C-542A94F9996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7A53A3D9-1909-4257-931B-55117F8FF1B8}" type="datetimeFigureOut">
              <a:rPr lang="ru-RU" smtClean="0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344BA144-963C-4FA7-A6E2-91B15352E6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D207F2-AB26-4516-B857-9B7C8E9FB12C}" type="datetimeFigureOut">
              <a:rPr lang="ru-RU" smtClean="0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5E95C8-ABA4-4A25-8D04-B22FDE17DD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6668A6-B745-439C-B399-AA1C22FE862A}" type="datetimeFigureOut">
              <a:rPr lang="ru-RU" smtClean="0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B37388-4C88-4632-82E2-4E75C35A8E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C7DD59-D0A4-4FBC-86D2-5A2E2CDB143D}" type="datetimeFigureOut">
              <a:rPr lang="ru-RU" smtClean="0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DCF25-C2E1-43B0-ABCF-12BDC9E396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fld id="{29973B1D-CB00-44C5-925A-97012A5E923A}" type="datetimeFigureOut">
              <a:rPr lang="ru-RU" smtClean="0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C7048EF7-9BDA-4660-8D45-51545A7F4C5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0C59A1-B683-47BE-8FE7-456DDC21D54C}" type="datetimeFigureOut">
              <a:rPr lang="ru-RU" smtClean="0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B0C77D-3F2C-4770-BDD8-DEC6C9FC19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89BC4B-BC94-436C-8B7B-820BCEF7B14B}" type="datetimeFigureOut">
              <a:rPr lang="ru-RU" smtClean="0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01E6E-5D01-48EE-95E0-EA928A7487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7B1B3C-DAE3-4961-BBE0-A959CC893F75}" type="datetimeFigureOut">
              <a:rPr lang="ru-RU" smtClean="0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621E24-F792-46C5-BBD3-7334F27809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3CC5F5-648A-4222-A220-5459CF3B50EC}" type="datetimeFigureOut">
              <a:rPr lang="ru-RU" smtClean="0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4B5094-A4BE-4551-B93C-CA5DA2A01C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3E03A9-6516-470E-B058-7222FBC49660}" type="datetimeFigureOut">
              <a:rPr lang="ru-RU" smtClean="0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961D41-50D1-41CA-8EB5-DDB3053EFA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C5FADD-5EA2-42E0-AF98-3F1BE6A1FE13}" type="datetimeFigureOut">
              <a:rPr lang="ru-RU" smtClean="0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AE194A-185D-4568-9638-DD39ADB5C8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2151F6B-8418-424A-8B12-B5E3F1469FE9}" type="datetimeFigureOut">
              <a:rPr lang="ru-RU" smtClean="0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FCF46E4-A9DE-47B8-8974-57BA2857C5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XI_%D0%B2%D0%B5%D0%BA" TargetMode="External"/><Relationship Id="rId2" Type="http://schemas.openxmlformats.org/officeDocument/2006/relationships/hyperlink" Target="https://ru.wikipedia.org/wiki/%D0%A1%D1%80%D0%B5%D0%B4%D0%BD%D0%B5%D0%B2%D0%B5%D0%BA%D0%BE%D0%B2%D1%8C%D0%B5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%D0%90%D1%80%D1%85%D0%B8%D1%82%D0%B5%D0%BA%D1%82%D1%83%D1%80%D0%B0" TargetMode="External"/><Relationship Id="rId4" Type="http://schemas.openxmlformats.org/officeDocument/2006/relationships/hyperlink" Target="https://ru.wikipedia.org/wiki/XVI_%D0%B2%D0%B5%D0%BA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5984" y="2000240"/>
            <a:ext cx="4657732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готика - готический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57224" y="2857496"/>
            <a:ext cx="7344816" cy="345441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Го́тика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— период в развитии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tooltip="Средневековье"/>
              </a:rPr>
              <a:t>средневекового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искусства на территории Западной Европы с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tooltip="XI век"/>
              </a:rPr>
              <a:t>XI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tooltip="XVI век"/>
              </a:rPr>
              <a:t>XVI века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Термин «готика» чаще всего применяется к известному стилю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tooltip="Архитектура"/>
              </a:rPr>
              <a:t>архитектурных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сооружений, который можно кратко охарактеризовать как «устрашающе величественный».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21429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Коротко  о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СРЕДНЕВЕКОВЬЕ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урок ИЗО в 4 классе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6900882" cy="79690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ГОЛОВНЫЕ УБОРЫ.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Ходить с непокрытой головой позволялось лишь молоденьким девочкам.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0" y="1143001"/>
            <a:ext cx="7072313" cy="2928941"/>
          </a:xfrm>
        </p:spPr>
        <p:txBody>
          <a:bodyPr>
            <a:normAutofit fontScale="925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хеннин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конусовидная шляпка, «визитная карточка» средневековой принцессы или феи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Мантилья - это кусок ткани, покрывающий голову, а также подбородок и шею. Мантилью носили под вуалью, которая называлась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кувр-шеф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48640" indent="-41148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latin typeface="Times New Roman" pitchFamily="18" charset="0"/>
              </a:rPr>
              <a:t>МУЖЧИНЫ, ДЕТИ  НОСИЛИ ЧЕПЧИКИ.</a:t>
            </a:r>
            <a:endParaRPr lang="ru-RU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214290"/>
            <a:ext cx="1500214" cy="230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44" y="2714620"/>
            <a:ext cx="1516220" cy="2228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714480" y="4071942"/>
            <a:ext cx="3813178" cy="26118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Содержимое 7" descr="picfull2_5d500dc55070b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Задание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/>
              <a:t>работа </a:t>
            </a:r>
            <a:r>
              <a:rPr lang="ru-RU" dirty="0" smtClean="0"/>
              <a:t>с учебником (с. 126 - 132) задание: прочитать и составить конспект в тетради по выделенным словам (можно с зарисовкой).</a:t>
            </a:r>
          </a:p>
          <a:p>
            <a:r>
              <a:rPr lang="ru-RU" dirty="0" smtClean="0"/>
              <a:t>Рабочая тетрадь стр. 25 найти на рисунке и указать стрелочками новые понятия.</a:t>
            </a:r>
          </a:p>
          <a:p>
            <a:pPr>
              <a:buNone/>
            </a:pPr>
            <a:r>
              <a:rPr lang="ru-RU" b="1" i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Конспект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Готика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архтектурный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…….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Витраж – ….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Ратуша - ….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Хеннин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…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Пулены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… 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Блио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….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gn5q1gb-020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285728"/>
            <a:ext cx="4417371" cy="6293441"/>
          </a:xfrm>
        </p:spPr>
      </p:pic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4714876" y="5715016"/>
            <a:ext cx="1177921" cy="500066"/>
          </a:xfrm>
          <a:prstGeom prst="rightArrow">
            <a:avLst>
              <a:gd name="adj1" fmla="val 50000"/>
              <a:gd name="adj2" fmla="val 6769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AutoShape 2"/>
          <p:cNvSpPr>
            <a:spLocks noChangeArrowheads="1"/>
          </p:cNvSpPr>
          <p:nvPr/>
        </p:nvSpPr>
        <p:spPr bwMode="auto">
          <a:xfrm>
            <a:off x="4214810" y="2357430"/>
            <a:ext cx="1392235" cy="642942"/>
          </a:xfrm>
          <a:prstGeom prst="rightArrow">
            <a:avLst>
              <a:gd name="adj1" fmla="val 50000"/>
              <a:gd name="adj2" fmla="val 6769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auto">
          <a:xfrm>
            <a:off x="4214810" y="4643446"/>
            <a:ext cx="1177921" cy="571504"/>
          </a:xfrm>
          <a:prstGeom prst="rightArrow">
            <a:avLst>
              <a:gd name="adj1" fmla="val 50000"/>
              <a:gd name="adj2" fmla="val 6769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AutoShape 2"/>
          <p:cNvSpPr>
            <a:spLocks noChangeArrowheads="1"/>
          </p:cNvSpPr>
          <p:nvPr/>
        </p:nvSpPr>
        <p:spPr bwMode="auto">
          <a:xfrm rot="10800000">
            <a:off x="6858016" y="6143644"/>
            <a:ext cx="963607" cy="428628"/>
          </a:xfrm>
          <a:prstGeom prst="rightArrow">
            <a:avLst>
              <a:gd name="adj1" fmla="val 50000"/>
              <a:gd name="adj2" fmla="val 6769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>
            <a:off x="7358082" y="2857496"/>
            <a:ext cx="1035045" cy="428628"/>
          </a:xfrm>
          <a:prstGeom prst="rightArrow">
            <a:avLst>
              <a:gd name="adj1" fmla="val 50000"/>
              <a:gd name="adj2" fmla="val 6769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42976" y="428604"/>
            <a:ext cx="5817828" cy="70328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Особенности готического собора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57158" y="1285860"/>
            <a:ext cx="5214974" cy="340043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Устремлённость вверх.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Множество арок с заострённым верхом.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Множество скульптур,  каменных кружевных узоров.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Множество узких и высоких башен и колонн.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Множество окон-витражей, в центре окно-роза.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C:\Users\Эльф\Documents\france_151220120210_3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4273" y="1785926"/>
            <a:ext cx="3321453" cy="4428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b798f49fa1.jpe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1071538" y="3040327"/>
            <a:ext cx="5947054" cy="3817673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85720" y="1714488"/>
            <a:ext cx="8515352" cy="1285884"/>
          </a:xfrm>
        </p:spPr>
        <p:txBody>
          <a:bodyPr>
            <a:noAutofit/>
          </a:bodyPr>
          <a:lstStyle/>
          <a:p>
            <a:pPr indent="45085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Многие города имели примерно однотипную планировку.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центре главная площадь, на которой находились самые главные здания: центральный собор, ратуша ,дом (или замок) правителя.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 центре располагается городская площадь с фонтаном — источником воды для горожан и приезжих. </a:t>
            </a:r>
            <a:b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На площади находится главная городская церковь — собор и ратуша — здание городского совета с высокой колокольней, колокол на которой возвещал о важных событиях.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Вокруг площади теснились жилые кварталы с узкими улочками.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Они не были прямыми, петляли, пересекались, образуя маленькие площади, их соединяли проулки и проходы.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Все это образовывало настоящий лабиринт, в котором приезжему нетрудно заблудиться.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Город обнесен крепостной стеной с башнями, валом и рвом с водой. Попасть в город можно через укрепленные ворота, к которым ведет мост.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СРЕДНЕВЕКОВАЯ ОДЕЖДА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2" descr="C:\Documents and Settings\ссс\Мои документы\КН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71500" y="4329113"/>
            <a:ext cx="1857375" cy="2228850"/>
          </a:xfrm>
          <a:noFill/>
        </p:spPr>
      </p:pic>
      <p:pic>
        <p:nvPicPr>
          <p:cNvPr id="3076" name="Picture 3" descr="C:\Documents and Settings\ссс\Мои документы\ОР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4643438"/>
            <a:ext cx="3429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Прямоугольник 5"/>
          <p:cNvSpPr>
            <a:spLocks noChangeArrowheads="1"/>
          </p:cNvSpPr>
          <p:nvPr/>
        </p:nvSpPr>
        <p:spPr bwMode="auto">
          <a:xfrm>
            <a:off x="285720" y="1143000"/>
            <a:ext cx="835821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</a:rPr>
              <a:t> В раннем средневековье разница между мужской и женской одеждой была выражена не так явно, как в более поздние периоды. </a:t>
            </a:r>
            <a:endParaRPr lang="ru-RU" sz="2800" dirty="0" smtClean="0">
              <a:latin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</a:rPr>
              <a:t>И </a:t>
            </a:r>
            <a:r>
              <a:rPr lang="ru-RU" sz="2800" dirty="0">
                <a:latin typeface="Times New Roman" pitchFamily="18" charset="0"/>
              </a:rPr>
              <a:t>господа, и дамы охотно носили платье, названное </a:t>
            </a:r>
            <a:r>
              <a:rPr lang="ru-RU" sz="2800" b="1" dirty="0" err="1">
                <a:latin typeface="Times New Roman" pitchFamily="18" charset="0"/>
              </a:rPr>
              <a:t>блио</a:t>
            </a:r>
            <a:r>
              <a:rPr lang="ru-RU" sz="2800" dirty="0">
                <a:latin typeface="Times New Roman" pitchFamily="18" charset="0"/>
              </a:rPr>
              <a:t> (</a:t>
            </a:r>
            <a:r>
              <a:rPr lang="ru-RU" sz="2800" dirty="0" err="1">
                <a:latin typeface="Times New Roman" pitchFamily="18" charset="0"/>
              </a:rPr>
              <a:t>bliaut</a:t>
            </a:r>
            <a:r>
              <a:rPr lang="ru-RU" sz="2800" dirty="0" smtClean="0">
                <a:latin typeface="Times New Roman" pitchFamily="18" charset="0"/>
              </a:rPr>
              <a:t>).</a:t>
            </a:r>
          </a:p>
          <a:p>
            <a:r>
              <a:rPr lang="ru-RU" sz="2800" dirty="0" smtClean="0">
                <a:latin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</a:rPr>
              <a:t>Мужчинам дозволялось надевать укороченные варианты (по лодыжку, икры или бедро), а женский подол должен был достигать земли.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sz="quarter" idx="1"/>
          </p:nvPr>
        </p:nvSpPr>
        <p:spPr>
          <a:xfrm>
            <a:off x="500063" y="428625"/>
            <a:ext cx="8229600" cy="4708525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Розовый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цвет считается женским именно с тех времен, поскольку он представляет собой более бледную версию «мужского» красного цвета — символа богатства, силы, ярости и крови. </a:t>
            </a:r>
          </a:p>
          <a:p>
            <a:pPr eaLnBrk="1" hangingPunct="1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Синий цвет одежды означал доброту, </a:t>
            </a:r>
          </a:p>
          <a:p>
            <a:pPr eaLnBrk="1" hangingPunct="1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зеленый — весну и молодость,</a:t>
            </a:r>
          </a:p>
          <a:p>
            <a:pPr eaLnBrk="1" hangingPunct="1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желтый — какие-либо пороки </a:t>
            </a:r>
          </a:p>
          <a:p>
            <a:pPr eaLnBrk="1" hangingPunct="1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черный — благородство, </a:t>
            </a:r>
          </a:p>
          <a:p>
            <a:pPr eaLnBrk="1" hangingPunct="1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белый — чистоту. </a:t>
            </a:r>
          </a:p>
          <a:p>
            <a:pPr eaLnBrk="1" hangingPunct="1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Вместе с тем обычая надевать на свадьбу белое платье тогда еще не было — люди просто шли под венец в своей лучшей одежде.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14375" y="428625"/>
            <a:ext cx="7908925" cy="4429125"/>
          </a:xfr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ОБУВЬ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Содержимое 2"/>
          <p:cNvSpPr>
            <a:spLocks noGrp="1"/>
          </p:cNvSpPr>
          <p:nvPr>
            <p:ph sz="quarter" idx="1"/>
          </p:nvPr>
        </p:nvSpPr>
        <p:spPr>
          <a:xfrm>
            <a:off x="357188" y="785813"/>
            <a:ext cx="8786812" cy="4786327"/>
          </a:xfrm>
        </p:spPr>
        <p:txBody>
          <a:bodyPr>
            <a:noAutofit/>
          </a:bodyPr>
          <a:lstStyle/>
          <a:p>
            <a:pPr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Моду на остроносую обувь —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пулены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poulaines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нос корабля), в 14 веке ввели рыцари, подчеркивая тем самым свою непричастность к труду. Длина носов была строго регламентирована: принцам крови разрешалось носить обувь с носами в 2,5 ступни, родовитым дворянам — в 2 ступни, рыцарям — в 1,5 ступни, горожанам — в 1 ступню, простолюдинам — в 0,5 ступни. Король счел за благо ограничить длину носков в законодательном порядке: обыкновенным гражданам разрешалось носить башмаки с носком не длиннее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полуфута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(15 сантиметров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), рыцарям и баронам — в один фут (около 30 сантиметров), а графам — в два фута.</a:t>
            </a:r>
          </a:p>
          <a:p>
            <a:pPr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Пустой носок забивали паклей. </a:t>
            </a:r>
          </a:p>
          <a:p>
            <a:pPr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Церковь видела в этой обуви угрозу благопристойности. Кроме того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пуленах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было неудобно вставать на колени во время молитвы. Обувь была названа когтем Сатаны и проклята Ватиканом. Черную чуму объявили наказанием за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пулены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5050890"/>
            <a:ext cx="2071702" cy="1807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929313" y="214313"/>
            <a:ext cx="2381250" cy="1428750"/>
          </a:xfrm>
          <a:noFill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63" y="4214813"/>
            <a:ext cx="26003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" y="285750"/>
            <a:ext cx="5210175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7688" y="2428875"/>
            <a:ext cx="4243387" cy="391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57188" y="714375"/>
            <a:ext cx="8266112" cy="5357813"/>
          </a:xfr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186</TotalTime>
  <Words>423</Words>
  <Application>Microsoft Office PowerPoint</Application>
  <PresentationFormat>Экран (4:3)</PresentationFormat>
  <Paragraphs>44</Paragraphs>
  <Slides>13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Начальная</vt:lpstr>
      <vt:lpstr>готика - готический</vt:lpstr>
      <vt:lpstr>Особенности готического собора</vt:lpstr>
      <vt:lpstr>Многие города имели примерно однотипную планировку. В центре главная площадь, на которой находились самые главные здания: центральный собор, ратуша ,дом (или замок) правителя.  В центре располагается городская площадь с фонтаном — источником воды для горожан и приезжих.  На площади находится главная городская церковь — собор и ратуша — здание городского совета с высокой колокольней, колокол на которой возвещал о важных событиях.  Вокруг площади теснились жилые кварталы с узкими улочками. Они не были прямыми, петляли, пересекались, образуя маленькие площади, их соединяли проулки и проходы. Все это образовывало настоящий лабиринт, в котором приезжему нетрудно заблудиться. Город обнесен крепостной стеной с башнями, валом и рвом с водой. Попасть в город можно через укрепленные ворота, к которым ведет мост.</vt:lpstr>
      <vt:lpstr>СРЕДНЕВЕКОВАЯ ОДЕЖДА</vt:lpstr>
      <vt:lpstr>Слайд 5</vt:lpstr>
      <vt:lpstr>Слайд 6</vt:lpstr>
      <vt:lpstr>ОБУВЬ</vt:lpstr>
      <vt:lpstr>Слайд 8</vt:lpstr>
      <vt:lpstr>Слайд 9</vt:lpstr>
      <vt:lpstr>ГОЛОВНЫЕ УБОРЫ.  Ходить с непокрытой головой позволялось лишь молоденьким девочкам. 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BLACK</dc:creator>
  <cp:lastModifiedBy>User</cp:lastModifiedBy>
  <cp:revision>20</cp:revision>
  <dcterms:created xsi:type="dcterms:W3CDTF">2013-03-17T18:43:01Z</dcterms:created>
  <dcterms:modified xsi:type="dcterms:W3CDTF">2020-04-04T00:18:31Z</dcterms:modified>
</cp:coreProperties>
</file>