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8" r:id="rId2"/>
    <p:sldId id="267" r:id="rId3"/>
    <p:sldId id="266" r:id="rId4"/>
    <p:sldId id="265" r:id="rId5"/>
    <p:sldId id="264" r:id="rId6"/>
    <p:sldId id="257" r:id="rId7"/>
    <p:sldId id="258" r:id="rId8"/>
    <p:sldId id="259" r:id="rId9"/>
    <p:sldId id="261" r:id="rId10"/>
    <p:sldId id="262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 autoAdjust="0"/>
    <p:restoredTop sz="94684" autoAdjust="0"/>
  </p:normalViewPr>
  <p:slideViewPr>
    <p:cSldViewPr>
      <p:cViewPr varScale="1">
        <p:scale>
          <a:sx n="76" d="100"/>
          <a:sy n="76" d="100"/>
        </p:scale>
        <p:origin x="-45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2C2DB3-8293-49FC-8FB0-78A0B38DCFFB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475E299-921B-450D-AA6B-B0C5BA7C0CBB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Comic Sans MS" pitchFamily="66" charset="0"/>
            </a:rPr>
            <a:t>КОВРИК</a:t>
          </a:r>
          <a:endParaRPr lang="ru-RU" sz="2400" b="1" dirty="0">
            <a:solidFill>
              <a:schemeClr val="tx1"/>
            </a:solidFill>
            <a:latin typeface="Comic Sans MS" pitchFamily="66" charset="0"/>
          </a:endParaRPr>
        </a:p>
      </dgm:t>
    </dgm:pt>
    <dgm:pt modelId="{B8A00E0D-6B79-4F8C-8E18-9480BE0539EC}" type="parTrans" cxnId="{268B00C1-4AF5-4AE9-A39A-90AD5A58A873}">
      <dgm:prSet/>
      <dgm:spPr/>
      <dgm:t>
        <a:bodyPr/>
        <a:lstStyle/>
        <a:p>
          <a:endParaRPr lang="ru-RU" sz="1000"/>
        </a:p>
      </dgm:t>
    </dgm:pt>
    <dgm:pt modelId="{BC16C93A-6520-4551-B3CC-CA9065C29CDC}" type="sibTrans" cxnId="{268B00C1-4AF5-4AE9-A39A-90AD5A58A873}">
      <dgm:prSet/>
      <dgm:spPr/>
      <dgm:t>
        <a:bodyPr/>
        <a:lstStyle/>
        <a:p>
          <a:endParaRPr lang="ru-RU" sz="1000"/>
        </a:p>
      </dgm:t>
    </dgm:pt>
    <dgm:pt modelId="{857B9BCF-17B3-4FA3-9C32-813E94A02866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Comic Sans MS" pitchFamily="66" charset="0"/>
            </a:rPr>
            <a:t>Проблема</a:t>
          </a:r>
          <a:endParaRPr lang="ru-RU" sz="1800" b="1" i="0" u="none" dirty="0">
            <a:solidFill>
              <a:schemeClr val="tx1"/>
            </a:solidFill>
            <a:latin typeface="Comic Sans MS" pitchFamily="66" charset="0"/>
          </a:endParaRPr>
        </a:p>
      </dgm:t>
    </dgm:pt>
    <dgm:pt modelId="{D55B00FC-8B15-472E-8B82-8EC851BFE541}" type="parTrans" cxnId="{F1E8FE3C-2B6F-443F-9C9F-1834FA57C9B1}">
      <dgm:prSet/>
      <dgm:spPr/>
      <dgm:t>
        <a:bodyPr/>
        <a:lstStyle/>
        <a:p>
          <a:endParaRPr lang="ru-RU" sz="1000"/>
        </a:p>
      </dgm:t>
    </dgm:pt>
    <dgm:pt modelId="{F7FFC41D-762B-4AA0-BBB2-A8889C2CB2A0}" type="sibTrans" cxnId="{F1E8FE3C-2B6F-443F-9C9F-1834FA57C9B1}">
      <dgm:prSet/>
      <dgm:spPr/>
      <dgm:t>
        <a:bodyPr/>
        <a:lstStyle/>
        <a:p>
          <a:endParaRPr lang="ru-RU" sz="1000"/>
        </a:p>
      </dgm:t>
    </dgm:pt>
    <dgm:pt modelId="{F8AC1BDE-CA7F-472E-A1F7-EA775DF00334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Comic Sans MS" pitchFamily="66" charset="0"/>
            </a:rPr>
            <a:t>Технология изготовления</a:t>
          </a:r>
          <a:endParaRPr lang="ru-RU" sz="1800" b="1" dirty="0">
            <a:solidFill>
              <a:schemeClr val="tx1"/>
            </a:solidFill>
            <a:latin typeface="Comic Sans MS" pitchFamily="66" charset="0"/>
          </a:endParaRPr>
        </a:p>
      </dgm:t>
    </dgm:pt>
    <dgm:pt modelId="{E676AE09-4C54-433E-ABC0-C33476EFE800}" type="parTrans" cxnId="{0F057B5F-EEC5-4E26-936B-C666F96519F8}">
      <dgm:prSet/>
      <dgm:spPr/>
      <dgm:t>
        <a:bodyPr/>
        <a:lstStyle/>
        <a:p>
          <a:endParaRPr lang="ru-RU" sz="1000"/>
        </a:p>
      </dgm:t>
    </dgm:pt>
    <dgm:pt modelId="{61319630-E5E6-4060-8506-FC04124CE97B}" type="sibTrans" cxnId="{0F057B5F-EEC5-4E26-936B-C666F96519F8}">
      <dgm:prSet/>
      <dgm:spPr/>
      <dgm:t>
        <a:bodyPr/>
        <a:lstStyle/>
        <a:p>
          <a:endParaRPr lang="ru-RU" sz="1000"/>
        </a:p>
      </dgm:t>
    </dgm:pt>
    <dgm:pt modelId="{5B1F80CB-A3C9-43E5-9C9B-4307ECD64BB6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Comic Sans MS" pitchFamily="66" charset="0"/>
            </a:rPr>
            <a:t>Оборудование</a:t>
          </a:r>
          <a:endParaRPr lang="ru-RU" sz="1800" b="1" dirty="0">
            <a:solidFill>
              <a:schemeClr val="tx1"/>
            </a:solidFill>
            <a:latin typeface="Comic Sans MS" pitchFamily="66" charset="0"/>
          </a:endParaRPr>
        </a:p>
      </dgm:t>
    </dgm:pt>
    <dgm:pt modelId="{57DEAE30-35D8-44AA-A577-E8375033AD28}" type="parTrans" cxnId="{A78EF94B-B700-4841-A111-C5F9E6E8F277}">
      <dgm:prSet/>
      <dgm:spPr/>
      <dgm:t>
        <a:bodyPr/>
        <a:lstStyle/>
        <a:p>
          <a:endParaRPr lang="ru-RU" sz="1000"/>
        </a:p>
      </dgm:t>
    </dgm:pt>
    <dgm:pt modelId="{3125E322-B504-41BC-A035-BF880E9B030C}" type="sibTrans" cxnId="{A78EF94B-B700-4841-A111-C5F9E6E8F277}">
      <dgm:prSet/>
      <dgm:spPr/>
      <dgm:t>
        <a:bodyPr/>
        <a:lstStyle/>
        <a:p>
          <a:endParaRPr lang="ru-RU" sz="1000"/>
        </a:p>
      </dgm:t>
    </dgm:pt>
    <dgm:pt modelId="{930B6AF0-BA01-40F9-98E9-6ACD38E5C7A9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Comic Sans MS" pitchFamily="66" charset="0"/>
            </a:rPr>
            <a:t>Дизайн</a:t>
          </a:r>
          <a:endParaRPr lang="ru-RU" sz="1800" b="1" dirty="0">
            <a:solidFill>
              <a:schemeClr val="tx1"/>
            </a:solidFill>
            <a:latin typeface="Comic Sans MS" pitchFamily="66" charset="0"/>
          </a:endParaRPr>
        </a:p>
      </dgm:t>
    </dgm:pt>
    <dgm:pt modelId="{70EB155F-7ACC-4656-AB11-6FE20F5A1F36}" type="parTrans" cxnId="{D90CA4E5-2B96-44C0-883A-FCFE811F5731}">
      <dgm:prSet/>
      <dgm:spPr/>
      <dgm:t>
        <a:bodyPr/>
        <a:lstStyle/>
        <a:p>
          <a:endParaRPr lang="ru-RU" sz="1000"/>
        </a:p>
      </dgm:t>
    </dgm:pt>
    <dgm:pt modelId="{8EED2F68-A84A-40BB-8B25-AE409FB31239}" type="sibTrans" cxnId="{D90CA4E5-2B96-44C0-883A-FCFE811F5731}">
      <dgm:prSet/>
      <dgm:spPr/>
      <dgm:t>
        <a:bodyPr/>
        <a:lstStyle/>
        <a:p>
          <a:endParaRPr lang="ru-RU" sz="1000"/>
        </a:p>
      </dgm:t>
    </dgm:pt>
    <dgm:pt modelId="{ED2EB482-FB5A-4462-931C-7794B33ECD01}">
      <dgm:prSet custT="1"/>
      <dgm:spPr/>
      <dgm:t>
        <a:bodyPr/>
        <a:lstStyle/>
        <a:p>
          <a:r>
            <a:rPr lang="ru-RU" sz="1800" b="1" i="0" u="none" dirty="0" smtClean="0">
              <a:solidFill>
                <a:schemeClr val="tx1"/>
              </a:solidFill>
              <a:latin typeface="Comic Sans MS" pitchFamily="66" charset="0"/>
            </a:rPr>
            <a:t>Себестоимость</a:t>
          </a:r>
          <a:r>
            <a:rPr lang="ru-RU" sz="1800" b="1" i="0" u="none" dirty="0" smtClean="0">
              <a:solidFill>
                <a:schemeClr val="bg1">
                  <a:lumMod val="50000"/>
                </a:schemeClr>
              </a:solidFill>
              <a:latin typeface="Comic Sans MS" pitchFamily="66" charset="0"/>
            </a:rPr>
            <a:t> </a:t>
          </a:r>
          <a:endParaRPr lang="ru-RU" sz="1800" b="1" dirty="0">
            <a:solidFill>
              <a:schemeClr val="bg1">
                <a:lumMod val="50000"/>
              </a:schemeClr>
            </a:solidFill>
            <a:latin typeface="Comic Sans MS" pitchFamily="66" charset="0"/>
          </a:endParaRPr>
        </a:p>
      </dgm:t>
    </dgm:pt>
    <dgm:pt modelId="{0D29275F-93D5-48A1-9432-AD07B07ECDE3}" type="parTrans" cxnId="{33DA1449-A660-43C8-8373-D4D34CC44C91}">
      <dgm:prSet/>
      <dgm:spPr/>
      <dgm:t>
        <a:bodyPr/>
        <a:lstStyle/>
        <a:p>
          <a:endParaRPr lang="ru-RU" sz="1000"/>
        </a:p>
      </dgm:t>
    </dgm:pt>
    <dgm:pt modelId="{B44AB076-2538-4597-AF44-5991E96CFD5C}" type="sibTrans" cxnId="{33DA1449-A660-43C8-8373-D4D34CC44C91}">
      <dgm:prSet/>
      <dgm:spPr/>
      <dgm:t>
        <a:bodyPr/>
        <a:lstStyle/>
        <a:p>
          <a:endParaRPr lang="ru-RU" sz="1000"/>
        </a:p>
      </dgm:t>
    </dgm:pt>
    <dgm:pt modelId="{B71342FC-00AC-4402-9567-BF1C0A4E32AA}">
      <dgm:prSet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Comic Sans MS" pitchFamily="66" charset="0"/>
            </a:rPr>
            <a:t>Варианты</a:t>
          </a:r>
          <a:endParaRPr lang="ru-RU" sz="1800" b="1" dirty="0">
            <a:solidFill>
              <a:schemeClr val="tx1"/>
            </a:solidFill>
            <a:latin typeface="Comic Sans MS" pitchFamily="66" charset="0"/>
          </a:endParaRPr>
        </a:p>
      </dgm:t>
    </dgm:pt>
    <dgm:pt modelId="{7EF070A9-9F04-43AC-B435-2DB1FFA5901E}" type="parTrans" cxnId="{F503873E-D953-4177-B539-7242C36327CB}">
      <dgm:prSet/>
      <dgm:spPr/>
      <dgm:t>
        <a:bodyPr/>
        <a:lstStyle/>
        <a:p>
          <a:endParaRPr lang="ru-RU" sz="1000"/>
        </a:p>
      </dgm:t>
    </dgm:pt>
    <dgm:pt modelId="{1624BAE7-C7BA-4C15-838D-9CE72C1DA9AD}" type="sibTrans" cxnId="{F503873E-D953-4177-B539-7242C36327CB}">
      <dgm:prSet/>
      <dgm:spPr/>
      <dgm:t>
        <a:bodyPr/>
        <a:lstStyle/>
        <a:p>
          <a:endParaRPr lang="ru-RU" sz="1000"/>
        </a:p>
      </dgm:t>
    </dgm:pt>
    <dgm:pt modelId="{B1F459B0-D048-4177-82FF-770227866A5C}" type="pres">
      <dgm:prSet presAssocID="{812C2DB3-8293-49FC-8FB0-78A0B38DCFF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741FADE-0AC3-4AFE-A97A-1C42BD28320D}" type="pres">
      <dgm:prSet presAssocID="{D475E299-921B-450D-AA6B-B0C5BA7C0CBB}" presName="centerShape" presStyleLbl="node0" presStyleIdx="0" presStyleCnt="1" custScaleX="196771" custScaleY="63780" custLinFactNeighborX="-779" custLinFactNeighborY="-1092"/>
      <dgm:spPr/>
      <dgm:t>
        <a:bodyPr/>
        <a:lstStyle/>
        <a:p>
          <a:endParaRPr lang="ru-RU"/>
        </a:p>
      </dgm:t>
    </dgm:pt>
    <dgm:pt modelId="{D661B46B-9A6A-4E36-8682-EA29738BA5B7}" type="pres">
      <dgm:prSet presAssocID="{857B9BCF-17B3-4FA3-9C32-813E94A02866}" presName="node" presStyleLbl="node1" presStyleIdx="0" presStyleCnt="6" custScaleX="2084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1B1415-A06A-43D8-80EB-8AAB9C705F1F}" type="pres">
      <dgm:prSet presAssocID="{857B9BCF-17B3-4FA3-9C32-813E94A02866}" presName="dummy" presStyleCnt="0"/>
      <dgm:spPr/>
    </dgm:pt>
    <dgm:pt modelId="{6509F8D5-182C-4813-82AB-EC6BF4684636}" type="pres">
      <dgm:prSet presAssocID="{F7FFC41D-762B-4AA0-BBB2-A8889C2CB2A0}" presName="sibTrans" presStyleLbl="sibTrans2D1" presStyleIdx="0" presStyleCnt="6"/>
      <dgm:spPr/>
      <dgm:t>
        <a:bodyPr/>
        <a:lstStyle/>
        <a:p>
          <a:endParaRPr lang="ru-RU"/>
        </a:p>
      </dgm:t>
    </dgm:pt>
    <dgm:pt modelId="{96EC7BB3-B31B-41A2-B62B-226D9EBEDA76}" type="pres">
      <dgm:prSet presAssocID="{B71342FC-00AC-4402-9567-BF1C0A4E32AA}" presName="node" presStyleLbl="node1" presStyleIdx="1" presStyleCnt="6" custScaleX="192731" custScaleY="85461" custRadScaleRad="184530" custRadScaleInc="393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0ECC5B-BBC0-4767-B47F-099040C6CB0C}" type="pres">
      <dgm:prSet presAssocID="{B71342FC-00AC-4402-9567-BF1C0A4E32AA}" presName="dummy" presStyleCnt="0"/>
      <dgm:spPr/>
    </dgm:pt>
    <dgm:pt modelId="{A3D97630-8E2D-444E-A7D1-35503742E8BE}" type="pres">
      <dgm:prSet presAssocID="{1624BAE7-C7BA-4C15-838D-9CE72C1DA9AD}" presName="sibTrans" presStyleLbl="sibTrans2D1" presStyleIdx="1" presStyleCnt="6"/>
      <dgm:spPr/>
      <dgm:t>
        <a:bodyPr/>
        <a:lstStyle/>
        <a:p>
          <a:endParaRPr lang="ru-RU"/>
        </a:p>
      </dgm:t>
    </dgm:pt>
    <dgm:pt modelId="{5796807B-6441-4C1A-9D97-F803E9B8D763}" type="pres">
      <dgm:prSet presAssocID="{ED2EB482-FB5A-4462-931C-7794B33ECD01}" presName="node" presStyleLbl="node1" presStyleIdx="2" presStyleCnt="6" custScaleX="259840" custScaleY="64299" custRadScaleRad="181744" custRadScaleInc="-309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3A6BAB-B863-4014-8DFC-7FAC733C1691}" type="pres">
      <dgm:prSet presAssocID="{ED2EB482-FB5A-4462-931C-7794B33ECD01}" presName="dummy" presStyleCnt="0"/>
      <dgm:spPr/>
    </dgm:pt>
    <dgm:pt modelId="{DFFF2773-851C-44FD-8C86-C50FFDB8E59F}" type="pres">
      <dgm:prSet presAssocID="{B44AB076-2538-4597-AF44-5991E96CFD5C}" presName="sibTrans" presStyleLbl="sibTrans2D1" presStyleIdx="2" presStyleCnt="6"/>
      <dgm:spPr/>
      <dgm:t>
        <a:bodyPr/>
        <a:lstStyle/>
        <a:p>
          <a:endParaRPr lang="ru-RU"/>
        </a:p>
      </dgm:t>
    </dgm:pt>
    <dgm:pt modelId="{FFC7B607-8C7A-45DF-B8D6-500B332B8286}" type="pres">
      <dgm:prSet presAssocID="{F8AC1BDE-CA7F-472E-A1F7-EA775DF00334}" presName="node" presStyleLbl="node1" presStyleIdx="3" presStyleCnt="6" custScaleX="2572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21053D-A2AA-4688-9483-F371B79FF06B}" type="pres">
      <dgm:prSet presAssocID="{F8AC1BDE-CA7F-472E-A1F7-EA775DF00334}" presName="dummy" presStyleCnt="0"/>
      <dgm:spPr/>
    </dgm:pt>
    <dgm:pt modelId="{5F67B765-7AC0-4BEA-A89B-28B85C31E220}" type="pres">
      <dgm:prSet presAssocID="{61319630-E5E6-4060-8506-FC04124CE97B}" presName="sibTrans" presStyleLbl="sibTrans2D1" presStyleIdx="3" presStyleCnt="6"/>
      <dgm:spPr/>
      <dgm:t>
        <a:bodyPr/>
        <a:lstStyle/>
        <a:p>
          <a:endParaRPr lang="ru-RU"/>
        </a:p>
      </dgm:t>
    </dgm:pt>
    <dgm:pt modelId="{E9FD82AA-30C9-4BC3-89DB-C280D3049BB9}" type="pres">
      <dgm:prSet presAssocID="{5B1F80CB-A3C9-43E5-9C9B-4307ECD64BB6}" presName="node" presStyleLbl="node1" presStyleIdx="4" presStyleCnt="6" custScaleX="250119" custScaleY="70922" custRadScaleRad="176059" custRadScaleInc="313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30540C-ECDF-4101-B669-4F1E61B9A122}" type="pres">
      <dgm:prSet presAssocID="{5B1F80CB-A3C9-43E5-9C9B-4307ECD64BB6}" presName="dummy" presStyleCnt="0"/>
      <dgm:spPr/>
    </dgm:pt>
    <dgm:pt modelId="{D3EF36AF-3267-40A5-A6A9-07C7E7A05F6D}" type="pres">
      <dgm:prSet presAssocID="{3125E322-B504-41BC-A035-BF880E9B030C}" presName="sibTrans" presStyleLbl="sibTrans2D1" presStyleIdx="4" presStyleCnt="6"/>
      <dgm:spPr/>
      <dgm:t>
        <a:bodyPr/>
        <a:lstStyle/>
        <a:p>
          <a:endParaRPr lang="ru-RU"/>
        </a:p>
      </dgm:t>
    </dgm:pt>
    <dgm:pt modelId="{3309B084-7F8E-42B0-8C79-D55429F8987F}" type="pres">
      <dgm:prSet presAssocID="{930B6AF0-BA01-40F9-98E9-6ACD38E5C7A9}" presName="node" presStyleLbl="node1" presStyleIdx="5" presStyleCnt="6" custScaleX="187238" custScaleY="85460" custRadScaleRad="181608" custRadScaleInc="-454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F026BF-0AAE-4CE7-9838-B821EF80F3EC}" type="pres">
      <dgm:prSet presAssocID="{930B6AF0-BA01-40F9-98E9-6ACD38E5C7A9}" presName="dummy" presStyleCnt="0"/>
      <dgm:spPr/>
    </dgm:pt>
    <dgm:pt modelId="{4BCCDE65-908E-442D-B91D-930539C3F3CB}" type="pres">
      <dgm:prSet presAssocID="{8EED2F68-A84A-40BB-8B25-AE409FB31239}" presName="sibTrans" presStyleLbl="sibTrans2D1" presStyleIdx="5" presStyleCnt="6"/>
      <dgm:spPr/>
      <dgm:t>
        <a:bodyPr/>
        <a:lstStyle/>
        <a:p>
          <a:endParaRPr lang="ru-RU"/>
        </a:p>
      </dgm:t>
    </dgm:pt>
  </dgm:ptLst>
  <dgm:cxnLst>
    <dgm:cxn modelId="{27661928-1385-4204-A713-31BF68CA58BB}" type="presOf" srcId="{B44AB076-2538-4597-AF44-5991E96CFD5C}" destId="{DFFF2773-851C-44FD-8C86-C50FFDB8E59F}" srcOrd="0" destOrd="0" presId="urn:microsoft.com/office/officeart/2005/8/layout/radial6"/>
    <dgm:cxn modelId="{D77712FB-F3E9-4E64-B94F-D2B092282B85}" type="presOf" srcId="{930B6AF0-BA01-40F9-98E9-6ACD38E5C7A9}" destId="{3309B084-7F8E-42B0-8C79-D55429F8987F}" srcOrd="0" destOrd="0" presId="urn:microsoft.com/office/officeart/2005/8/layout/radial6"/>
    <dgm:cxn modelId="{432D00E7-AD62-48DE-8A9B-4D904F15A347}" type="presOf" srcId="{857B9BCF-17B3-4FA3-9C32-813E94A02866}" destId="{D661B46B-9A6A-4E36-8682-EA29738BA5B7}" srcOrd="0" destOrd="0" presId="urn:microsoft.com/office/officeart/2005/8/layout/radial6"/>
    <dgm:cxn modelId="{0F057B5F-EEC5-4E26-936B-C666F96519F8}" srcId="{D475E299-921B-450D-AA6B-B0C5BA7C0CBB}" destId="{F8AC1BDE-CA7F-472E-A1F7-EA775DF00334}" srcOrd="3" destOrd="0" parTransId="{E676AE09-4C54-433E-ABC0-C33476EFE800}" sibTransId="{61319630-E5E6-4060-8506-FC04124CE97B}"/>
    <dgm:cxn modelId="{F21D78DD-81CF-43ED-9DC7-C1C697EBBB0B}" type="presOf" srcId="{3125E322-B504-41BC-A035-BF880E9B030C}" destId="{D3EF36AF-3267-40A5-A6A9-07C7E7A05F6D}" srcOrd="0" destOrd="0" presId="urn:microsoft.com/office/officeart/2005/8/layout/radial6"/>
    <dgm:cxn modelId="{868EAA7C-3B8C-4240-8108-8DDAC65E0459}" type="presOf" srcId="{F7FFC41D-762B-4AA0-BBB2-A8889C2CB2A0}" destId="{6509F8D5-182C-4813-82AB-EC6BF4684636}" srcOrd="0" destOrd="0" presId="urn:microsoft.com/office/officeart/2005/8/layout/radial6"/>
    <dgm:cxn modelId="{A78EF94B-B700-4841-A111-C5F9E6E8F277}" srcId="{D475E299-921B-450D-AA6B-B0C5BA7C0CBB}" destId="{5B1F80CB-A3C9-43E5-9C9B-4307ECD64BB6}" srcOrd="4" destOrd="0" parTransId="{57DEAE30-35D8-44AA-A577-E8375033AD28}" sibTransId="{3125E322-B504-41BC-A035-BF880E9B030C}"/>
    <dgm:cxn modelId="{F1E8FE3C-2B6F-443F-9C9F-1834FA57C9B1}" srcId="{D475E299-921B-450D-AA6B-B0C5BA7C0CBB}" destId="{857B9BCF-17B3-4FA3-9C32-813E94A02866}" srcOrd="0" destOrd="0" parTransId="{D55B00FC-8B15-472E-8B82-8EC851BFE541}" sibTransId="{F7FFC41D-762B-4AA0-BBB2-A8889C2CB2A0}"/>
    <dgm:cxn modelId="{268B00C1-4AF5-4AE9-A39A-90AD5A58A873}" srcId="{812C2DB3-8293-49FC-8FB0-78A0B38DCFFB}" destId="{D475E299-921B-450D-AA6B-B0C5BA7C0CBB}" srcOrd="0" destOrd="0" parTransId="{B8A00E0D-6B79-4F8C-8E18-9480BE0539EC}" sibTransId="{BC16C93A-6520-4551-B3CC-CA9065C29CDC}"/>
    <dgm:cxn modelId="{F837DF4C-5DE4-48D2-BC09-9114F003F1E8}" type="presOf" srcId="{61319630-E5E6-4060-8506-FC04124CE97B}" destId="{5F67B765-7AC0-4BEA-A89B-28B85C31E220}" srcOrd="0" destOrd="0" presId="urn:microsoft.com/office/officeart/2005/8/layout/radial6"/>
    <dgm:cxn modelId="{1C1AE959-1541-45DE-8A5A-E2FB944A9682}" type="presOf" srcId="{F8AC1BDE-CA7F-472E-A1F7-EA775DF00334}" destId="{FFC7B607-8C7A-45DF-B8D6-500B332B8286}" srcOrd="0" destOrd="0" presId="urn:microsoft.com/office/officeart/2005/8/layout/radial6"/>
    <dgm:cxn modelId="{D90CA4E5-2B96-44C0-883A-FCFE811F5731}" srcId="{D475E299-921B-450D-AA6B-B0C5BA7C0CBB}" destId="{930B6AF0-BA01-40F9-98E9-6ACD38E5C7A9}" srcOrd="5" destOrd="0" parTransId="{70EB155F-7ACC-4656-AB11-6FE20F5A1F36}" sibTransId="{8EED2F68-A84A-40BB-8B25-AE409FB31239}"/>
    <dgm:cxn modelId="{33DA1449-A660-43C8-8373-D4D34CC44C91}" srcId="{D475E299-921B-450D-AA6B-B0C5BA7C0CBB}" destId="{ED2EB482-FB5A-4462-931C-7794B33ECD01}" srcOrd="2" destOrd="0" parTransId="{0D29275F-93D5-48A1-9432-AD07B07ECDE3}" sibTransId="{B44AB076-2538-4597-AF44-5991E96CFD5C}"/>
    <dgm:cxn modelId="{B7561399-1797-4212-A386-5204EE13D32C}" type="presOf" srcId="{ED2EB482-FB5A-4462-931C-7794B33ECD01}" destId="{5796807B-6441-4C1A-9D97-F803E9B8D763}" srcOrd="0" destOrd="0" presId="urn:microsoft.com/office/officeart/2005/8/layout/radial6"/>
    <dgm:cxn modelId="{A6238266-E5C0-4519-A6C4-7E856BF1335F}" type="presOf" srcId="{D475E299-921B-450D-AA6B-B0C5BA7C0CBB}" destId="{2741FADE-0AC3-4AFE-A97A-1C42BD28320D}" srcOrd="0" destOrd="0" presId="urn:microsoft.com/office/officeart/2005/8/layout/radial6"/>
    <dgm:cxn modelId="{A2E5C6A3-1495-4075-9C40-5B7553FE7C6E}" type="presOf" srcId="{8EED2F68-A84A-40BB-8B25-AE409FB31239}" destId="{4BCCDE65-908E-442D-B91D-930539C3F3CB}" srcOrd="0" destOrd="0" presId="urn:microsoft.com/office/officeart/2005/8/layout/radial6"/>
    <dgm:cxn modelId="{B40FEB7B-1483-4198-95F5-8914BD4D9922}" type="presOf" srcId="{B71342FC-00AC-4402-9567-BF1C0A4E32AA}" destId="{96EC7BB3-B31B-41A2-B62B-226D9EBEDA76}" srcOrd="0" destOrd="0" presId="urn:microsoft.com/office/officeart/2005/8/layout/radial6"/>
    <dgm:cxn modelId="{F503873E-D953-4177-B539-7242C36327CB}" srcId="{D475E299-921B-450D-AA6B-B0C5BA7C0CBB}" destId="{B71342FC-00AC-4402-9567-BF1C0A4E32AA}" srcOrd="1" destOrd="0" parTransId="{7EF070A9-9F04-43AC-B435-2DB1FFA5901E}" sibTransId="{1624BAE7-C7BA-4C15-838D-9CE72C1DA9AD}"/>
    <dgm:cxn modelId="{9C04C372-7B3B-40A3-98BF-6836316A7740}" type="presOf" srcId="{812C2DB3-8293-49FC-8FB0-78A0B38DCFFB}" destId="{B1F459B0-D048-4177-82FF-770227866A5C}" srcOrd="0" destOrd="0" presId="urn:microsoft.com/office/officeart/2005/8/layout/radial6"/>
    <dgm:cxn modelId="{CD039750-064D-4A3E-BD0F-18A6D3C799F0}" type="presOf" srcId="{1624BAE7-C7BA-4C15-838D-9CE72C1DA9AD}" destId="{A3D97630-8E2D-444E-A7D1-35503742E8BE}" srcOrd="0" destOrd="0" presId="urn:microsoft.com/office/officeart/2005/8/layout/radial6"/>
    <dgm:cxn modelId="{9A6ECC26-1D21-4046-99F6-061275AEBFF1}" type="presOf" srcId="{5B1F80CB-A3C9-43E5-9C9B-4307ECD64BB6}" destId="{E9FD82AA-30C9-4BC3-89DB-C280D3049BB9}" srcOrd="0" destOrd="0" presId="urn:microsoft.com/office/officeart/2005/8/layout/radial6"/>
    <dgm:cxn modelId="{41E4B2C5-2189-4F8B-B4F4-7DB283BF2E21}" type="presParOf" srcId="{B1F459B0-D048-4177-82FF-770227866A5C}" destId="{2741FADE-0AC3-4AFE-A97A-1C42BD28320D}" srcOrd="0" destOrd="0" presId="urn:microsoft.com/office/officeart/2005/8/layout/radial6"/>
    <dgm:cxn modelId="{981C9D26-8609-4369-A24B-6F9C8E5D5A4A}" type="presParOf" srcId="{B1F459B0-D048-4177-82FF-770227866A5C}" destId="{D661B46B-9A6A-4E36-8682-EA29738BA5B7}" srcOrd="1" destOrd="0" presId="urn:microsoft.com/office/officeart/2005/8/layout/radial6"/>
    <dgm:cxn modelId="{10BA6FC1-6214-46ED-B659-1455D99CCC69}" type="presParOf" srcId="{B1F459B0-D048-4177-82FF-770227866A5C}" destId="{E71B1415-A06A-43D8-80EB-8AAB9C705F1F}" srcOrd="2" destOrd="0" presId="urn:microsoft.com/office/officeart/2005/8/layout/radial6"/>
    <dgm:cxn modelId="{91D0B4DE-CB95-457B-8B36-D38954DDC780}" type="presParOf" srcId="{B1F459B0-D048-4177-82FF-770227866A5C}" destId="{6509F8D5-182C-4813-82AB-EC6BF4684636}" srcOrd="3" destOrd="0" presId="urn:microsoft.com/office/officeart/2005/8/layout/radial6"/>
    <dgm:cxn modelId="{14A0EB2A-508D-4411-AD4A-AEF9765FA594}" type="presParOf" srcId="{B1F459B0-D048-4177-82FF-770227866A5C}" destId="{96EC7BB3-B31B-41A2-B62B-226D9EBEDA76}" srcOrd="4" destOrd="0" presId="urn:microsoft.com/office/officeart/2005/8/layout/radial6"/>
    <dgm:cxn modelId="{C738588C-2A8D-4778-BD90-2E3FDA841E34}" type="presParOf" srcId="{B1F459B0-D048-4177-82FF-770227866A5C}" destId="{640ECC5B-BBC0-4767-B47F-099040C6CB0C}" srcOrd="5" destOrd="0" presId="urn:microsoft.com/office/officeart/2005/8/layout/radial6"/>
    <dgm:cxn modelId="{EC31ACCA-EA5B-4D78-914F-9DAC81379864}" type="presParOf" srcId="{B1F459B0-D048-4177-82FF-770227866A5C}" destId="{A3D97630-8E2D-444E-A7D1-35503742E8BE}" srcOrd="6" destOrd="0" presId="urn:microsoft.com/office/officeart/2005/8/layout/radial6"/>
    <dgm:cxn modelId="{771230E2-B92A-45ED-B921-99E3A16345F4}" type="presParOf" srcId="{B1F459B0-D048-4177-82FF-770227866A5C}" destId="{5796807B-6441-4C1A-9D97-F803E9B8D763}" srcOrd="7" destOrd="0" presId="urn:microsoft.com/office/officeart/2005/8/layout/radial6"/>
    <dgm:cxn modelId="{AD258E7F-2C4B-43A5-8B55-C8585438B7CA}" type="presParOf" srcId="{B1F459B0-D048-4177-82FF-770227866A5C}" destId="{A83A6BAB-B863-4014-8DFC-7FAC733C1691}" srcOrd="8" destOrd="0" presId="urn:microsoft.com/office/officeart/2005/8/layout/radial6"/>
    <dgm:cxn modelId="{04794712-49BF-4182-B19E-1F88E5D2F7CA}" type="presParOf" srcId="{B1F459B0-D048-4177-82FF-770227866A5C}" destId="{DFFF2773-851C-44FD-8C86-C50FFDB8E59F}" srcOrd="9" destOrd="0" presId="urn:microsoft.com/office/officeart/2005/8/layout/radial6"/>
    <dgm:cxn modelId="{1E191767-995C-4390-9DF5-B90C10094131}" type="presParOf" srcId="{B1F459B0-D048-4177-82FF-770227866A5C}" destId="{FFC7B607-8C7A-45DF-B8D6-500B332B8286}" srcOrd="10" destOrd="0" presId="urn:microsoft.com/office/officeart/2005/8/layout/radial6"/>
    <dgm:cxn modelId="{F4F18795-F6D8-4D3B-8222-97257B1FCC2D}" type="presParOf" srcId="{B1F459B0-D048-4177-82FF-770227866A5C}" destId="{6821053D-A2AA-4688-9483-F371B79FF06B}" srcOrd="11" destOrd="0" presId="urn:microsoft.com/office/officeart/2005/8/layout/radial6"/>
    <dgm:cxn modelId="{34798287-6C6F-4A04-9941-690DD4FF8C62}" type="presParOf" srcId="{B1F459B0-D048-4177-82FF-770227866A5C}" destId="{5F67B765-7AC0-4BEA-A89B-28B85C31E220}" srcOrd="12" destOrd="0" presId="urn:microsoft.com/office/officeart/2005/8/layout/radial6"/>
    <dgm:cxn modelId="{3E07AD21-1251-443A-A26C-D011515E99C5}" type="presParOf" srcId="{B1F459B0-D048-4177-82FF-770227866A5C}" destId="{E9FD82AA-30C9-4BC3-89DB-C280D3049BB9}" srcOrd="13" destOrd="0" presId="urn:microsoft.com/office/officeart/2005/8/layout/radial6"/>
    <dgm:cxn modelId="{FB065C2C-4F73-43F7-88DF-FB17D4A12D21}" type="presParOf" srcId="{B1F459B0-D048-4177-82FF-770227866A5C}" destId="{9330540C-ECDF-4101-B669-4F1E61B9A122}" srcOrd="14" destOrd="0" presId="urn:microsoft.com/office/officeart/2005/8/layout/radial6"/>
    <dgm:cxn modelId="{2EFD1676-0F6A-41A2-B7B0-001CDC503573}" type="presParOf" srcId="{B1F459B0-D048-4177-82FF-770227866A5C}" destId="{D3EF36AF-3267-40A5-A6A9-07C7E7A05F6D}" srcOrd="15" destOrd="0" presId="urn:microsoft.com/office/officeart/2005/8/layout/radial6"/>
    <dgm:cxn modelId="{38BF72D3-86DD-48AA-B1F1-4E200C49CDEB}" type="presParOf" srcId="{B1F459B0-D048-4177-82FF-770227866A5C}" destId="{3309B084-7F8E-42B0-8C79-D55429F8987F}" srcOrd="16" destOrd="0" presId="urn:microsoft.com/office/officeart/2005/8/layout/radial6"/>
    <dgm:cxn modelId="{8B84EC51-DEFA-4F42-9255-115192AB88E1}" type="presParOf" srcId="{B1F459B0-D048-4177-82FF-770227866A5C}" destId="{06F026BF-0AAE-4CE7-9838-B821EF80F3EC}" srcOrd="17" destOrd="0" presId="urn:microsoft.com/office/officeart/2005/8/layout/radial6"/>
    <dgm:cxn modelId="{5A3B2EC2-B8EA-4BC0-83C8-20F10E445F2F}" type="presParOf" srcId="{B1F459B0-D048-4177-82FF-770227866A5C}" destId="{4BCCDE65-908E-442D-B91D-930539C3F3CB}" srcOrd="18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CCDE65-908E-442D-B91D-930539C3F3CB}">
      <dsp:nvSpPr>
        <dsp:cNvPr id="0" name=""/>
        <dsp:cNvSpPr/>
      </dsp:nvSpPr>
      <dsp:spPr>
        <a:xfrm>
          <a:off x="1464075" y="-54776"/>
          <a:ext cx="3125107" cy="3125107"/>
        </a:xfrm>
        <a:prstGeom prst="blockArc">
          <a:avLst>
            <a:gd name="adj1" fmla="val 11895097"/>
            <a:gd name="adj2" fmla="val 19098814"/>
            <a:gd name="adj3" fmla="val 452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EF36AF-3267-40A5-A6A9-07C7E7A05F6D}">
      <dsp:nvSpPr>
        <dsp:cNvPr id="0" name=""/>
        <dsp:cNvSpPr/>
      </dsp:nvSpPr>
      <dsp:spPr>
        <a:xfrm>
          <a:off x="1196548" y="432954"/>
          <a:ext cx="3125107" cy="3125107"/>
        </a:xfrm>
        <a:prstGeom prst="blockArc">
          <a:avLst>
            <a:gd name="adj1" fmla="val 8016866"/>
            <a:gd name="adj2" fmla="val 13154347"/>
            <a:gd name="adj3" fmla="val 452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67B765-7AC0-4BEA-A89B-28B85C31E220}">
      <dsp:nvSpPr>
        <dsp:cNvPr id="0" name=""/>
        <dsp:cNvSpPr/>
      </dsp:nvSpPr>
      <dsp:spPr>
        <a:xfrm>
          <a:off x="1529837" y="898920"/>
          <a:ext cx="3125107" cy="3125107"/>
        </a:xfrm>
        <a:prstGeom prst="blockArc">
          <a:avLst>
            <a:gd name="adj1" fmla="val 2716356"/>
            <a:gd name="adj2" fmla="val 9314158"/>
            <a:gd name="adj3" fmla="val 452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FF2773-851C-44FD-8C86-C50FFDB8E59F}">
      <dsp:nvSpPr>
        <dsp:cNvPr id="0" name=""/>
        <dsp:cNvSpPr/>
      </dsp:nvSpPr>
      <dsp:spPr>
        <a:xfrm>
          <a:off x="3743931" y="967009"/>
          <a:ext cx="3125107" cy="3125107"/>
        </a:xfrm>
        <a:prstGeom prst="blockArc">
          <a:avLst>
            <a:gd name="adj1" fmla="val 1413820"/>
            <a:gd name="adj2" fmla="val 8295016"/>
            <a:gd name="adj3" fmla="val 452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D97630-8E2D-444E-A7D1-35503742E8BE}">
      <dsp:nvSpPr>
        <dsp:cNvPr id="0" name=""/>
        <dsp:cNvSpPr/>
      </dsp:nvSpPr>
      <dsp:spPr>
        <a:xfrm>
          <a:off x="4112033" y="451561"/>
          <a:ext cx="3125107" cy="3125107"/>
        </a:xfrm>
        <a:prstGeom prst="blockArc">
          <a:avLst>
            <a:gd name="adj1" fmla="val 18974967"/>
            <a:gd name="adj2" fmla="val 2850036"/>
            <a:gd name="adj3" fmla="val 452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09F8D5-182C-4813-82AB-EC6BF4684636}">
      <dsp:nvSpPr>
        <dsp:cNvPr id="0" name=""/>
        <dsp:cNvSpPr/>
      </dsp:nvSpPr>
      <dsp:spPr>
        <a:xfrm>
          <a:off x="3776755" y="-91534"/>
          <a:ext cx="3125107" cy="3125107"/>
        </a:xfrm>
        <a:prstGeom prst="blockArc">
          <a:avLst>
            <a:gd name="adj1" fmla="val 13191916"/>
            <a:gd name="adj2" fmla="val 20422366"/>
            <a:gd name="adj3" fmla="val 452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41FADE-0AC3-4AFE-A97A-1C42BD28320D}">
      <dsp:nvSpPr>
        <dsp:cNvPr id="0" name=""/>
        <dsp:cNvSpPr/>
      </dsp:nvSpPr>
      <dsp:spPr>
        <a:xfrm>
          <a:off x="2762168" y="1538267"/>
          <a:ext cx="2762313" cy="8953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Comic Sans MS" pitchFamily="66" charset="0"/>
            </a:rPr>
            <a:t>КОВРИК</a:t>
          </a:r>
          <a:endParaRPr lang="ru-RU" sz="2400" b="1" kern="1200" dirty="0">
            <a:solidFill>
              <a:schemeClr val="tx1"/>
            </a:solidFill>
            <a:latin typeface="Comic Sans MS" pitchFamily="66" charset="0"/>
          </a:endParaRPr>
        </a:p>
      </dsp:txBody>
      <dsp:txXfrm>
        <a:off x="3166699" y="1669389"/>
        <a:ext cx="1953251" cy="633113"/>
      </dsp:txXfrm>
    </dsp:sp>
    <dsp:sp modelId="{D661B46B-9A6A-4E36-8682-EA29738BA5B7}">
      <dsp:nvSpPr>
        <dsp:cNvPr id="0" name=""/>
        <dsp:cNvSpPr/>
      </dsp:nvSpPr>
      <dsp:spPr>
        <a:xfrm>
          <a:off x="3143141" y="785"/>
          <a:ext cx="2047953" cy="98267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Comic Sans MS" pitchFamily="66" charset="0"/>
            </a:rPr>
            <a:t>Проблема</a:t>
          </a:r>
          <a:endParaRPr lang="ru-RU" sz="1800" b="1" i="0" u="none" kern="1200" dirty="0">
            <a:solidFill>
              <a:schemeClr val="tx1"/>
            </a:solidFill>
            <a:latin typeface="Comic Sans MS" pitchFamily="66" charset="0"/>
          </a:endParaRPr>
        </a:p>
      </dsp:txBody>
      <dsp:txXfrm>
        <a:off x="3443057" y="144694"/>
        <a:ext cx="1448121" cy="694856"/>
      </dsp:txXfrm>
    </dsp:sp>
    <dsp:sp modelId="{96EC7BB3-B31B-41A2-B62B-226D9EBEDA76}">
      <dsp:nvSpPr>
        <dsp:cNvPr id="0" name=""/>
        <dsp:cNvSpPr/>
      </dsp:nvSpPr>
      <dsp:spPr>
        <a:xfrm>
          <a:off x="5830794" y="538139"/>
          <a:ext cx="1893919" cy="8398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Comic Sans MS" pitchFamily="66" charset="0"/>
            </a:rPr>
            <a:t>Варианты</a:t>
          </a:r>
          <a:endParaRPr lang="ru-RU" sz="1800" b="1" kern="1200" dirty="0">
            <a:solidFill>
              <a:schemeClr val="tx1"/>
            </a:solidFill>
            <a:latin typeface="Comic Sans MS" pitchFamily="66" charset="0"/>
          </a:endParaRPr>
        </a:p>
      </dsp:txBody>
      <dsp:txXfrm>
        <a:off x="6108152" y="661125"/>
        <a:ext cx="1339203" cy="593831"/>
      </dsp:txXfrm>
    </dsp:sp>
    <dsp:sp modelId="{5796807B-6441-4C1A-9D97-F803E9B8D763}">
      <dsp:nvSpPr>
        <dsp:cNvPr id="0" name=""/>
        <dsp:cNvSpPr/>
      </dsp:nvSpPr>
      <dsp:spPr>
        <a:xfrm>
          <a:off x="5429629" y="2824154"/>
          <a:ext cx="2553382" cy="6318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0" u="none" kern="1200" dirty="0" smtClean="0">
              <a:solidFill>
                <a:schemeClr val="tx1"/>
              </a:solidFill>
              <a:latin typeface="Comic Sans MS" pitchFamily="66" charset="0"/>
            </a:rPr>
            <a:t>Себестоимость</a:t>
          </a:r>
          <a:r>
            <a:rPr lang="ru-RU" sz="1800" b="1" i="0" u="none" kern="1200" dirty="0" smtClean="0">
              <a:solidFill>
                <a:schemeClr val="bg1">
                  <a:lumMod val="50000"/>
                </a:schemeClr>
              </a:solidFill>
              <a:latin typeface="Comic Sans MS" pitchFamily="66" charset="0"/>
            </a:rPr>
            <a:t> </a:t>
          </a:r>
          <a:endParaRPr lang="ru-RU" sz="1800" b="1" kern="1200" dirty="0">
            <a:solidFill>
              <a:schemeClr val="bg1">
                <a:lumMod val="50000"/>
              </a:schemeClr>
            </a:solidFill>
            <a:latin typeface="Comic Sans MS" pitchFamily="66" charset="0"/>
          </a:endParaRPr>
        </a:p>
      </dsp:txBody>
      <dsp:txXfrm>
        <a:off x="5803563" y="2916686"/>
        <a:ext cx="1805514" cy="446786"/>
      </dsp:txXfrm>
    </dsp:sp>
    <dsp:sp modelId="{FFC7B607-8C7A-45DF-B8D6-500B332B8286}">
      <dsp:nvSpPr>
        <dsp:cNvPr id="0" name=""/>
        <dsp:cNvSpPr/>
      </dsp:nvSpPr>
      <dsp:spPr>
        <a:xfrm>
          <a:off x="2903182" y="3055139"/>
          <a:ext cx="2527872" cy="98267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Comic Sans MS" pitchFamily="66" charset="0"/>
            </a:rPr>
            <a:t>Технология изготовления</a:t>
          </a:r>
          <a:endParaRPr lang="ru-RU" sz="1800" b="1" kern="1200" dirty="0">
            <a:solidFill>
              <a:schemeClr val="tx1"/>
            </a:solidFill>
            <a:latin typeface="Comic Sans MS" pitchFamily="66" charset="0"/>
          </a:endParaRPr>
        </a:p>
      </dsp:txBody>
      <dsp:txXfrm>
        <a:off x="3273380" y="3199048"/>
        <a:ext cx="1787476" cy="694856"/>
      </dsp:txXfrm>
    </dsp:sp>
    <dsp:sp modelId="{E9FD82AA-30C9-4BC3-89DB-C280D3049BB9}">
      <dsp:nvSpPr>
        <dsp:cNvPr id="0" name=""/>
        <dsp:cNvSpPr/>
      </dsp:nvSpPr>
      <dsp:spPr>
        <a:xfrm>
          <a:off x="476723" y="2752715"/>
          <a:ext cx="2457856" cy="6969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Comic Sans MS" pitchFamily="66" charset="0"/>
            </a:rPr>
            <a:t>Оборудование</a:t>
          </a:r>
          <a:endParaRPr lang="ru-RU" sz="1800" b="1" kern="1200" dirty="0">
            <a:solidFill>
              <a:schemeClr val="tx1"/>
            </a:solidFill>
            <a:latin typeface="Comic Sans MS" pitchFamily="66" charset="0"/>
          </a:endParaRPr>
        </a:p>
      </dsp:txBody>
      <dsp:txXfrm>
        <a:off x="836668" y="2854778"/>
        <a:ext cx="1737966" cy="492806"/>
      </dsp:txXfrm>
    </dsp:sp>
    <dsp:sp modelId="{3309B084-7F8E-42B0-8C79-D55429F8987F}">
      <dsp:nvSpPr>
        <dsp:cNvPr id="0" name=""/>
        <dsp:cNvSpPr/>
      </dsp:nvSpPr>
      <dsp:spPr>
        <a:xfrm>
          <a:off x="656313" y="609582"/>
          <a:ext cx="1839940" cy="8397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Comic Sans MS" pitchFamily="66" charset="0"/>
            </a:rPr>
            <a:t>Дизайн</a:t>
          </a:r>
          <a:endParaRPr lang="ru-RU" sz="1800" b="1" kern="1200" dirty="0">
            <a:solidFill>
              <a:schemeClr val="tx1"/>
            </a:solidFill>
            <a:latin typeface="Comic Sans MS" pitchFamily="66" charset="0"/>
          </a:endParaRPr>
        </a:p>
      </dsp:txBody>
      <dsp:txXfrm>
        <a:off x="925766" y="732567"/>
        <a:ext cx="1301034" cy="5938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6E782B8-C75C-4D25-AE6F-CB3460F85E4F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3D79DE2-7A76-4620-9EBA-8420D3F4EB5A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782B8-C75C-4D25-AE6F-CB3460F85E4F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9DE2-7A76-4620-9EBA-8420D3F4EB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782B8-C75C-4D25-AE6F-CB3460F85E4F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9DE2-7A76-4620-9EBA-8420D3F4EB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782B8-C75C-4D25-AE6F-CB3460F85E4F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9DE2-7A76-4620-9EBA-8420D3F4EB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782B8-C75C-4D25-AE6F-CB3460F85E4F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9DE2-7A76-4620-9EBA-8420D3F4EB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782B8-C75C-4D25-AE6F-CB3460F85E4F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9DE2-7A76-4620-9EBA-8420D3F4EB5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782B8-C75C-4D25-AE6F-CB3460F85E4F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9DE2-7A76-4620-9EBA-8420D3F4EB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782B8-C75C-4D25-AE6F-CB3460F85E4F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9DE2-7A76-4620-9EBA-8420D3F4EB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782B8-C75C-4D25-AE6F-CB3460F85E4F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9DE2-7A76-4620-9EBA-8420D3F4EB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782B8-C75C-4D25-AE6F-CB3460F85E4F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9DE2-7A76-4620-9EBA-8420D3F4EB5A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782B8-C75C-4D25-AE6F-CB3460F85E4F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9DE2-7A76-4620-9EBA-8420D3F4EB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6E782B8-C75C-4D25-AE6F-CB3460F85E4F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3D79DE2-7A76-4620-9EBA-8420D3F4EB5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99992" y="1988840"/>
            <a:ext cx="3960440" cy="1702160"/>
          </a:xfrm>
        </p:spPr>
        <p:txBody>
          <a:bodyPr/>
          <a:lstStyle/>
          <a:p>
            <a:r>
              <a:rPr lang="ru-RU" dirty="0" smtClean="0"/>
              <a:t>                         </a:t>
            </a:r>
            <a:r>
              <a:rPr lang="ru-RU" sz="3200" b="1" dirty="0" smtClean="0"/>
              <a:t>КОВРОТКАЧЕСТВО</a:t>
            </a: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600208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Подготовила: Чуприна Татьяна Васильевна,</a:t>
            </a:r>
          </a:p>
          <a:p>
            <a:r>
              <a:rPr lang="ru-RU" b="1" dirty="0" smtClean="0"/>
              <a:t>Учитель технологии,</a:t>
            </a:r>
          </a:p>
          <a:p>
            <a:r>
              <a:rPr lang="ru-RU" b="1" dirty="0" smtClean="0"/>
              <a:t>МБОУ СОШ №4, </a:t>
            </a:r>
            <a:r>
              <a:rPr lang="ru-RU" b="1" dirty="0" err="1" smtClean="0"/>
              <a:t>г.Аксай</a:t>
            </a:r>
            <a:r>
              <a:rPr lang="ru-RU" b="1" dirty="0" smtClean="0"/>
              <a:t>,</a:t>
            </a:r>
          </a:p>
          <a:p>
            <a:r>
              <a:rPr lang="ru-RU" b="1" dirty="0" smtClean="0"/>
              <a:t>Ростовская обл.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8323660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476672"/>
            <a:ext cx="5688632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РЕКЛАМА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0" y="895787"/>
            <a:ext cx="4176464" cy="551925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Моя работа – труд ручной,</a:t>
            </a:r>
          </a:p>
          <a:p>
            <a:pPr marL="0" indent="0" algn="ctr">
              <a:buNone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Возле кровати он хранит покой.</a:t>
            </a:r>
          </a:p>
          <a:p>
            <a:pPr marL="0" indent="0" algn="ctr">
              <a:buNone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Украсит сразу интерьер</a:t>
            </a:r>
          </a:p>
          <a:p>
            <a:pPr marL="0" indent="0" algn="ctr">
              <a:buNone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Мой замечательный шедевр!</a:t>
            </a:r>
          </a:p>
          <a:p>
            <a:pPr marL="0" indent="0" algn="ctr">
              <a:buNone/>
            </a:pPr>
            <a:endParaRPr lang="ru-RU" b="1" dirty="0"/>
          </a:p>
        </p:txBody>
      </p:sp>
      <p:pic>
        <p:nvPicPr>
          <p:cNvPr id="1027" name="Picture 3" descr="C:\Users\Учитель\Desktop\Безымя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96752"/>
            <a:ext cx="4104456" cy="4917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358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7467600" cy="86409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САМООЦЕНКА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700808"/>
            <a:ext cx="8064896" cy="4896544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3200" dirty="0" smtClean="0"/>
              <a:t>Я считаю, что моей </a:t>
            </a:r>
            <a:r>
              <a:rPr lang="ru-RU" sz="3200" b="1" dirty="0" smtClean="0">
                <a:solidFill>
                  <a:srgbClr val="FF0000"/>
                </a:solidFill>
              </a:rPr>
              <a:t>проект полностью реализован</a:t>
            </a:r>
            <a:r>
              <a:rPr lang="ru-RU" sz="3200" dirty="0" smtClean="0"/>
              <a:t>. </a:t>
            </a:r>
          </a:p>
          <a:p>
            <a:pPr marL="0" indent="0" algn="just">
              <a:buNone/>
            </a:pPr>
            <a:r>
              <a:rPr lang="ru-RU" sz="3200" dirty="0" smtClean="0"/>
              <a:t>Я расширила свои навыки по овладению искусством ковроткачества.</a:t>
            </a:r>
          </a:p>
          <a:p>
            <a:pPr marL="0" indent="0" algn="just">
              <a:buNone/>
            </a:pPr>
            <a:r>
              <a:rPr lang="ru-RU" sz="3200" dirty="0" smtClean="0"/>
              <a:t>Изделие получилось аккуратным, красивым, неординарным. </a:t>
            </a:r>
          </a:p>
          <a:p>
            <a:pPr marL="0" indent="0" algn="just">
              <a:buNone/>
            </a:pPr>
            <a:r>
              <a:rPr lang="ru-RU" sz="3200" dirty="0" smtClean="0"/>
              <a:t>Я использовала творческий подход, свою фантазию, знания по искусству дизайна, изученные на уроке технологии.</a:t>
            </a:r>
          </a:p>
          <a:p>
            <a:pPr marL="0" indent="0" algn="just">
              <a:buNone/>
            </a:pPr>
            <a:endParaRPr lang="ru-RU" sz="3200" dirty="0" smtClean="0"/>
          </a:p>
          <a:p>
            <a:pPr marL="0" indent="0" algn="just">
              <a:buNone/>
            </a:pPr>
            <a:r>
              <a:rPr lang="ru-RU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28454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ПРОБЛЕМА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7931224" cy="556523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200" dirty="0" smtClean="0"/>
              <a:t>Скоро замечательный семейный праздник – </a:t>
            </a:r>
            <a:r>
              <a:rPr lang="ru-RU" sz="3200" dirty="0" smtClean="0">
                <a:solidFill>
                  <a:srgbClr val="FF0000"/>
                </a:solidFill>
              </a:rPr>
              <a:t>НОВЫЙ ГОД! </a:t>
            </a:r>
            <a:r>
              <a:rPr lang="ru-RU" sz="3200" dirty="0" smtClean="0"/>
              <a:t>Как же обойтись без подарков.</a:t>
            </a:r>
          </a:p>
          <a:p>
            <a:pPr marL="0" indent="0" algn="just">
              <a:buNone/>
            </a:pPr>
            <a:r>
              <a:rPr lang="ru-RU" sz="3200" dirty="0" smtClean="0"/>
              <a:t>Моя сестра очень любит мягкие игрушки. Но я решила ей сделать </a:t>
            </a:r>
            <a:r>
              <a:rPr lang="ru-RU" sz="3200" b="1" dirty="0" smtClean="0">
                <a:solidFill>
                  <a:srgbClr val="FF0000"/>
                </a:solidFill>
              </a:rPr>
              <a:t>мягкий подарок своими руками</a:t>
            </a:r>
            <a:r>
              <a:rPr lang="ru-RU" sz="3200" dirty="0" smtClean="0"/>
              <a:t>.</a:t>
            </a:r>
          </a:p>
          <a:p>
            <a:pPr marL="0" indent="0" algn="just">
              <a:buNone/>
            </a:pPr>
            <a:r>
              <a:rPr lang="ru-RU" sz="3200" dirty="0" smtClean="0"/>
              <a:t>Это будет коврик из помпонов, который поможет ей просыпаться по утрам, когда она ещё сидит на кровати, согревая её ножки.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52680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700808"/>
            <a:ext cx="8064896" cy="4536504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tx1"/>
                </a:solidFill>
              </a:rPr>
              <a:t/>
            </a:r>
            <a:br>
              <a:rPr lang="ru-RU" b="1" u="sng" dirty="0" smtClean="0">
                <a:solidFill>
                  <a:schemeClr val="tx1"/>
                </a:solidFill>
              </a:rPr>
            </a:br>
            <a:r>
              <a:rPr lang="ru-RU" b="1" u="sng" dirty="0">
                <a:solidFill>
                  <a:schemeClr val="tx1"/>
                </a:solidFill>
              </a:rPr>
              <a:t/>
            </a:r>
            <a:br>
              <a:rPr lang="ru-RU" b="1" u="sng" dirty="0">
                <a:solidFill>
                  <a:schemeClr val="tx1"/>
                </a:solidFill>
              </a:rPr>
            </a:br>
            <a:r>
              <a:rPr lang="ru-RU" b="1" u="sng" dirty="0" smtClean="0">
                <a:solidFill>
                  <a:schemeClr val="tx1"/>
                </a:solidFill>
              </a:rPr>
              <a:t/>
            </a:r>
            <a:br>
              <a:rPr lang="ru-RU" b="1" u="sng" dirty="0" smtClean="0">
                <a:solidFill>
                  <a:schemeClr val="tx1"/>
                </a:solidFill>
              </a:rPr>
            </a:br>
            <a:r>
              <a:rPr lang="ru-RU" sz="3100" b="1" u="sng" dirty="0" smtClean="0">
                <a:solidFill>
                  <a:schemeClr val="tx1"/>
                </a:solidFill>
              </a:rPr>
              <a:t>Цель </a:t>
            </a:r>
            <a:r>
              <a:rPr lang="ru-RU" sz="3100" b="1" u="sng" dirty="0" smtClean="0">
                <a:solidFill>
                  <a:schemeClr val="tx1"/>
                </a:solidFill>
              </a:rPr>
              <a:t>проекта: </a:t>
            </a:r>
            <a:r>
              <a:rPr lang="ru-RU" sz="3100" b="1" dirty="0" smtClean="0">
                <a:solidFill>
                  <a:schemeClr val="tx1"/>
                </a:solidFill>
              </a:rPr>
              <a:t>изготовить коврик для пола.</a:t>
            </a: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dirty="0" smtClean="0">
                <a:solidFill>
                  <a:srgbClr val="0070C0"/>
                </a:solidFill>
              </a:rPr>
              <a:t>Задачи:</a:t>
            </a:r>
            <a:br>
              <a:rPr lang="ru-RU" sz="3100" b="1" dirty="0" smtClean="0">
                <a:solidFill>
                  <a:srgbClr val="0070C0"/>
                </a:solidFill>
              </a:rPr>
            </a:br>
            <a:r>
              <a:rPr lang="ru-RU" sz="3100" b="1" dirty="0" smtClean="0">
                <a:solidFill>
                  <a:srgbClr val="0070C0"/>
                </a:solidFill>
              </a:rPr>
              <a:t>1. Разработать эскиз</a:t>
            </a:r>
            <a:br>
              <a:rPr lang="ru-RU" sz="3100" b="1" dirty="0" smtClean="0">
                <a:solidFill>
                  <a:srgbClr val="0070C0"/>
                </a:solidFill>
              </a:rPr>
            </a:br>
            <a:r>
              <a:rPr lang="ru-RU" sz="3100" b="1" dirty="0" smtClean="0">
                <a:solidFill>
                  <a:srgbClr val="0070C0"/>
                </a:solidFill>
              </a:rPr>
              <a:t>2. подобрать цветовую гамму</a:t>
            </a:r>
            <a:br>
              <a:rPr lang="ru-RU" sz="3100" b="1" dirty="0" smtClean="0">
                <a:solidFill>
                  <a:srgbClr val="0070C0"/>
                </a:solidFill>
              </a:rPr>
            </a:br>
            <a:r>
              <a:rPr lang="ru-RU" sz="3100" b="1" dirty="0" smtClean="0">
                <a:solidFill>
                  <a:srgbClr val="0070C0"/>
                </a:solidFill>
              </a:rPr>
              <a:t>3</a:t>
            </a:r>
            <a:r>
              <a:rPr lang="ru-RU" sz="3100" b="1" dirty="0">
                <a:solidFill>
                  <a:srgbClr val="0070C0"/>
                </a:solidFill>
              </a:rPr>
              <a:t>. </a:t>
            </a:r>
            <a:r>
              <a:rPr lang="ru-RU" sz="3100" b="1" dirty="0" smtClean="0">
                <a:solidFill>
                  <a:srgbClr val="0070C0"/>
                </a:solidFill>
              </a:rPr>
              <a:t>точно </a:t>
            </a:r>
            <a:r>
              <a:rPr lang="ru-RU" sz="3100" b="1" dirty="0">
                <a:solidFill>
                  <a:srgbClr val="0070C0"/>
                </a:solidFill>
              </a:rPr>
              <a:t>и четко </a:t>
            </a:r>
            <a:r>
              <a:rPr lang="ru-RU" sz="3100" b="1" dirty="0" smtClean="0">
                <a:solidFill>
                  <a:srgbClr val="0070C0"/>
                </a:solidFill>
              </a:rPr>
              <a:t>выполнить технологические </a:t>
            </a:r>
            <a:r>
              <a:rPr lang="ru-RU" sz="3100" b="1" dirty="0">
                <a:solidFill>
                  <a:srgbClr val="0070C0"/>
                </a:solidFill>
              </a:rPr>
              <a:t>операции;</a:t>
            </a:r>
            <a:br>
              <a:rPr lang="ru-RU" sz="3100" b="1" dirty="0">
                <a:solidFill>
                  <a:srgbClr val="0070C0"/>
                </a:solidFill>
              </a:rPr>
            </a:br>
            <a:r>
              <a:rPr lang="ru-RU" sz="3100" b="1" dirty="0" smtClean="0">
                <a:solidFill>
                  <a:srgbClr val="0070C0"/>
                </a:solidFill>
              </a:rPr>
              <a:t>4.усовершенствовать </a:t>
            </a:r>
            <a:r>
              <a:rPr lang="ru-RU" sz="3100" b="1" dirty="0">
                <a:solidFill>
                  <a:srgbClr val="0070C0"/>
                </a:solidFill>
              </a:rPr>
              <a:t>свои возможности;</a:t>
            </a:r>
            <a:br>
              <a:rPr lang="ru-RU" sz="3100" b="1" dirty="0">
                <a:solidFill>
                  <a:srgbClr val="0070C0"/>
                </a:solidFill>
              </a:rPr>
            </a:br>
            <a:r>
              <a:rPr lang="ru-RU" sz="3100" b="1" dirty="0" smtClean="0">
                <a:solidFill>
                  <a:srgbClr val="0070C0"/>
                </a:solidFill>
              </a:rPr>
              <a:t>5. усвоить </a:t>
            </a:r>
            <a:r>
              <a:rPr lang="ru-RU" sz="3100" b="1" dirty="0">
                <a:solidFill>
                  <a:srgbClr val="0070C0"/>
                </a:solidFill>
              </a:rPr>
              <a:t>приобретенные знания;</a:t>
            </a:r>
            <a:br>
              <a:rPr lang="ru-RU" sz="3100" b="1" dirty="0">
                <a:solidFill>
                  <a:srgbClr val="0070C0"/>
                </a:solidFill>
              </a:rPr>
            </a:br>
            <a:r>
              <a:rPr lang="ru-RU" sz="3100" b="1" dirty="0" smtClean="0">
                <a:solidFill>
                  <a:srgbClr val="0070C0"/>
                </a:solidFill>
              </a:rPr>
              <a:t>6. аккуратно </a:t>
            </a:r>
            <a:r>
              <a:rPr lang="ru-RU" sz="3100" b="1" dirty="0">
                <a:solidFill>
                  <a:srgbClr val="0070C0"/>
                </a:solidFill>
              </a:rPr>
              <a:t>выполнить изделие;</a:t>
            </a:r>
            <a:br>
              <a:rPr lang="ru-RU" sz="3100" b="1" dirty="0">
                <a:solidFill>
                  <a:srgbClr val="0070C0"/>
                </a:solidFill>
              </a:rPr>
            </a:br>
            <a:r>
              <a:rPr lang="ru-RU" sz="3100" b="1" dirty="0" smtClean="0">
                <a:solidFill>
                  <a:srgbClr val="0070C0"/>
                </a:solidFill>
              </a:rPr>
              <a:t>7. оценить </a:t>
            </a:r>
            <a:r>
              <a:rPr lang="ru-RU" sz="3100" b="1" dirty="0">
                <a:solidFill>
                  <a:srgbClr val="0070C0"/>
                </a:solidFill>
              </a:rPr>
              <a:t>проделанную работу.</a:t>
            </a:r>
            <a:r>
              <a:rPr lang="ru-RU" b="1" dirty="0" smtClean="0">
                <a:solidFill>
                  <a:schemeClr val="accent1"/>
                </a:solidFill>
              </a:rPr>
              <a:t/>
            </a:r>
            <a:br>
              <a:rPr lang="ru-RU" b="1" dirty="0" smtClean="0">
                <a:solidFill>
                  <a:schemeClr val="accent1"/>
                </a:solidFill>
              </a:rPr>
            </a:br>
            <a:endParaRPr lang="ru-RU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62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846" y="7676"/>
            <a:ext cx="8784976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ИСТОРИЧЕСКАЯ СПРАВКА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484784"/>
            <a:ext cx="8208912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Ковровая вышивка или техника ручной набивки — создание на полотняной основе ворсового узора с помощью нитей и специальной иглы. Техника очень проста и ее легко осваивают даже дети</a:t>
            </a:r>
            <a:r>
              <a:rPr lang="ru-RU" sz="2400" dirty="0" smtClean="0"/>
              <a:t>.</a:t>
            </a:r>
            <a:endParaRPr lang="ru-RU" sz="2400" dirty="0"/>
          </a:p>
          <a:p>
            <a:r>
              <a:rPr lang="ru-RU" sz="2400" dirty="0"/>
              <a:t>В технике ковровой вышивки изготавливаются панно, гобелены, коврики, уникальные модные аксессуары – сумок, косметичек и даже игрушек. </a:t>
            </a:r>
            <a:endParaRPr lang="ru-RU" sz="2400" dirty="0" smtClean="0"/>
          </a:p>
          <a:p>
            <a:r>
              <a:rPr lang="ru-RU" sz="2400" dirty="0" smtClean="0"/>
              <a:t>Техника </a:t>
            </a:r>
            <a:r>
              <a:rPr lang="ru-RU" sz="2400" dirty="0"/>
              <a:t>эта появилась еще в средние века, а </a:t>
            </a:r>
            <a:r>
              <a:rPr lang="ru-RU" sz="2400" dirty="0" smtClean="0"/>
              <a:t>сегодня </a:t>
            </a:r>
            <a:r>
              <a:rPr lang="ru-RU" sz="2400" dirty="0"/>
              <a:t>она востребована в интерьерных решениях</a:t>
            </a:r>
            <a:r>
              <a:rPr lang="ru-RU" sz="2400" dirty="0" smtClean="0"/>
              <a:t>.</a:t>
            </a:r>
          </a:p>
          <a:p>
            <a:endParaRPr lang="ru-RU" sz="2400" dirty="0" smtClean="0"/>
          </a:p>
          <a:p>
            <a:r>
              <a:rPr lang="ru-RU" sz="2400" dirty="0" smtClean="0"/>
              <a:t>Так как я только учусь приёмам работы, то пробую выполнять небольшие прикроватные коврики.</a:t>
            </a:r>
          </a:p>
          <a:p>
            <a:endParaRPr lang="ru-RU" dirty="0" smtClean="0"/>
          </a:p>
          <a:p>
            <a:r>
              <a:rPr lang="ru-RU" dirty="0" smtClean="0"/>
              <a:t>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676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85010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СХЕМА ОБДУМЫВАНИЯ</a:t>
            </a:r>
            <a:endParaRPr lang="ru-RU" b="1" dirty="0">
              <a:solidFill>
                <a:schemeClr val="tx1"/>
              </a:solidFill>
            </a:endParaRPr>
          </a:p>
        </p:txBody>
      </p:sp>
      <p:graphicFrame>
        <p:nvGraphicFramePr>
          <p:cNvPr id="3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0208677"/>
              </p:ext>
            </p:extLst>
          </p:nvPr>
        </p:nvGraphicFramePr>
        <p:xfrm>
          <a:off x="333404" y="1676416"/>
          <a:ext cx="8382000" cy="403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42295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Учитель\Desktop\5478f4477fc80689e4fdee568fa24e9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470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5291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77809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ОБОРУДОВАНИЕ И ИНСТРУМЕНТЫ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2" name="Picture 2" descr="C:\Users\Учитель\Desktop\инструменты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52736"/>
            <a:ext cx="7344816" cy="5506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634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ТЕХНОЛОГИЧЕСКАЯ КАРТА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323528" y="819314"/>
            <a:ext cx="3657600" cy="5885616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r>
              <a:rPr lang="ru-RU" sz="2000" dirty="0" smtClean="0"/>
              <a:t>1.Вырезать из картона два круга с  отверстиями</a:t>
            </a:r>
          </a:p>
          <a:p>
            <a:pPr marL="0" indent="0">
              <a:buNone/>
            </a:pPr>
            <a:r>
              <a:rPr lang="ru-RU" sz="2000" dirty="0" smtClean="0"/>
              <a:t>2.Обмотать ободок ниткой.</a:t>
            </a:r>
          </a:p>
          <a:p>
            <a:pPr marL="0" indent="0">
              <a:buNone/>
            </a:pPr>
            <a:r>
              <a:rPr lang="ru-RU" sz="2000" dirty="0" smtClean="0"/>
              <a:t>3.Разрезать по линии дуги.</a:t>
            </a:r>
          </a:p>
          <a:p>
            <a:pPr marL="0" indent="0">
              <a:buNone/>
            </a:pPr>
            <a:r>
              <a:rPr lang="ru-RU" sz="2000" dirty="0" smtClean="0"/>
              <a:t>4.Обвязать </a:t>
            </a:r>
            <a:r>
              <a:rPr lang="ru-RU" sz="2000" dirty="0"/>
              <a:t>по </a:t>
            </a:r>
            <a:r>
              <a:rPr lang="ru-RU" sz="2000" dirty="0" smtClean="0"/>
              <a:t>центру, чтоб получился помпон.</a:t>
            </a:r>
            <a:endParaRPr lang="ru-RU" sz="2000" dirty="0"/>
          </a:p>
          <a:p>
            <a:pPr marL="0" indent="0">
              <a:buNone/>
            </a:pPr>
            <a:r>
              <a:rPr lang="ru-RU" sz="2000" dirty="0" smtClean="0"/>
              <a:t>5.На канве или сетке наметить эскиз.</a:t>
            </a:r>
          </a:p>
          <a:p>
            <a:pPr marL="0" indent="0">
              <a:buNone/>
            </a:pPr>
            <a:r>
              <a:rPr lang="ru-RU" sz="2000" dirty="0" smtClean="0"/>
              <a:t>6. Собрать картинку, привязывая помпоны по рисунку.</a:t>
            </a:r>
          </a:p>
          <a:p>
            <a:pPr marL="0" indent="0">
              <a:buNone/>
            </a:pPr>
            <a:r>
              <a:rPr lang="ru-RU" sz="2000" dirty="0" smtClean="0"/>
              <a:t>7. Края можно украсить кисточками из ниток.</a:t>
            </a:r>
          </a:p>
          <a:p>
            <a:pPr marL="0" indent="0">
              <a:buNone/>
            </a:pPr>
            <a:endParaRPr lang="ru-RU" sz="2000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14"/>
          </p:nvPr>
        </p:nvSpPr>
        <p:spPr>
          <a:xfrm>
            <a:off x="7596336" y="188640"/>
            <a:ext cx="763560" cy="294928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pic>
        <p:nvPicPr>
          <p:cNvPr id="4098" name="Picture 2" descr="C:\Users\Учитель\Desktop\карт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8664" y="836712"/>
            <a:ext cx="3657600" cy="288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Учитель\Desktop\chto-takoe-kover-iz-pomponov-vidy-i-osobennosti-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8664" y="3899172"/>
            <a:ext cx="3667835" cy="2753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650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363272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ЭКОНОМИЧЕСКОЕ ОБОСНОВНИЕ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844824"/>
            <a:ext cx="8280920" cy="46291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1. Канва, сетка – 45 р</a:t>
            </a:r>
          </a:p>
          <a:p>
            <a:pPr marL="0" indent="0">
              <a:buNone/>
            </a:pPr>
            <a:r>
              <a:rPr lang="ru-RU" sz="3200" dirty="0" smtClean="0"/>
              <a:t>2. Шерстяные н</a:t>
            </a:r>
            <a:r>
              <a:rPr lang="ru-RU" sz="3200" dirty="0"/>
              <a:t>итки – </a:t>
            </a:r>
            <a:r>
              <a:rPr lang="ru-RU" sz="3200" dirty="0" smtClean="0"/>
              <a:t>270 </a:t>
            </a:r>
            <a:r>
              <a:rPr lang="ru-RU" sz="3200" dirty="0" err="1" smtClean="0"/>
              <a:t>рХ</a:t>
            </a:r>
            <a:r>
              <a:rPr lang="ru-RU" sz="3200" dirty="0" smtClean="0"/>
              <a:t> 4=1080р</a:t>
            </a:r>
          </a:p>
          <a:p>
            <a:pPr marL="0" indent="0">
              <a:buNone/>
            </a:pPr>
            <a:r>
              <a:rPr lang="ru-RU" sz="3200" dirty="0" smtClean="0"/>
              <a:t>3. Картон – 10 р</a:t>
            </a:r>
          </a:p>
          <a:p>
            <a:pPr marL="0" indent="0">
              <a:buNone/>
            </a:pPr>
            <a:r>
              <a:rPr lang="ru-RU" sz="3200" dirty="0"/>
              <a:t>4</a:t>
            </a:r>
            <a:r>
              <a:rPr lang="ru-RU" sz="3200" dirty="0" smtClean="0"/>
              <a:t>. Моя работа – </a:t>
            </a:r>
            <a:r>
              <a:rPr lang="ru-RU" sz="3200" dirty="0"/>
              <a:t>5</a:t>
            </a:r>
            <a:r>
              <a:rPr lang="ru-RU" sz="3200" dirty="0" smtClean="0"/>
              <a:t>00руб.</a:t>
            </a:r>
          </a:p>
          <a:p>
            <a:pPr marL="0" indent="0">
              <a:buNone/>
            </a:pP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ИТОГО</a:t>
            </a:r>
            <a:r>
              <a:rPr lang="ru-RU" sz="3200" dirty="0"/>
              <a:t>: </a:t>
            </a:r>
            <a:r>
              <a:rPr lang="ru-RU" sz="6600" dirty="0" smtClean="0"/>
              <a:t>1635 </a:t>
            </a:r>
            <a:r>
              <a:rPr lang="ru-RU" sz="6600" dirty="0"/>
              <a:t>руб.</a:t>
            </a:r>
          </a:p>
        </p:txBody>
      </p:sp>
    </p:spTree>
    <p:extLst>
      <p:ext uri="{BB962C8B-B14F-4D97-AF65-F5344CB8AC3E}">
        <p14:creationId xmlns:p14="http://schemas.microsoft.com/office/powerpoint/2010/main" val="201942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11</TotalTime>
  <Words>330</Words>
  <Application>Microsoft Office PowerPoint</Application>
  <PresentationFormat>Экран (4:3)</PresentationFormat>
  <Paragraphs>56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Остин</vt:lpstr>
      <vt:lpstr>                         КОВРОТКАЧЕСТВО</vt:lpstr>
      <vt:lpstr>ПРОБЛЕМА</vt:lpstr>
      <vt:lpstr>   Цель проекта: изготовить коврик для пола.  Задачи: 1. Разработать эскиз 2. подобрать цветовую гамму 3. точно и четко выполнить технологические операции; 4.усовершенствовать свои возможности; 5. усвоить приобретенные знания; 6. аккуратно выполнить изделие; 7. оценить проделанную работу. </vt:lpstr>
      <vt:lpstr>ИСТОРИЧЕСКАЯ СПРАВКА</vt:lpstr>
      <vt:lpstr>СХЕМА ОБДУМЫВАНИЯ</vt:lpstr>
      <vt:lpstr>Презентация PowerPoint</vt:lpstr>
      <vt:lpstr>ОБОРУДОВАНИЕ И ИНСТРУМЕНТЫ</vt:lpstr>
      <vt:lpstr>ТЕХНОЛОГИЧЕСКАЯ КАРТА</vt:lpstr>
      <vt:lpstr>ЭКОНОМИЧЕСКОЕ ОБОСНОВНИЕ</vt:lpstr>
      <vt:lpstr>РЕКЛАМА</vt:lpstr>
      <vt:lpstr>САМООЦЕНКА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Татьяна</cp:lastModifiedBy>
  <cp:revision>4</cp:revision>
  <dcterms:created xsi:type="dcterms:W3CDTF">2020-04-08T17:42:11Z</dcterms:created>
  <dcterms:modified xsi:type="dcterms:W3CDTF">2020-04-08T17:56:23Z</dcterms:modified>
</cp:coreProperties>
</file>