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2" r:id="rId3"/>
    <p:sldId id="273" r:id="rId4"/>
    <p:sldId id="259" r:id="rId5"/>
    <p:sldId id="275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7" r:id="rId16"/>
    <p:sldId id="262" r:id="rId17"/>
    <p:sldId id="270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5;&#1086;&#1074;&#1072;&#1103;\Documents\&#1084;&#1072;&#1084;&#1077;\&#1087;&#1089;&#1080;&#1093;&#1086;&#1083;&#1086;&#1075;&#1080;&#1095;&#1077;&#1089;&#1082;&#1072;&#1103;_&#1082;&#1086;&#1084;&#1087;&#1077;&#1090;&#1077;&#1085;&#1090;&#1085;&#1086;&#1089;&#1090;&#110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5;&#1086;&#1074;&#1072;&#1103;\Documents\&#1084;&#1072;&#1084;&#1077;\&#1087;&#1089;&#1080;&#1093;&#1086;&#1083;&#1086;&#1075;&#1080;&#1095;&#1077;&#1089;&#1082;&#1072;&#1103;_&#1082;&#1086;&#1084;&#1087;&#1077;&#1090;&#1077;&#1085;&#1090;&#1085;&#1086;&#1089;&#1090;&#110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5;&#1086;&#1074;&#1072;&#1103;\Documents\&#1084;&#1072;&#1084;&#1077;\&#1087;&#1089;&#1080;&#1093;&#1086;&#1083;&#1086;&#1075;&#1080;&#1095;&#1077;&#1089;&#1082;&#1072;&#1103;_&#1082;&#1086;&#1084;&#1087;&#1077;&#1090;&#1077;&#1085;&#1090;&#1085;&#1086;&#1089;&#1090;&#110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5;&#1086;&#1074;&#1072;&#1103;\Documents\&#1084;&#1072;&#1084;&#1077;\&#1087;&#1089;&#1080;&#1093;&#1086;&#1083;&#1086;&#1075;&#1080;&#1095;&#1077;&#1089;&#1082;&#1072;&#1103;_&#1082;&#1086;&#1084;&#1087;&#1077;&#1090;&#1077;&#1085;&#1090;&#1085;&#1086;&#1089;&#1090;&#110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5;&#1086;&#1074;&#1072;&#1103;\Documents\&#1084;&#1072;&#1084;&#1077;\&#1087;&#1089;&#1080;&#1093;&#1086;&#1083;&#1086;&#1075;&#1080;&#1095;&#1077;&#1089;&#1082;&#1072;&#1103;_&#1082;&#1086;&#1084;&#1087;&#1077;&#1090;&#1077;&#1085;&#1090;&#1085;&#1086;&#1089;&#1090;&#1100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5;&#1086;&#1074;&#1072;&#1103;\Documents\&#1084;&#1072;&#1084;&#1077;\&#1087;&#1089;&#1080;&#1093;&#1086;&#1083;&#1086;&#1075;&#1080;&#1095;&#1077;&#1089;&#1082;&#1072;&#1103;_&#1082;&#1086;&#1084;&#1087;&#1077;&#1090;&#1077;&#1085;&#1090;&#1085;&#1086;&#1089;&#1090;&#1100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5;&#1086;&#1074;&#1072;&#1103;\Documents\&#1084;&#1072;&#1084;&#1077;\&#1087;&#1089;&#1080;&#1093;&#1086;&#1083;&#1086;&#1075;&#1080;&#1095;&#1077;&#1089;&#1082;&#1072;&#1103;_&#1082;&#1086;&#1084;&#1087;&#1077;&#1090;&#1077;&#1085;&#1090;&#1085;&#1086;&#1089;&#1090;&#110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Приоритетные ценности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Лист1!$A$2:$A$4</c:f>
              <c:strCache>
                <c:ptCount val="3"/>
                <c:pt idx="0">
                  <c:v>Интересы и проблемы обучающихся</c:v>
                </c:pt>
                <c:pt idx="1">
                  <c:v>Отношения с коллегами</c:v>
                </c:pt>
                <c:pt idx="2">
                  <c:v>Собственные переживания и проблемы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48</c:v>
                </c:pt>
                <c:pt idx="1">
                  <c:v>38</c:v>
                </c:pt>
                <c:pt idx="2">
                  <c:v>14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9730944"/>
        <c:axId val="139732480"/>
      </c:barChart>
      <c:catAx>
        <c:axId val="139730944"/>
        <c:scaling>
          <c:orientation val="minMax"/>
        </c:scaling>
        <c:delete val="0"/>
        <c:axPos val="b"/>
        <c:majorTickMark val="out"/>
        <c:minorTickMark val="none"/>
        <c:tickLblPos val="nextTo"/>
        <c:crossAx val="139732480"/>
        <c:crosses val="autoZero"/>
        <c:auto val="1"/>
        <c:lblAlgn val="ctr"/>
        <c:lblOffset val="100"/>
        <c:noMultiLvlLbl val="0"/>
      </c:catAx>
      <c:valAx>
        <c:axId val="139732480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9730944"/>
        <c:crosses val="autoZero"/>
        <c:crossBetween val="between"/>
        <c:majorUnit val="2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Психоэмоциональное состояние</a:t>
            </a:r>
          </a:p>
        </c:rich>
      </c:tx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Лист1!$A$7:$A$9</c:f>
              <c:strCache>
                <c:ptCount val="3"/>
                <c:pt idx="0">
                  <c:v>Неблагополучное</c:v>
                </c:pt>
                <c:pt idx="1">
                  <c:v>Нестабильное</c:v>
                </c:pt>
                <c:pt idx="2">
                  <c:v>Благополучное</c:v>
                </c:pt>
              </c:strCache>
            </c:strRef>
          </c:cat>
          <c:val>
            <c:numRef>
              <c:f>Лист1!$C$7:$C$9</c:f>
              <c:numCache>
                <c:formatCode>General</c:formatCode>
                <c:ptCount val="3"/>
                <c:pt idx="0">
                  <c:v>19</c:v>
                </c:pt>
                <c:pt idx="1">
                  <c:v>38</c:v>
                </c:pt>
                <c:pt idx="2">
                  <c:v>43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9778688"/>
        <c:axId val="139780480"/>
      </c:barChart>
      <c:catAx>
        <c:axId val="139778688"/>
        <c:scaling>
          <c:orientation val="minMax"/>
        </c:scaling>
        <c:delete val="0"/>
        <c:axPos val="b"/>
        <c:majorTickMark val="out"/>
        <c:minorTickMark val="none"/>
        <c:tickLblPos val="nextTo"/>
        <c:crossAx val="139780480"/>
        <c:crosses val="autoZero"/>
        <c:auto val="1"/>
        <c:lblAlgn val="ctr"/>
        <c:lblOffset val="100"/>
        <c:noMultiLvlLbl val="0"/>
      </c:catAx>
      <c:valAx>
        <c:axId val="139780480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9778688"/>
        <c:crosses val="autoZero"/>
        <c:crossBetween val="between"/>
        <c:majorUnit val="2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Самооценка</a:t>
            </a:r>
          </a:p>
        </c:rich>
      </c:tx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Лист1!$A$12:$A$14</c:f>
              <c:strCache>
                <c:ptCount val="3"/>
                <c:pt idx="0">
                  <c:v>Позитивная</c:v>
                </c:pt>
                <c:pt idx="1">
                  <c:v>Неустойчивая</c:v>
                </c:pt>
                <c:pt idx="2">
                  <c:v>Негативная</c:v>
                </c:pt>
              </c:strCache>
            </c:strRef>
          </c:cat>
          <c:val>
            <c:numRef>
              <c:f>Лист1!$C$12:$C$14</c:f>
              <c:numCache>
                <c:formatCode>General</c:formatCode>
                <c:ptCount val="3"/>
                <c:pt idx="0">
                  <c:v>62</c:v>
                </c:pt>
                <c:pt idx="1">
                  <c:v>29</c:v>
                </c:pt>
                <c:pt idx="2">
                  <c:v>10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0322304"/>
        <c:axId val="140323840"/>
      </c:barChart>
      <c:catAx>
        <c:axId val="140322304"/>
        <c:scaling>
          <c:orientation val="minMax"/>
        </c:scaling>
        <c:delete val="0"/>
        <c:axPos val="b"/>
        <c:majorTickMark val="out"/>
        <c:minorTickMark val="none"/>
        <c:tickLblPos val="nextTo"/>
        <c:crossAx val="140323840"/>
        <c:crosses val="autoZero"/>
        <c:auto val="1"/>
        <c:lblAlgn val="ctr"/>
        <c:lblOffset val="100"/>
        <c:noMultiLvlLbl val="0"/>
      </c:catAx>
      <c:valAx>
        <c:axId val="140323840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0322304"/>
        <c:crosses val="autoZero"/>
        <c:crossBetween val="between"/>
        <c:majorUnit val="2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Стиль преподавания</a:t>
            </a:r>
          </a:p>
        </c:rich>
      </c:tx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Лист1!$A$17:$A$19</c:f>
              <c:strCache>
                <c:ptCount val="3"/>
                <c:pt idx="0">
                  <c:v>Демократический</c:v>
                </c:pt>
                <c:pt idx="1">
                  <c:v>Либеральный</c:v>
                </c:pt>
                <c:pt idx="2">
                  <c:v>Авторитарный</c:v>
                </c:pt>
              </c:strCache>
            </c:strRef>
          </c:cat>
          <c:val>
            <c:numRef>
              <c:f>Лист1!$C$17:$C$19</c:f>
              <c:numCache>
                <c:formatCode>General</c:formatCode>
                <c:ptCount val="3"/>
                <c:pt idx="0">
                  <c:v>43</c:v>
                </c:pt>
                <c:pt idx="1">
                  <c:v>43</c:v>
                </c:pt>
                <c:pt idx="2">
                  <c:v>14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0362112"/>
        <c:axId val="140363648"/>
      </c:barChart>
      <c:catAx>
        <c:axId val="140362112"/>
        <c:scaling>
          <c:orientation val="minMax"/>
        </c:scaling>
        <c:delete val="0"/>
        <c:axPos val="b"/>
        <c:majorTickMark val="out"/>
        <c:minorTickMark val="none"/>
        <c:tickLblPos val="nextTo"/>
        <c:crossAx val="140363648"/>
        <c:crosses val="autoZero"/>
        <c:auto val="1"/>
        <c:lblAlgn val="ctr"/>
        <c:lblOffset val="100"/>
        <c:noMultiLvlLbl val="0"/>
      </c:catAx>
      <c:valAx>
        <c:axId val="140363648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0362112"/>
        <c:crosses val="autoZero"/>
        <c:crossBetween val="between"/>
        <c:majorUnit val="2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Уровень субъективного контроля</a:t>
            </a:r>
          </a:p>
        </c:rich>
      </c:tx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Лист1!$A$22:$A$24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Сниженный</c:v>
                </c:pt>
              </c:strCache>
            </c:strRef>
          </c:cat>
          <c:val>
            <c:numRef>
              <c:f>Лист1!$C$22:$C$24</c:f>
              <c:numCache>
                <c:formatCode>General</c:formatCode>
                <c:ptCount val="3"/>
                <c:pt idx="0">
                  <c:v>33</c:v>
                </c:pt>
                <c:pt idx="1">
                  <c:v>43</c:v>
                </c:pt>
                <c:pt idx="2">
                  <c:v>24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0479488"/>
        <c:axId val="140485376"/>
      </c:barChart>
      <c:catAx>
        <c:axId val="140479488"/>
        <c:scaling>
          <c:orientation val="minMax"/>
        </c:scaling>
        <c:delete val="0"/>
        <c:axPos val="b"/>
        <c:majorTickMark val="out"/>
        <c:minorTickMark val="none"/>
        <c:tickLblPos val="nextTo"/>
        <c:crossAx val="140485376"/>
        <c:crosses val="autoZero"/>
        <c:auto val="1"/>
        <c:lblAlgn val="ctr"/>
        <c:lblOffset val="100"/>
        <c:noMultiLvlLbl val="0"/>
      </c:catAx>
      <c:valAx>
        <c:axId val="140485376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0479488"/>
        <c:crosses val="autoZero"/>
        <c:crossBetween val="between"/>
        <c:majorUnit val="2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Удовлетворенность трудом</a:t>
            </a:r>
          </a:p>
        </c:rich>
      </c:tx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Лист1!$A$27:$A$29</c:f>
              <c:strCache>
                <c:ptCount val="3"/>
                <c:pt idx="0">
                  <c:v>Высокая</c:v>
                </c:pt>
                <c:pt idx="1">
                  <c:v>Недостаточная</c:v>
                </c:pt>
                <c:pt idx="2">
                  <c:v>Низкая</c:v>
                </c:pt>
              </c:strCache>
            </c:strRef>
          </c:cat>
          <c:val>
            <c:numRef>
              <c:f>Лист1!$C$27:$C$29</c:f>
              <c:numCache>
                <c:formatCode>General</c:formatCode>
                <c:ptCount val="3"/>
                <c:pt idx="0">
                  <c:v>38</c:v>
                </c:pt>
                <c:pt idx="1">
                  <c:v>48</c:v>
                </c:pt>
                <c:pt idx="2">
                  <c:v>14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0580736"/>
        <c:axId val="140582272"/>
      </c:barChart>
      <c:catAx>
        <c:axId val="140580736"/>
        <c:scaling>
          <c:orientation val="minMax"/>
        </c:scaling>
        <c:delete val="0"/>
        <c:axPos val="b"/>
        <c:majorTickMark val="out"/>
        <c:minorTickMark val="none"/>
        <c:tickLblPos val="nextTo"/>
        <c:crossAx val="140582272"/>
        <c:crosses val="autoZero"/>
        <c:auto val="1"/>
        <c:lblAlgn val="ctr"/>
        <c:lblOffset val="100"/>
        <c:noMultiLvlLbl val="0"/>
      </c:catAx>
      <c:valAx>
        <c:axId val="140582272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0580736"/>
        <c:crosses val="autoZero"/>
        <c:crossBetween val="between"/>
        <c:majorUnit val="2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Психологическая </a:t>
            </a:r>
            <a:r>
              <a:rPr lang="ru-RU" dirty="0" smtClean="0"/>
              <a:t>компетентность </a:t>
            </a:r>
            <a:r>
              <a:rPr lang="ru-RU" dirty="0"/>
              <a:t>педагога</a:t>
            </a:r>
          </a:p>
        </c:rich>
      </c:tx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Лист2!$A$1:$A$3</c:f>
              <c:strCache>
                <c:ptCount val="3"/>
                <c:pt idx="0">
                  <c:v>Отсутствие компетенции</c:v>
                </c:pt>
                <c:pt idx="1">
                  <c:v>Малая степень компетенции</c:v>
                </c:pt>
                <c:pt idx="2">
                  <c:v>Достаточная степень компетенции</c:v>
                </c:pt>
              </c:strCache>
            </c:strRef>
          </c:cat>
          <c:val>
            <c:numRef>
              <c:f>Лист2!$C$1:$C$3</c:f>
              <c:numCache>
                <c:formatCode>General</c:formatCode>
                <c:ptCount val="3"/>
                <c:pt idx="0">
                  <c:v>14</c:v>
                </c:pt>
                <c:pt idx="1">
                  <c:v>33</c:v>
                </c:pt>
                <c:pt idx="2">
                  <c:v>52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0616448"/>
        <c:axId val="140617984"/>
      </c:barChart>
      <c:catAx>
        <c:axId val="140616448"/>
        <c:scaling>
          <c:orientation val="minMax"/>
        </c:scaling>
        <c:delete val="0"/>
        <c:axPos val="b"/>
        <c:majorTickMark val="out"/>
        <c:minorTickMark val="none"/>
        <c:tickLblPos val="nextTo"/>
        <c:crossAx val="140617984"/>
        <c:crosses val="autoZero"/>
        <c:auto val="1"/>
        <c:lblAlgn val="ctr"/>
        <c:lblOffset val="100"/>
        <c:noMultiLvlLbl val="0"/>
      </c:catAx>
      <c:valAx>
        <c:axId val="140617984"/>
        <c:scaling>
          <c:orientation val="minMax"/>
          <c:max val="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0616448"/>
        <c:crosses val="autoZero"/>
        <c:crossBetween val="between"/>
        <c:majorUnit val="2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E74FE26-7D38-4B58-B6E6-1A81242FFBD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A50F3FD-0C41-4E92-844C-97B4411F175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9184" y="1772816"/>
            <a:ext cx="6229200" cy="2448271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Модель повышения психологической компетентности педагога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509120"/>
            <a:ext cx="6461760" cy="1161256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solidFill>
                  <a:schemeClr val="tx1"/>
                </a:solidFill>
              </a:rPr>
              <a:t>Дмитриенко Людмила Серафимовна, </a:t>
            </a: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педагог-психолог</a:t>
            </a: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 ГАПОУ РС (Я) «Алданский политехнический техникум»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C:\Мои документы Галя\картинки\логотип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160265" cy="216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299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Результаты диагностики по методике «Психологический портрет учителя»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527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Результаты диагностики по методике «Психологический портрет учителя»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795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Результаты диагностики по методике «Психологический портрет учителя»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66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Результаты диагностики по методике «Психологический портрет учителя»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38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644287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Результаты диагностики по методике «Психологическая компетентность педагога»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064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7992888" cy="4968552"/>
          </a:xfrm>
        </p:spPr>
        <p:txBody>
          <a:bodyPr>
            <a:normAutofit fontScale="92500" lnSpcReduction="10000"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Самообразование;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Работа на кафедрах, в инициативных, творческих группах;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Занятия в Школе молодого преподавателя;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Исследовательская деятельность;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Инновационная деятельность, освоение новых педагогических и воспитательных технологий, методик;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Курсы повышения квалификации;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Участие в педагогических конкурсах и фестивалях;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Трансляция собственного педагогического опыта (создание персональных сайтов, выпуск научно-методических изданий, публикаций в СМИ и в сети Интернет);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Использование личностно-ориентированных, коммуникативно-информационных, проектных,  игровых, поисково-исследовательских  технологий;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Участие в психологических тренингах, семинарах, практикумах</a:t>
            </a:r>
          </a:p>
          <a:p>
            <a:endParaRPr lang="ru-RU" sz="2200" b="1" dirty="0" smtClean="0">
              <a:solidFill>
                <a:srgbClr val="002060"/>
              </a:solidFill>
            </a:endParaRP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pPr marL="5715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Пути повышения психологической компетентности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61424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1844824"/>
            <a:ext cx="7452816" cy="428133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/>
              <a:t>анализ конкретных педагогических ситуаций с целью совместного решения общих профессиональных задач (низкая успеваемость, конфликтные ситуации в группе, в коллективе и др.);</a:t>
            </a:r>
          </a:p>
          <a:p>
            <a:pPr lvl="0"/>
            <a:r>
              <a:rPr lang="ru-RU" b="1" dirty="0"/>
              <a:t>формирование умений </a:t>
            </a:r>
            <a:r>
              <a:rPr lang="ru-RU" b="1" dirty="0" smtClean="0"/>
              <a:t>преподавателя </a:t>
            </a:r>
            <a:r>
              <a:rPr lang="ru-RU" b="1" dirty="0"/>
              <a:t>оценивать и совершенствовать свой индивидуальный стиль, профессиональные позиции и установки с целью повышения профессионализма;</a:t>
            </a:r>
          </a:p>
          <a:p>
            <a:pPr lvl="0"/>
            <a:r>
              <a:rPr lang="ru-RU" b="1" dirty="0"/>
              <a:t>совершенствование качеств преподавателя, необходимых для его педагогической деятельности и профессиональной самореализации с целью развития профессионально важных характеристик личности (анализ и самоанализ педагогической деятельности учителя, приемы умственного тренинга, дискуссий, мозгового штурма и др.).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Пути повышения психологической компетентности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373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3" y="1556792"/>
            <a:ext cx="7416825" cy="5184576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/>
              <a:t>Проведите </a:t>
            </a:r>
            <a:r>
              <a:rPr lang="ru-RU" sz="2000" b="1" dirty="0"/>
              <a:t>анализ своей работы и спрогнозируйте процесс образования учащихся с учетом своего педагогического стиля.</a:t>
            </a:r>
          </a:p>
          <a:p>
            <a:pPr lvl="0"/>
            <a:r>
              <a:rPr lang="ru-RU" sz="2000" b="1" dirty="0"/>
              <a:t>Продумывайте и организовывайте </a:t>
            </a:r>
            <a:r>
              <a:rPr lang="ru-RU" sz="2000" b="1" dirty="0" smtClean="0"/>
              <a:t>каждое учебное занятие </a:t>
            </a:r>
            <a:r>
              <a:rPr lang="ru-RU" sz="2000" b="1" dirty="0"/>
              <a:t>так, чтобы он был эффективным, используйте рефлексию в своей деятельности и деятельности учащихся.</a:t>
            </a:r>
          </a:p>
          <a:p>
            <a:pPr lvl="0"/>
            <a:r>
              <a:rPr lang="ru-RU" sz="2000" b="1" dirty="0"/>
              <a:t>Используйте психологические (коммуникативные) игры и упражнения для изучения групповой сплоченности, снятия внутреннего напряжения участников, развития солидарности и понимания, создания атмосферы доверия и сплочения коллектива. </a:t>
            </a:r>
          </a:p>
          <a:p>
            <a:pPr lvl="0"/>
            <a:r>
              <a:rPr lang="ru-RU" sz="2000" b="1" dirty="0"/>
              <a:t>Используйте </a:t>
            </a:r>
            <a:r>
              <a:rPr lang="ru-RU" sz="2000" b="1" dirty="0" err="1"/>
              <a:t>профориентационные</a:t>
            </a:r>
            <a:r>
              <a:rPr lang="ru-RU" sz="2000" b="1" dirty="0"/>
              <a:t> и релаксационные методики и игры.</a:t>
            </a:r>
          </a:p>
          <a:p>
            <a:pPr lvl="0"/>
            <a:r>
              <a:rPr lang="ru-RU" sz="2000" b="1" dirty="0"/>
              <a:t>Проанализируйте особенности семейного </a:t>
            </a:r>
            <a:r>
              <a:rPr lang="ru-RU" sz="2000" b="1" dirty="0" smtClean="0"/>
              <a:t>воспитания учащихся.</a:t>
            </a:r>
            <a:endParaRPr lang="ru-RU" sz="2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Памятка по повышению уровня психологической компетентности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06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5" y="1484784"/>
            <a:ext cx="7560841" cy="4641379"/>
          </a:xfrm>
        </p:spPr>
        <p:txBody>
          <a:bodyPr/>
          <a:lstStyle/>
          <a:p>
            <a:r>
              <a:rPr lang="ru-RU" sz="2800" b="1" dirty="0"/>
              <a:t>Как никто не может дать другому того, что не имеет сам, так и не может развивать, образовывать и воспитывать других тот, кто не является сам развитым, воспитанным и образованным. Он лишь до тех пор способен на самом деле воспитывать и образовывать, пока сам работает над собственным воспитанием»   </a:t>
            </a:r>
          </a:p>
          <a:p>
            <a:pPr algn="r">
              <a:buNone/>
            </a:pPr>
            <a:r>
              <a:rPr lang="ru-RU" sz="2800" b="1" dirty="0"/>
              <a:t>                                          А. </a:t>
            </a:r>
            <a:r>
              <a:rPr lang="ru-RU" sz="2800" b="1" dirty="0" err="1" smtClean="0"/>
              <a:t>Дистервег</a:t>
            </a:r>
            <a:r>
              <a:rPr lang="ru-RU" sz="2800" b="1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1554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16832"/>
            <a:ext cx="7380808" cy="4209331"/>
          </a:xfrm>
        </p:spPr>
        <p:txBody>
          <a:bodyPr>
            <a:normAutofit fontScale="62500" lnSpcReduction="20000"/>
          </a:bodyPr>
          <a:lstStyle/>
          <a:p>
            <a:pPr marL="114300" indent="0" algn="just">
              <a:buNone/>
            </a:pPr>
            <a:r>
              <a:rPr lang="ru-RU" sz="2900" b="1" dirty="0">
                <a:solidFill>
                  <a:srgbClr val="002060"/>
                </a:solidFill>
              </a:rPr>
              <a:t>Актуальность проблемы </a:t>
            </a:r>
            <a:r>
              <a:rPr lang="ru-RU" sz="2900" b="1" dirty="0"/>
              <a:t>психологической компетенции педагога в образовании </a:t>
            </a:r>
            <a:r>
              <a:rPr lang="ru-RU" sz="2900" b="1" dirty="0" smtClean="0"/>
              <a:t>связана </a:t>
            </a:r>
            <a:r>
              <a:rPr lang="ru-RU" sz="2900" b="1" dirty="0"/>
              <a:t>с ориентацией общества на решение задач модернизации содержания образования и повышение уровня образованности обучающихся. Современные концепции </a:t>
            </a:r>
            <a:r>
              <a:rPr lang="ru-RU" sz="2900" b="1" dirty="0" smtClean="0"/>
              <a:t>образования ориентируют </a:t>
            </a:r>
            <a:r>
              <a:rPr lang="ru-RU" sz="2900" b="1" dirty="0"/>
              <a:t>на ключевые компетенции в общественно-политической, интеллектуальной, информационной, коммуникационной и прочих сферах. </a:t>
            </a:r>
          </a:p>
          <a:p>
            <a:pPr marL="114300" indent="0" algn="just">
              <a:buNone/>
            </a:pPr>
            <a:r>
              <a:rPr lang="ru-RU" sz="2900" b="1" dirty="0"/>
              <a:t>Имидж и компетентность признаны в качестве важнейших условий успешности профессиональной деятельности личности, в том числе педагогической. Новая образовательная парадигма в качестве приоритета профессионального образования ориентируется на интересы личности, а также направлена на становление профессионального имиджа: эрудиции, компетентности, конкурентоспособности, творческих начал и культуры личности.</a:t>
            </a:r>
          </a:p>
          <a:p>
            <a:pPr marL="114300" indent="0" algn="just">
              <a:buNone/>
            </a:pPr>
            <a:r>
              <a:rPr lang="ru-RU" sz="2900" b="1" dirty="0"/>
              <a:t>Проблема состоит в поиске путей и средств для повышения уровня психологической компетентности педагога.</a:t>
            </a:r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Актуальность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890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indent="0" algn="just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Содействовать  </a:t>
            </a:r>
            <a:r>
              <a:rPr lang="ru-RU" sz="3600" b="1" dirty="0">
                <a:solidFill>
                  <a:srgbClr val="002060"/>
                </a:solidFill>
              </a:rPr>
              <a:t>совершенствованию профессиональной компетентности </a:t>
            </a:r>
            <a:r>
              <a:rPr lang="ru-RU" sz="3600" b="1" dirty="0" smtClean="0">
                <a:solidFill>
                  <a:srgbClr val="002060"/>
                </a:solidFill>
              </a:rPr>
              <a:t>преподавателей-предметников для </a:t>
            </a:r>
            <a:r>
              <a:rPr lang="ru-RU" sz="3600" b="1" dirty="0">
                <a:solidFill>
                  <a:srgbClr val="002060"/>
                </a:solidFill>
              </a:rPr>
              <a:t>достижения более высокого качества </a:t>
            </a:r>
            <a:r>
              <a:rPr lang="ru-RU" sz="3600" b="1" dirty="0" smtClean="0">
                <a:solidFill>
                  <a:srgbClr val="002060"/>
                </a:solidFill>
              </a:rPr>
              <a:t>образования в АПТ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ЦЕЛЬ ИССЛЕДОВАНИЯ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22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7" y="2060848"/>
            <a:ext cx="7524824" cy="4065315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Объект </a:t>
            </a:r>
            <a:r>
              <a:rPr lang="ru-RU" b="1" dirty="0">
                <a:solidFill>
                  <a:srgbClr val="002060"/>
                </a:solidFill>
              </a:rPr>
              <a:t>исследования</a:t>
            </a:r>
            <a:r>
              <a:rPr lang="ru-RU" b="1" dirty="0"/>
              <a:t>:</a:t>
            </a:r>
            <a:r>
              <a:rPr lang="ru-RU" dirty="0"/>
              <a:t> </a:t>
            </a:r>
            <a:r>
              <a:rPr lang="ru-RU" dirty="0" smtClean="0"/>
              <a:t>учебно-воспитательный процесс </a:t>
            </a:r>
            <a:r>
              <a:rPr lang="ru-RU" dirty="0"/>
              <a:t>в ГАПОУ РС(Я) «Алданский политехнический техникум».</a:t>
            </a:r>
          </a:p>
          <a:p>
            <a:pPr marL="114300" indent="0">
              <a:buNone/>
            </a:pPr>
            <a:r>
              <a:rPr lang="ru-RU" b="1" dirty="0">
                <a:solidFill>
                  <a:srgbClr val="002060"/>
                </a:solidFill>
              </a:rPr>
              <a:t>Предмет исследования: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уровень </a:t>
            </a:r>
            <a:r>
              <a:rPr lang="ru-RU" dirty="0"/>
              <a:t>психологической компетентности </a:t>
            </a:r>
            <a:r>
              <a:rPr lang="ru-RU" dirty="0" smtClean="0"/>
              <a:t>преподавателей-предметников в  АПТ.</a:t>
            </a:r>
            <a:endParaRPr lang="ru-RU" dirty="0"/>
          </a:p>
          <a:p>
            <a:pPr marL="114300" indent="0">
              <a:buNone/>
            </a:pPr>
            <a:r>
              <a:rPr lang="ru-RU" b="1" dirty="0">
                <a:solidFill>
                  <a:srgbClr val="002060"/>
                </a:solidFill>
              </a:rPr>
              <a:t>Задачи исследования: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b="1" dirty="0"/>
              <a:t>Анализ состояния проблемы повышения уровня психологической компетентности педагога в отечественной и зарубежной психологии.</a:t>
            </a:r>
          </a:p>
          <a:p>
            <a:pPr lvl="0"/>
            <a:r>
              <a:rPr lang="ru-RU" b="1" dirty="0"/>
              <a:t>Выявление организационных условий для повышения компетенции педагога.</a:t>
            </a:r>
          </a:p>
          <a:p>
            <a:pPr lvl="0"/>
            <a:r>
              <a:rPr lang="ru-RU" b="1" dirty="0"/>
              <a:t>Разработка модели повышения уровня психологической компетенции педагога.</a:t>
            </a:r>
          </a:p>
          <a:p>
            <a:pPr lvl="0"/>
            <a:r>
              <a:rPr lang="ru-RU" b="1" dirty="0"/>
              <a:t>Разработка методических рекомендаций преподавателям по использованию модели повышения уровня психологической компетенции педагога.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Задачи исследования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447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Профессионализм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7585" y="1844824"/>
            <a:ext cx="7452816" cy="4281339"/>
          </a:xfrm>
        </p:spPr>
        <p:txBody>
          <a:bodyPr>
            <a:normAutofit/>
          </a:bodyPr>
          <a:lstStyle/>
          <a:p>
            <a:r>
              <a:rPr lang="ru-RU" sz="2800" b="1" dirty="0"/>
              <a:t>Особое свойство людей систематически, эффективно и надежно выполнять сложную деятельность в самых разных условиях.</a:t>
            </a:r>
          </a:p>
          <a:p>
            <a:pPr>
              <a:buNone/>
            </a:pPr>
            <a:r>
              <a:rPr lang="ru-RU" sz="2800" b="1" dirty="0"/>
              <a:t>В понятии «профессионализм» отражается такая степень овладения человеком психологической структурой профессиональной деятельности, которая соответствует существующим в обществе стандартам и объективным требованиям.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35407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1988840"/>
            <a:ext cx="7452816" cy="413732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осведомленность преподавателя </a:t>
            </a:r>
            <a:r>
              <a:rPr lang="ru-RU" b="1" dirty="0"/>
              <a:t>об индивидуальных особенностях каждого </a:t>
            </a:r>
            <a:r>
              <a:rPr lang="ru-RU" b="1" dirty="0" smtClean="0"/>
              <a:t>учащегося, </a:t>
            </a:r>
            <a:r>
              <a:rPr lang="ru-RU" b="1" dirty="0"/>
              <a:t>его способностях, сильных сторонах характера, достоинствах и недостатках предшествующей подготовки, которая проявляется в принятии продуктивных стратегий индивидуального подхода в работе с ним;</a:t>
            </a:r>
          </a:p>
          <a:p>
            <a:r>
              <a:rPr lang="ru-RU" b="1" dirty="0" smtClean="0"/>
              <a:t>осведомленность </a:t>
            </a:r>
            <a:r>
              <a:rPr lang="ru-RU" b="1" dirty="0"/>
              <a:t>в области процессов общения, происходящих в группах, с которыми </a:t>
            </a:r>
            <a:r>
              <a:rPr lang="ru-RU" b="1" dirty="0" smtClean="0"/>
              <a:t>преподаватель </a:t>
            </a:r>
            <a:r>
              <a:rPr lang="ru-RU" b="1" dirty="0"/>
              <a:t>работает, процессов происходящих внутри групп как между учащимися, так и между </a:t>
            </a:r>
            <a:r>
              <a:rPr lang="ru-RU" b="1" dirty="0" smtClean="0"/>
              <a:t>преподавателем и </a:t>
            </a:r>
            <a:r>
              <a:rPr lang="ru-RU" b="1" dirty="0"/>
              <a:t>группами, </a:t>
            </a:r>
            <a:r>
              <a:rPr lang="ru-RU" b="1" dirty="0" smtClean="0"/>
              <a:t>преподавателем  </a:t>
            </a:r>
            <a:r>
              <a:rPr lang="ru-RU" b="1" dirty="0"/>
              <a:t>и учащимися, знание того, в какой мере процессы общения содействуют или препятствуют достижению искомых педагогических результатов;</a:t>
            </a:r>
          </a:p>
          <a:p>
            <a:r>
              <a:rPr lang="ru-RU" b="1" dirty="0" smtClean="0"/>
              <a:t>осведомленность преподавателя </a:t>
            </a:r>
            <a:r>
              <a:rPr lang="ru-RU" b="1" dirty="0"/>
              <a:t>об оптимальных методах обучения, о способности к профессиональному самосовершенствованию, а также о сильных и слабых сторонах своей собственной личности и деятельности и о том, что и как нужно сделать в отношении самого себя, чтобы повысить качество своего труда.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Профессиональная компетентность педагога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320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132856"/>
            <a:ext cx="7516357" cy="3993307"/>
          </a:xfrm>
        </p:spPr>
        <p:txBody>
          <a:bodyPr>
            <a:normAutofit fontScale="92500"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</a:rPr>
              <a:t>Знание индивидуальных особенностей, уровня учебной мотивации обучающихся и полноты усвоения учебного материала;</a:t>
            </a:r>
          </a:p>
          <a:p>
            <a:pPr lvl="0"/>
            <a:r>
              <a:rPr lang="ru-RU" sz="2400" b="1" dirty="0">
                <a:solidFill>
                  <a:srgbClr val="002060"/>
                </a:solidFill>
              </a:rPr>
              <a:t>Различные стили педагогической деятельности приводят к различным результатам в обучении учащихся;</a:t>
            </a:r>
          </a:p>
          <a:p>
            <a:pPr lvl="0"/>
            <a:r>
              <a:rPr lang="ru-RU" sz="2400" b="1" dirty="0">
                <a:solidFill>
                  <a:srgbClr val="002060"/>
                </a:solidFill>
              </a:rPr>
              <a:t>Взаимоотношение между </a:t>
            </a:r>
            <a:r>
              <a:rPr lang="ru-RU" sz="2400" b="1" dirty="0" smtClean="0">
                <a:solidFill>
                  <a:srgbClr val="002060"/>
                </a:solidFill>
              </a:rPr>
              <a:t>учащимся </a:t>
            </a:r>
            <a:r>
              <a:rPr lang="ru-RU" sz="2400" b="1" dirty="0">
                <a:solidFill>
                  <a:srgbClr val="002060"/>
                </a:solidFill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</a:rPr>
              <a:t>преподавателем полностью </a:t>
            </a:r>
            <a:r>
              <a:rPr lang="ru-RU" sz="2400" b="1" dirty="0">
                <a:solidFill>
                  <a:srgbClr val="002060"/>
                </a:solidFill>
              </a:rPr>
              <a:t>зависит от того, насколько высок уровень организаторских способностей педагога, как </a:t>
            </a:r>
            <a:r>
              <a:rPr lang="ru-RU" sz="2400" b="1" dirty="0" smtClean="0">
                <a:solidFill>
                  <a:srgbClr val="002060"/>
                </a:solidFill>
              </a:rPr>
              <a:t>он осуществляет </a:t>
            </a:r>
            <a:r>
              <a:rPr lang="ru-RU" sz="2400" b="1" dirty="0">
                <a:solidFill>
                  <a:srgbClr val="002060"/>
                </a:solidFill>
              </a:rPr>
              <a:t>рефлексию своей деятельности и деятельности учащихся.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Условия, влияющие на психологическую компетентность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527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Результаты диагностики по методике «Психологический портрет учителя»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40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8093175"/>
              </p:ext>
            </p:extLst>
          </p:nvPr>
        </p:nvGraphicFramePr>
        <p:xfrm>
          <a:off x="755576" y="2060848"/>
          <a:ext cx="7632848" cy="3883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Результаты диагностики по методике «Психологический портрет учителя»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847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165</TotalTime>
  <Words>837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Модель повышения психологической компетентности педагога</vt:lpstr>
      <vt:lpstr>Актуальность</vt:lpstr>
      <vt:lpstr>ЦЕЛЬ ИССЛЕДОВАНИЯ:</vt:lpstr>
      <vt:lpstr>Задачи исследования</vt:lpstr>
      <vt:lpstr> Профессионализм</vt:lpstr>
      <vt:lpstr>Профессиональная компетентность педагога</vt:lpstr>
      <vt:lpstr>Условия, влияющие на психологическую компетентность</vt:lpstr>
      <vt:lpstr>Результаты диагностики по методике «Психологический портрет учителя»</vt:lpstr>
      <vt:lpstr>Результаты диагностики по методике «Психологический портрет учителя»</vt:lpstr>
      <vt:lpstr>Результаты диагностики по методике «Психологический портрет учителя»</vt:lpstr>
      <vt:lpstr>Результаты диагностики по методике «Психологический портрет учителя»</vt:lpstr>
      <vt:lpstr>Результаты диагностики по методике «Психологический портрет учителя»</vt:lpstr>
      <vt:lpstr>Результаты диагностики по методике «Психологический портрет учителя»</vt:lpstr>
      <vt:lpstr>Результаты диагностики по методике «Психологическая компетентность педагога»</vt:lpstr>
      <vt:lpstr>Пути повышения психологической компетентности</vt:lpstr>
      <vt:lpstr>Пути повышения психологической компетентности</vt:lpstr>
      <vt:lpstr>Памятка по повышению уровня психологической компетентности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повышения психологической компетентности педагога</dc:title>
  <dc:creator>Админ</dc:creator>
  <cp:lastModifiedBy>user</cp:lastModifiedBy>
  <cp:revision>17</cp:revision>
  <dcterms:created xsi:type="dcterms:W3CDTF">2019-03-14T22:19:46Z</dcterms:created>
  <dcterms:modified xsi:type="dcterms:W3CDTF">2020-04-08T02:04:31Z</dcterms:modified>
</cp:coreProperties>
</file>