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0" r:id="rId2"/>
    <p:sldId id="291" r:id="rId3"/>
    <p:sldId id="292" r:id="rId4"/>
    <p:sldId id="293" r:id="rId5"/>
    <p:sldId id="264" r:id="rId6"/>
    <p:sldId id="265" r:id="rId7"/>
    <p:sldId id="271" r:id="rId8"/>
    <p:sldId id="272" r:id="rId9"/>
    <p:sldId id="273" r:id="rId10"/>
    <p:sldId id="274" r:id="rId11"/>
    <p:sldId id="275" r:id="rId12"/>
    <p:sldId id="276" r:id="rId13"/>
    <p:sldId id="282" r:id="rId14"/>
    <p:sldId id="285" r:id="rId15"/>
    <p:sldId id="284" r:id="rId16"/>
    <p:sldId id="286" r:id="rId17"/>
    <p:sldId id="287" r:id="rId18"/>
    <p:sldId id="277" r:id="rId19"/>
    <p:sldId id="278" r:id="rId20"/>
    <p:sldId id="288" r:id="rId21"/>
    <p:sldId id="289" r:id="rId22"/>
    <p:sldId id="290" r:id="rId23"/>
    <p:sldId id="268" r:id="rId24"/>
    <p:sldId id="29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54" autoAdjust="0"/>
  </p:normalViewPr>
  <p:slideViewPr>
    <p:cSldViewPr>
      <p:cViewPr>
        <p:scale>
          <a:sx n="61" d="100"/>
          <a:sy n="61" d="100"/>
        </p:scale>
        <p:origin x="-163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Лист1!$C$9</c:f>
              <c:strCache>
                <c:ptCount val="1"/>
                <c:pt idx="0">
                  <c:v>знают</c:v>
                </c:pt>
              </c:strCache>
            </c:strRef>
          </c:tx>
          <c:invertIfNegative val="0"/>
          <c:cat>
            <c:strRef>
              <c:f>Лист1!$B$10:$B$13</c:f>
              <c:strCache>
                <c:ptCount val="4"/>
                <c:pt idx="0">
                  <c:v>АМ-191</c:v>
                </c:pt>
                <c:pt idx="1">
                  <c:v>ГЭМ-191</c:v>
                </c:pt>
                <c:pt idx="2">
                  <c:v>ЭССиС-191</c:v>
                </c:pt>
                <c:pt idx="3">
                  <c:v>СЭД-191</c:v>
                </c:pt>
              </c:strCache>
            </c:strRef>
          </c:cat>
          <c:val>
            <c:numRef>
              <c:f>Лист1!$C$10:$C$13</c:f>
              <c:numCache>
                <c:formatCode>General</c:formatCode>
                <c:ptCount val="4"/>
                <c:pt idx="0">
                  <c:v>18</c:v>
                </c:pt>
                <c:pt idx="1">
                  <c:v>31</c:v>
                </c:pt>
                <c:pt idx="2">
                  <c:v>20</c:v>
                </c:pt>
                <c:pt idx="3">
                  <c:v>48</c:v>
                </c:pt>
              </c:numCache>
            </c:numRef>
          </c:val>
        </c:ser>
        <c:ser>
          <c:idx val="1"/>
          <c:order val="1"/>
          <c:tx>
            <c:strRef>
              <c:f>Лист1!$D$9</c:f>
              <c:strCache>
                <c:ptCount val="1"/>
                <c:pt idx="0">
                  <c:v>не знают</c:v>
                </c:pt>
              </c:strCache>
            </c:strRef>
          </c:tx>
          <c:invertIfNegative val="0"/>
          <c:cat>
            <c:strRef>
              <c:f>Лист1!$B$10:$B$13</c:f>
              <c:strCache>
                <c:ptCount val="4"/>
                <c:pt idx="0">
                  <c:v>АМ-191</c:v>
                </c:pt>
                <c:pt idx="1">
                  <c:v>ГЭМ-191</c:v>
                </c:pt>
                <c:pt idx="2">
                  <c:v>ЭССиС-191</c:v>
                </c:pt>
                <c:pt idx="3">
                  <c:v>СЭД-191</c:v>
                </c:pt>
              </c:strCache>
            </c:strRef>
          </c:cat>
          <c:val>
            <c:numRef>
              <c:f>Лист1!$D$10:$D$13</c:f>
              <c:numCache>
                <c:formatCode>General</c:formatCode>
                <c:ptCount val="4"/>
                <c:pt idx="0">
                  <c:v>82</c:v>
                </c:pt>
                <c:pt idx="1">
                  <c:v>69</c:v>
                </c:pt>
                <c:pt idx="2">
                  <c:v>80</c:v>
                </c:pt>
                <c:pt idx="3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109440"/>
        <c:axId val="72176768"/>
      </c:barChart>
      <c:catAx>
        <c:axId val="72109440"/>
        <c:scaling>
          <c:orientation val="minMax"/>
        </c:scaling>
        <c:delete val="0"/>
        <c:axPos val="b"/>
        <c:majorTickMark val="out"/>
        <c:minorTickMark val="none"/>
        <c:tickLblPos val="nextTo"/>
        <c:crossAx val="72176768"/>
        <c:crosses val="autoZero"/>
        <c:auto val="1"/>
        <c:lblAlgn val="ctr"/>
        <c:lblOffset val="100"/>
        <c:noMultiLvlLbl val="0"/>
      </c:catAx>
      <c:valAx>
        <c:axId val="72176768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2109440"/>
        <c:crosses val="autoZero"/>
        <c:crossBetween val="between"/>
        <c:majorUnit val="20"/>
      </c:valAx>
      <c:dTable>
        <c:showHorzBorder val="1"/>
        <c:showVertBorder val="1"/>
        <c:showOutline val="1"/>
        <c:showKeys val="0"/>
      </c:dTable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Лист1!$J$2:$J$3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Лист1!$K$2:$K$3</c:f>
              <c:numCache>
                <c:formatCode>General</c:formatCode>
                <c:ptCount val="2"/>
                <c:pt idx="0">
                  <c:v>29</c:v>
                </c:pt>
                <c:pt idx="1">
                  <c:v>71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D71391A-E351-4B66-896F-EB315F5459A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4275ECA-D852-4237-B426-F4131D85EC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kadashnikov.ru/index/0-9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7920000" cy="108000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/>
              <a:t>Министерство образования и науки Республики Саха (Якутия)</a:t>
            </a:r>
            <a:br>
              <a:rPr lang="ru-RU" sz="1400" dirty="0" smtClean="0"/>
            </a:br>
            <a:r>
              <a:rPr lang="ru-RU" sz="1400" dirty="0" smtClean="0"/>
              <a:t>ГАУДПО РС(Я) «Институт развития профессионального образования»</a:t>
            </a:r>
            <a:br>
              <a:rPr lang="ru-RU" sz="1400" dirty="0" smtClean="0"/>
            </a:br>
            <a:r>
              <a:rPr lang="ru-RU" sz="1400" dirty="0" smtClean="0"/>
              <a:t>ГАПОУ РС (Я) </a:t>
            </a:r>
            <a:r>
              <a:rPr lang="ru-RU" sz="1400" dirty="0" err="1" smtClean="0"/>
              <a:t>Алданский</a:t>
            </a:r>
            <a:r>
              <a:rPr lang="ru-RU" sz="1400" dirty="0" smtClean="0"/>
              <a:t> политехнический техникум 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67805"/>
            <a:ext cx="7620000" cy="4373563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2900" b="0" dirty="0" smtClean="0"/>
              <a:t>Симпозиум 4. Социально-гуманитарные и  экономические науки</a:t>
            </a:r>
          </a:p>
          <a:p>
            <a:pPr algn="ctr"/>
            <a:r>
              <a:rPr lang="ru-RU" sz="2900" b="0" dirty="0" smtClean="0"/>
              <a:t>Секция: литература</a:t>
            </a:r>
            <a:r>
              <a:rPr lang="ru-RU" dirty="0" smtClean="0"/>
              <a:t>	</a:t>
            </a:r>
          </a:p>
          <a:p>
            <a:pPr algn="ctr"/>
            <a:r>
              <a:rPr lang="ru-RU" dirty="0" smtClean="0"/>
              <a:t>,</a:t>
            </a:r>
            <a:endParaRPr lang="ru-RU" dirty="0"/>
          </a:p>
          <a:p>
            <a:pPr algn="ctr"/>
            <a:endParaRPr lang="ru-RU" dirty="0" smtClean="0"/>
          </a:p>
          <a:p>
            <a:r>
              <a:rPr lang="ru-RU" sz="8600" dirty="0"/>
              <a:t>Автор: </a:t>
            </a:r>
            <a:r>
              <a:rPr lang="ru-RU" sz="8600" dirty="0" smtClean="0"/>
              <a:t>Никитин Михаил  Владимирович</a:t>
            </a:r>
          </a:p>
          <a:p>
            <a:r>
              <a:rPr lang="ru-RU" sz="8600" dirty="0" smtClean="0"/>
              <a:t>Специальность: Автомеханик</a:t>
            </a:r>
          </a:p>
          <a:p>
            <a:pPr algn="ctr"/>
            <a:r>
              <a:rPr lang="ru-RU" sz="8600" dirty="0"/>
              <a:t>Тема солдатского подвига в годы Великой Отечественной войны в произведениях  поэтов разных поколений.</a:t>
            </a:r>
          </a:p>
          <a:p>
            <a:r>
              <a:rPr lang="ru-RU" sz="8600" dirty="0" smtClean="0"/>
              <a:t>Научный руководитель:</a:t>
            </a:r>
          </a:p>
          <a:p>
            <a:r>
              <a:rPr lang="ru-RU" sz="8600" dirty="0" smtClean="0"/>
              <a:t>Дмитриенко Людмила </a:t>
            </a:r>
            <a:r>
              <a:rPr lang="ru-RU" sz="8600" dirty="0"/>
              <a:t>Серафимовна</a:t>
            </a:r>
          </a:p>
          <a:p>
            <a:r>
              <a:rPr lang="ru-RU" sz="8600" dirty="0" smtClean="0"/>
              <a:t>педагог-психолог</a:t>
            </a:r>
            <a:r>
              <a:rPr lang="ru-RU" sz="8600" dirty="0"/>
              <a:t>, </a:t>
            </a:r>
            <a:r>
              <a:rPr lang="ru-RU" sz="8600" dirty="0" smtClean="0"/>
              <a:t>преподаватель </a:t>
            </a:r>
            <a:r>
              <a:rPr lang="ru-RU" sz="8600" dirty="0"/>
              <a:t>русского </a:t>
            </a:r>
            <a:r>
              <a:rPr lang="ru-RU" sz="8600" dirty="0" smtClean="0"/>
              <a:t>языка  </a:t>
            </a:r>
            <a:r>
              <a:rPr lang="ru-RU" sz="8600" dirty="0"/>
              <a:t>и </a:t>
            </a:r>
            <a:r>
              <a:rPr lang="ru-RU" sz="8600" dirty="0" smtClean="0"/>
              <a:t>литературы</a:t>
            </a:r>
            <a:endParaRPr lang="ru-RU" sz="8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403" y="836712"/>
            <a:ext cx="545586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74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83152" cy="6839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Д. Самойлов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73" y="836712"/>
            <a:ext cx="87849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Военная тема, словно осколок, застряла в памяти поэта, и уйти от нее он не смог до конца своих дней. В период с 1960 по 1975 годы были написаны самые лучшие его вещи в теме Великой Отечественной войны: «Сороковые», «Старик Державин», «Перебирая наши даты», «Слава богу! Слава богу</a:t>
            </a:r>
            <a:r>
              <a:rPr lang="ru-RU" sz="2400" dirty="0" smtClean="0"/>
              <a:t>...»-  о </a:t>
            </a:r>
            <a:r>
              <a:rPr lang="ru-RU" sz="2400" dirty="0"/>
              <a:t>военных годах, современном поколении, о назначении искусства, на исторические сюжеты.</a:t>
            </a:r>
          </a:p>
          <a:p>
            <a:pPr algn="just"/>
            <a:r>
              <a:rPr lang="ru-RU" sz="2400" dirty="0"/>
              <a:t>В стихах Самойлова «за простотой семантики и синтаксиса, за ориентацией на русскую классику, кроется трагическое мироощущение поэта, его стремление к справедливости и человеческой свободе</a:t>
            </a:r>
            <a:r>
              <a:rPr lang="ru-RU" sz="2400" dirty="0" smtClean="0"/>
              <a:t>».</a:t>
            </a:r>
          </a:p>
          <a:p>
            <a:endParaRPr lang="ru-RU" dirty="0"/>
          </a:p>
          <a:p>
            <a:pPr algn="ctr"/>
            <a:r>
              <a:rPr lang="ru-RU" sz="2000" b="1" dirty="0"/>
              <a:t>Как это было! Как совпало —</a:t>
            </a:r>
          </a:p>
          <a:p>
            <a:pPr algn="ctr"/>
            <a:r>
              <a:rPr lang="ru-RU" sz="2000" b="1" dirty="0"/>
              <a:t>Война, беда, мечта и юность!</a:t>
            </a:r>
          </a:p>
          <a:p>
            <a:pPr algn="ctr"/>
            <a:r>
              <a:rPr lang="ru-RU" sz="2000" b="1" dirty="0"/>
              <a:t>И это все в меня запало</a:t>
            </a:r>
          </a:p>
          <a:p>
            <a:pPr algn="ctr"/>
            <a:r>
              <a:rPr lang="ru-RU" sz="2000" b="1" dirty="0"/>
              <a:t>И лишь потом во мне очнулось!..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6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вая\Downloads\высоцкий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" r="3422"/>
          <a:stretch/>
        </p:blipFill>
        <p:spPr bwMode="auto">
          <a:xfrm>
            <a:off x="191343" y="1700807"/>
            <a:ext cx="3240361" cy="353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336704" cy="759614"/>
          </a:xfrm>
        </p:spPr>
        <p:txBody>
          <a:bodyPr/>
          <a:lstStyle/>
          <a:p>
            <a:r>
              <a:rPr lang="ru-RU" dirty="0" smtClean="0"/>
              <a:t>Владимир Высоцкий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1894" y="1705025"/>
            <a:ext cx="496855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советский </a:t>
            </a:r>
            <a:r>
              <a:rPr lang="ru-RU" sz="2000" b="1" dirty="0"/>
              <a:t>поэт, актёр и автор-исполнитель </a:t>
            </a:r>
            <a:r>
              <a:rPr lang="ru-RU" sz="2000" b="1" dirty="0" smtClean="0"/>
              <a:t>песен, </a:t>
            </a:r>
            <a:r>
              <a:rPr lang="ru-RU" sz="2000" b="1" dirty="0"/>
              <a:t>автор прозаических произведений. Лауреат Государственной премии СССР (1987, </a:t>
            </a:r>
            <a:r>
              <a:rPr lang="ru-RU" sz="2000" b="1" i="1" dirty="0"/>
              <a:t>посмертно</a:t>
            </a:r>
            <a:r>
              <a:rPr lang="ru-RU" sz="2000" b="1" dirty="0"/>
              <a:t>).</a:t>
            </a:r>
          </a:p>
          <a:p>
            <a:r>
              <a:rPr lang="ru-RU" sz="2000" b="1" dirty="0"/>
              <a:t>Владимир Высоцкий сыграл десятки ролей в </a:t>
            </a:r>
            <a:r>
              <a:rPr lang="ru-RU" sz="2000" b="1" dirty="0" smtClean="0"/>
              <a:t>театре и в кино. </a:t>
            </a:r>
            <a:r>
              <a:rPr lang="ru-RU" sz="2000" b="1" dirty="0"/>
              <a:t>Актёр Театра драмы и комедии на Таганке в Москве.</a:t>
            </a:r>
          </a:p>
          <a:p>
            <a:r>
              <a:rPr lang="ru-RU" sz="2000" b="1" dirty="0"/>
              <a:t>Владимир Высоцкий вошёл в историю как автор-исполнитель своих песен под акустическую семиструнную «русскую» гитару</a:t>
            </a:r>
            <a:r>
              <a:rPr lang="ru-RU" sz="2000" b="1" dirty="0" smtClean="0"/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980728"/>
            <a:ext cx="3776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25 января </a:t>
            </a:r>
            <a:r>
              <a:rPr lang="ru-RU" dirty="0" smtClean="0"/>
              <a:t>1938 </a:t>
            </a:r>
            <a:r>
              <a:rPr lang="ru-RU" dirty="0"/>
              <a:t> — 25 июля 1980</a:t>
            </a:r>
          </a:p>
        </p:txBody>
      </p:sp>
    </p:spTree>
    <p:extLst>
      <p:ext uri="{BB962C8B-B14F-4D97-AF65-F5344CB8AC3E}">
        <p14:creationId xmlns:p14="http://schemas.microsoft.com/office/powerpoint/2010/main" val="199089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794"/>
            <a:ext cx="8084773" cy="683994"/>
          </a:xfrm>
        </p:spPr>
        <p:txBody>
          <a:bodyPr/>
          <a:lstStyle/>
          <a:p>
            <a:pPr algn="ctr"/>
            <a:r>
              <a:rPr lang="ru-RU" dirty="0" smtClean="0"/>
              <a:t> В. Высоцкий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738170">
            <a:off x="1574238" y="995908"/>
            <a:ext cx="60351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«Стихи </a:t>
            </a:r>
            <a:r>
              <a:rPr lang="ru-RU" sz="2400" dirty="0"/>
              <a:t>Высоцкого о войне - это, прежде всего, </a:t>
            </a:r>
            <a:r>
              <a:rPr lang="ru-RU" sz="2400" dirty="0" smtClean="0"/>
              <a:t>стихи </a:t>
            </a:r>
            <a:r>
              <a:rPr lang="ru-RU" sz="2400" dirty="0"/>
              <a:t>очень настоящих людей. Людей из плоти и крови. Сильных, мужественных, усталых и добрых. Таким людям можно доверить и собственную жизнь и Родину.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356992"/>
            <a:ext cx="58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Сегодня не слышно биенье сердец —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Оно для аллей и беседок.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Я падаю, грудью хватая свинец,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Подумать успев напоследок: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«На этот раз мне не вернуться,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Я ухожу — придёт другой».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Мы не успели, не успели, не успели оглянуться —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А сыновья, а сыновья уходят в бой!</a:t>
            </a:r>
          </a:p>
        </p:txBody>
      </p:sp>
    </p:spTree>
    <p:extLst>
      <p:ext uri="{BB962C8B-B14F-4D97-AF65-F5344CB8AC3E}">
        <p14:creationId xmlns:p14="http://schemas.microsoft.com/office/powerpoint/2010/main" val="2854688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355160" cy="972026"/>
          </a:xfrm>
        </p:spPr>
        <p:txBody>
          <a:bodyPr/>
          <a:lstStyle/>
          <a:p>
            <a:pPr algn="ctr"/>
            <a:r>
              <a:rPr lang="ru-RU" dirty="0" smtClean="0"/>
              <a:t>Творчество</a:t>
            </a:r>
            <a:r>
              <a:rPr lang="ru-RU" dirty="0"/>
              <a:t> </a:t>
            </a:r>
            <a:r>
              <a:rPr lang="ru-RU" dirty="0" err="1" smtClean="0"/>
              <a:t>Чаҕылҕана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178232"/>
            <a:ext cx="5904656" cy="5073427"/>
          </a:xfrm>
        </p:spPr>
        <p:txBody>
          <a:bodyPr>
            <a:noAutofit/>
          </a:bodyPr>
          <a:lstStyle/>
          <a:p>
            <a:pPr algn="just"/>
            <a:r>
              <a:rPr lang="ru-RU" sz="2400" b="0" dirty="0"/>
              <a:t>Илья </a:t>
            </a:r>
            <a:r>
              <a:rPr lang="ru-RU" sz="2400" b="0" dirty="0" err="1"/>
              <a:t>Дорофеевич</a:t>
            </a:r>
            <a:r>
              <a:rPr lang="ru-RU" sz="2400" b="0" dirty="0"/>
              <a:t> </a:t>
            </a:r>
            <a:r>
              <a:rPr lang="ru-RU" sz="2400" b="0" dirty="0" smtClean="0"/>
              <a:t>Винокуров-</a:t>
            </a:r>
          </a:p>
          <a:p>
            <a:pPr algn="just"/>
            <a:r>
              <a:rPr lang="ru-RU" sz="2400" b="0" dirty="0" err="1" smtClean="0"/>
              <a:t>Чаҕылҕан</a:t>
            </a:r>
            <a:r>
              <a:rPr lang="ru-RU" sz="2400" b="0" dirty="0"/>
              <a:t> </a:t>
            </a:r>
            <a:r>
              <a:rPr lang="ru-RU" sz="2400" b="0" dirty="0" smtClean="0"/>
              <a:t>(31.07.1931- 9.09.1959)</a:t>
            </a:r>
          </a:p>
          <a:p>
            <a:pPr algn="just"/>
            <a:r>
              <a:rPr lang="ru-RU" sz="2400" b="0" dirty="0" smtClean="0"/>
              <a:t>Самобытный  поэт-лирик, переводчик</a:t>
            </a:r>
          </a:p>
          <a:p>
            <a:pPr algn="just"/>
            <a:r>
              <a:rPr lang="ru-RU" sz="2400" b="0" dirty="0" smtClean="0"/>
              <a:t>. </a:t>
            </a:r>
            <a:r>
              <a:rPr lang="ru-RU" sz="2400" b="0" dirty="0"/>
              <a:t>Впервые его стихотворения были </a:t>
            </a:r>
            <a:endParaRPr lang="ru-RU" sz="2400" b="0" dirty="0" smtClean="0"/>
          </a:p>
          <a:p>
            <a:pPr algn="just"/>
            <a:r>
              <a:rPr lang="ru-RU" sz="2400" b="0" dirty="0" smtClean="0"/>
              <a:t>напечатаны </a:t>
            </a:r>
            <a:r>
              <a:rPr lang="ru-RU" sz="2400" b="0" dirty="0"/>
              <a:t>в 1931 г</a:t>
            </a:r>
            <a:r>
              <a:rPr lang="ru-RU" sz="2400" b="0" dirty="0" smtClean="0"/>
              <a:t>.</a:t>
            </a:r>
          </a:p>
          <a:p>
            <a:pPr algn="just"/>
            <a:r>
              <a:rPr lang="ru-RU" sz="2400" b="0" dirty="0" smtClean="0"/>
              <a:t> В годы войны воевал в батальоне </a:t>
            </a:r>
          </a:p>
          <a:p>
            <a:pPr algn="just"/>
            <a:r>
              <a:rPr lang="ru-RU" sz="2400" b="0" dirty="0" smtClean="0"/>
              <a:t>легендарных якутских снайперов.</a:t>
            </a:r>
            <a:r>
              <a:rPr lang="ru-RU" sz="2400" dirty="0"/>
              <a:t> </a:t>
            </a:r>
            <a:endParaRPr lang="ru-RU" sz="2400" dirty="0" smtClean="0"/>
          </a:p>
          <a:p>
            <a:pPr algn="just"/>
            <a:r>
              <a:rPr lang="ru-RU" sz="2400" b="0" dirty="0" smtClean="0"/>
              <a:t>писал </a:t>
            </a:r>
            <a:r>
              <a:rPr lang="ru-RU" sz="2400" b="0" dirty="0"/>
              <a:t>стихи, которые сразу появлялись </a:t>
            </a:r>
            <a:endParaRPr lang="ru-RU" sz="2400" b="0" dirty="0" smtClean="0"/>
          </a:p>
          <a:p>
            <a:pPr algn="just"/>
            <a:r>
              <a:rPr lang="ru-RU" sz="2400" b="0" dirty="0" smtClean="0"/>
              <a:t>на </a:t>
            </a:r>
            <a:r>
              <a:rPr lang="ru-RU" sz="2400" b="0" dirty="0"/>
              <a:t>полосах фронтовых газет</a:t>
            </a:r>
          </a:p>
        </p:txBody>
      </p:sp>
      <p:pic>
        <p:nvPicPr>
          <p:cNvPr id="5122" name="Picture 2" descr="https://mediapulse.online/images/2019-08/17/291880-text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" y="1196752"/>
            <a:ext cx="2183196" cy="330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359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87208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стихотворение </a:t>
            </a:r>
            <a:r>
              <a:rPr lang="ru-RU" sz="2800" dirty="0" err="1" smtClean="0"/>
              <a:t>Чаҕылҕана</a:t>
            </a:r>
            <a:r>
              <a:rPr lang="ru-RU" sz="2800" dirty="0" smtClean="0"/>
              <a:t> “Воину </a:t>
            </a:r>
            <a:r>
              <a:rPr lang="ru-RU" sz="2800" dirty="0"/>
              <a:t>– якуту</a:t>
            </a:r>
            <a:r>
              <a:rPr lang="ru-RU" sz="2800" dirty="0" smtClean="0"/>
              <a:t>” (1944)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400" dirty="0"/>
              <a:t>С</a:t>
            </a:r>
            <a:r>
              <a:rPr lang="ru-RU" sz="2400" dirty="0" smtClean="0"/>
              <a:t>лышится </a:t>
            </a:r>
            <a:r>
              <a:rPr lang="ru-RU" sz="2400" dirty="0"/>
              <a:t>искренность, стойкая  уверенность в победе: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В бранной жизни твоей, в снах тревожных твоих,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В перерывах между боями,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Пусть звучат над </a:t>
            </a:r>
            <a:r>
              <a:rPr lang="ru-RU" sz="2800" dirty="0" smtClean="0">
                <a:solidFill>
                  <a:srgbClr val="002060"/>
                </a:solidFill>
              </a:rPr>
              <a:t>тобой </a:t>
            </a:r>
            <a:r>
              <a:rPr lang="ru-RU" sz="2800" dirty="0" err="1" smtClean="0">
                <a:solidFill>
                  <a:srgbClr val="002060"/>
                </a:solidFill>
              </a:rPr>
              <a:t>Олонхо</a:t>
            </a:r>
            <a:r>
              <a:rPr lang="ru-RU" sz="2800" dirty="0">
                <a:solidFill>
                  <a:srgbClr val="002060"/>
                </a:solidFill>
              </a:rPr>
              <a:t>-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дивный </a:t>
            </a:r>
            <a:r>
              <a:rPr lang="ru-RU" sz="2800" dirty="0" smtClean="0">
                <a:solidFill>
                  <a:srgbClr val="002060"/>
                </a:solidFill>
              </a:rPr>
              <a:t>стих,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О боях наших дедов с врагами.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народа наказ помни в трудные дни: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Бей повсюду врага неустанно.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7134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43192" cy="1371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Творчество С.Р. </a:t>
            </a:r>
            <a:r>
              <a:rPr lang="ru-RU" sz="3200" dirty="0" err="1" smtClean="0"/>
              <a:t>Кулачикова</a:t>
            </a:r>
            <a:r>
              <a:rPr lang="ru-RU" sz="3200" dirty="0" smtClean="0"/>
              <a:t> –</a:t>
            </a:r>
            <a:r>
              <a:rPr lang="ru-RU" sz="3200" dirty="0" err="1" smtClean="0"/>
              <a:t>ЭллЭя</a:t>
            </a:r>
            <a:r>
              <a:rPr lang="ru-RU" sz="3200" dirty="0" smtClean="0"/>
              <a:t> (29.11.1904 -14.12.19)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284521">
            <a:off x="4741748" y="1449969"/>
            <a:ext cx="3422333" cy="469236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Высокой идейной и </a:t>
            </a:r>
            <a:r>
              <a:rPr lang="ru-RU" dirty="0" smtClean="0"/>
              <a:t>76художественной </a:t>
            </a:r>
            <a:r>
              <a:rPr lang="ru-RU" dirty="0"/>
              <a:t>силы достигает творчество поэта в годы войны в его сборниках “На защиту солнечной страны” (1943) и “Радость” (1946), где он прославляет подвиги героев, нелегкий труд медсестер, женщин, простых колхозников, радость победы. Сам </a:t>
            </a:r>
            <a:r>
              <a:rPr lang="ru-RU" dirty="0" err="1"/>
              <a:t>Эллэй</a:t>
            </a:r>
            <a:r>
              <a:rPr lang="ru-RU" dirty="0"/>
              <a:t> с 1942 г. по 1944 г. находился на фронте, сражался на Калининском направлении и под с. Старой Руссой, поэтому в стихотворениях “Мир сильнее войны” (1950), “Песня о мире” (1951), “Пограничник” (1961) нашел отражение личный воинский опыт поэта. </a:t>
            </a:r>
          </a:p>
        </p:txBody>
      </p:sp>
      <p:pic>
        <p:nvPicPr>
          <p:cNvPr id="2050" name="Picture 2" descr="C:\Users\user\Documents\elle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8" y="1916832"/>
            <a:ext cx="386807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672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/>
              <a:t>Сметанин</a:t>
            </a:r>
            <a:r>
              <a:rPr lang="ru-RU" sz="2800" dirty="0" smtClean="0"/>
              <a:t> Тимофей Егорович </a:t>
            </a:r>
            <a:br>
              <a:rPr lang="ru-RU" sz="2800" dirty="0" smtClean="0"/>
            </a:br>
            <a:r>
              <a:rPr lang="ru-RU" sz="2800" dirty="0" smtClean="0"/>
              <a:t>(25.11.2019-4.08.1947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7591728" cy="458958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Фронт вошёл в его жизнь с августа 1942 по 1944 год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но этого короткого промежутка хватило ему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чтобы писатель окончательно состоялся.</a:t>
            </a:r>
          </a:p>
          <a:p>
            <a:r>
              <a:rPr lang="ru-RU" dirty="0">
                <a:solidFill>
                  <a:srgbClr val="002060"/>
                </a:solidFill>
              </a:rPr>
              <a:t>Северо-Западный фронт сменился Южным, где Курская дуга оставила свою отметину тяжёлым ранением, и ещё стихами и рассказами. И, как часто бывало в те годы, поэты сочиняли стихи в промежутках между боями или в госпиталях. </a:t>
            </a:r>
            <a:r>
              <a:rPr lang="ru-RU" dirty="0" err="1">
                <a:solidFill>
                  <a:srgbClr val="002060"/>
                </a:solidFill>
              </a:rPr>
              <a:t>Сметанин</a:t>
            </a:r>
            <a:r>
              <a:rPr lang="ru-RU" dirty="0">
                <a:solidFill>
                  <a:srgbClr val="002060"/>
                </a:solidFill>
              </a:rPr>
              <a:t> – не исключение. Приходилось успевать делать всё. За годы войны им написана одна из лучших в якутской литературе книга о фронтовых буднях «Сердце солдата». Две медали украшали грудь вернувшегося домой молодого бойца – «За отвагу» и «За боевые заслуги».</a:t>
            </a:r>
          </a:p>
          <a:p>
            <a:endParaRPr lang="ru-RU" dirty="0"/>
          </a:p>
        </p:txBody>
      </p:sp>
      <p:pic>
        <p:nvPicPr>
          <p:cNvPr id="3074" name="Picture 2" descr="ÐÐ·Ð¾Ð±ÑÐ°Ð¶ÐµÐ½Ð¸Ðµ Ðº ÐºÐ½Ð¸Ð³Ðµ ÐÐ¸ÑÐµÑÐ°ÑÑÑÐ½Ð°Ñ ÐÐ°Ð·ÐµÑÐ° 6621 ( â 45 201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032" y="31531"/>
            <a:ext cx="2108433" cy="274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91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¡Ð°Ð»Ð»Ð°Ð°Ñ ÑÒ¯ÑÑÒÑ ÐÑÑÑÒ»ÑÑÐ»Ð°Ð°Ñ ÐºÑÐ¼Ò¥Ñ ÑÓ©ÑÓ©Ó©Ð±Ò¯Ñ ÑÐ¾Ð» Ð¾ÒÐ¾ â Ð¢Ð¸Ð¼Ð¾ÑÐµÐ¹ Ð¡Ð¼ÐµÑÐ°Ð½Ð¸Ð½ ÑÐ°Ò¥Ð°ÑÐ´ÑÑ ÑÑÐ»Ð»Ð°Ð½ ÑÑÑÑ Ð°Ð¹Ð°Ñ ÐºÒ¯Ò¯Ò»Ò¯Ð½ â ÑÐ¾ÒÑÐ½ Ð±Ò¯ÑÒ¯Ð½Ð½Ò¯Ò¯ÑÒ¯Ð½ Ó©Ò»Ó©Ð³Ó©Ð¹Ð´Ó©Ó©Ñ Ó©ÑÑÓ©Ó©ÒÒ¯ ÑÑÐ°ÑÑ Ð¾ÑÑÑÒ»ÑÑÐ³Ð° ÑÑÑÑÐ½Ð°ÑÐ³Ð° ÑÓ©ÑÓ©Ó©Ð±Ò¯Ñ Ð½Ð¾ÑÑÐ¾ÑÑÐ½ ÑÒ¥ÑÑÑÑÐ³Ð°, ÐºÐ¸Ð½Ð¸ Ð¾Ð» Ð¼Ò¯ÑÑÒ¯ÑÐ³ÑÐ½Ð½ÑÑÑ ÐºÑÐ¼Ð½ÑÑÐ³Ñ ÑÐ°Ð¹Ð´Ð°Ñ Ð¾ÑÑÑÑÐ¿ÑÑÑÐ½, Ð¾Ð»Ð¾ÑÐ±ÑÑÑÐ½ ÑÑÑ-ÑÑÐ°Ð½ ÑÑÐ»ÑÐ½Ð°Ð½ Ð¾Ð¹ÑÑÐ»Ð°Ð°Ð½ ÐºÓ©ÑÐ´Ó©ÑÓ©ÑÐ³Ó© Ð°Ð½Ð°Ð°Ð±ÑÑÐ°. Ð¡Ð¼ÐµÑÐ°Ð½Ð¸Ð½ 1942 ÑÑÐ»Ð»Ð°Ð°ÑÑÐ° ÐºÑÒ»ÑÐ½ ÑÐµÑÐ½Ð¸ÐºÑÐ¼ÑÐ½ Ð±Ò¯ÑÑÑÑÐ½ ÑÓ©ÑÓ©Ó©Ð±Ò¯Ñ Ð¾ÑÐ¾Ð¹ÑÐ¾Ð½ÑÐ³Ð°Ñ â ÐÑÐ±ÑÑÐ¹Ð¸Ð³Ñ Ð¿Ð¾ÑÑÐµÐ±ÐºÐ¾Ð¾Ð¿ÐµÑÐ°ÑÐ¸ÑÒÐ° Ð¸Ð½ÑÑÑÑÐºÑÐ¾Ñ Ð±ÑÑÐ³Ð°Ð»ÑÐµÑÑÐ½Ð°Ð½ ÑÑÑÑÐ»Ð»ÑÐ±ÑÑÐ°. ÐÐ¾Ð¹Ð´ÑÑÑÐ³Ð°Ñ Ð°ÒÑÐ¹Ð°Ñ ÑÐ¹ Ò¯Ð»ÑÐ»ÑÑÐ±Ð¸ÑÑ. 1942 ÑÑÐ»Ð»Ð°Ð°ÑÑÐ° Ð°ÑÑÑÐ´ÑÐ°Ñ ÑÐ¹ÑÐ³Ð°Ñ ÐÑÒ»ÑÐ» ÐÑÐ¼Ð¸ÑÒÐ° ÑÒ¥ÑÑÑÐ»Ð»ÑÐ±ÑÑÐ°. ÐÐ°Ð¹ÑÐ°Ð½Ð½Ð°Ð¹ Ò¯Ó©ÑÑÑ ÐºÑÑÐ°Ð°Ð½Ð°Ñ Ð¼ÑÑÐºÑÑÑÑÐ³Ð°Ñ Ð´Ð°ÒÐ°Ð½Ñ ÐºÓ©ÑÒ¯-Ð½Ð°ÑÑ ÑÐ°ÑÐ´Ð°ÑÑÐ½ ÐºÑÐ±ÑÑÑÐ¿Ð¿Ð°ÑÐ°ÒÐ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70792"/>
            <a:ext cx="9505056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538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4263"/>
            <a:ext cx="4114800" cy="683994"/>
          </a:xfrm>
        </p:spPr>
        <p:txBody>
          <a:bodyPr/>
          <a:lstStyle/>
          <a:p>
            <a:r>
              <a:rPr lang="ru-RU" dirty="0" smtClean="0"/>
              <a:t>Олег </a:t>
            </a:r>
            <a:r>
              <a:rPr lang="ru-RU" dirty="0" err="1" smtClean="0"/>
              <a:t>митяев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72137" y="948257"/>
            <a:ext cx="2662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Род. 19 </a:t>
            </a:r>
            <a:r>
              <a:rPr lang="ru-RU" b="1" dirty="0"/>
              <a:t>февраля 1956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333580"/>
            <a:ext cx="56166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российский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автор-исполнитель, музыкант, актёр. Член Союза писателей России. Народный артист Российской Федерации (2009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).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 и первый исполнитель песни «Как здорово, что все мы здесь сегодня собрались» (1978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).</a:t>
            </a:r>
          </a:p>
        </p:txBody>
      </p:sp>
      <p:pic>
        <p:nvPicPr>
          <p:cNvPr id="2050" name="Picture 2" descr="C:\Users\новая\Downloads\mityaev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1" y="1421744"/>
            <a:ext cx="2664296" cy="416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168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20624"/>
            <a:ext cx="3930179" cy="33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906226" cy="467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Творчество О. Митяева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81632"/>
            <a:ext cx="8388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Лауреат </a:t>
            </a:r>
            <a:r>
              <a:rPr lang="ru-RU" sz="2000" b="1" dirty="0"/>
              <a:t>премии Фонда русской поэзии «</a:t>
            </a:r>
            <a:r>
              <a:rPr lang="ru-RU" sz="2000" b="1" dirty="0" err="1"/>
              <a:t>Петрополь</a:t>
            </a:r>
            <a:r>
              <a:rPr lang="ru-RU" sz="2000" b="1" dirty="0"/>
              <a:t>» (2001, за книгу «Непраздничные вещи»), национальной премии «Овация» </a:t>
            </a:r>
            <a:r>
              <a:rPr lang="ru-RU" sz="2000" b="1" dirty="0" smtClean="0"/>
              <a:t>(2001, 2008), </a:t>
            </a:r>
            <a:r>
              <a:rPr lang="ru-RU" sz="2000" b="1" dirty="0"/>
              <a:t>премии «Золотой Остап</a:t>
            </a:r>
            <a:r>
              <a:rPr lang="ru-RU" sz="2000" b="1" dirty="0" smtClean="0"/>
              <a:t>», </a:t>
            </a:r>
            <a:r>
              <a:rPr lang="ru-RU" sz="2000" b="1" dirty="0" err="1"/>
              <a:t>Царскосельской</a:t>
            </a:r>
            <a:r>
              <a:rPr lang="ru-RU" sz="2000" b="1" dirty="0"/>
              <a:t> художественной </a:t>
            </a:r>
            <a:r>
              <a:rPr lang="ru-RU" sz="2000" b="1" dirty="0" smtClean="0"/>
              <a:t>премии (2003) и др.</a:t>
            </a:r>
          </a:p>
          <a:p>
            <a:r>
              <a:rPr lang="ru-RU" sz="2000" b="1" i="1" dirty="0" smtClean="0"/>
              <a:t>Военная тематика описана </a:t>
            </a:r>
            <a:r>
              <a:rPr lang="ru-RU" sz="2000" b="1" dirty="0" smtClean="0"/>
              <a:t>в песнях «В осеннем парке…», «Кино»….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2852936"/>
            <a:ext cx="4032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Я не видел войны,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Я смотрел только фильм,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Но я сделаю все непременно,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Чтобы весь этот мир оставался таким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И не звался потом довоенным.</a:t>
            </a:r>
          </a:p>
        </p:txBody>
      </p:sp>
    </p:spTree>
    <p:extLst>
      <p:ext uri="{BB962C8B-B14F-4D97-AF65-F5344CB8AC3E}">
        <p14:creationId xmlns:p14="http://schemas.microsoft.com/office/powerpoint/2010/main" val="520247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386" y="2741394"/>
            <a:ext cx="5791200" cy="6155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9"/>
            <a:ext cx="8424936" cy="1080119"/>
          </a:xfrm>
        </p:spPr>
        <p:txBody>
          <a:bodyPr>
            <a:noAutofit/>
          </a:bodyPr>
          <a:lstStyle/>
          <a:p>
            <a:r>
              <a:rPr lang="ru-RU" sz="1200" dirty="0"/>
              <a:t>- </a:t>
            </a:r>
            <a:r>
              <a:rPr lang="ru-RU" sz="2400" dirty="0"/>
              <a:t>исследование особенностей раскрытия темы солдатского подвига в  Великой Отечественной войны в поэзии представителей различных поколений.</a:t>
            </a:r>
          </a:p>
          <a:p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5928" y="413048"/>
            <a:ext cx="5791200" cy="6155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ЦЕЛЬ: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07926" y="3356993"/>
            <a:ext cx="7620000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/>
              <a:t>проанализировать поэтические произведения поэтов разных поколений;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 smtClean="0"/>
              <a:t>на основе материала поэтических произведений выработать у обучающихся стойкое убеждение в необходимости уважительного отношения к памяти о </a:t>
            </a:r>
            <a:r>
              <a:rPr lang="ru-RU" dirty="0" err="1" smtClean="0"/>
              <a:t>ВОв</a:t>
            </a:r>
            <a:r>
              <a:rPr lang="ru-RU" dirty="0" smtClean="0"/>
              <a:t>, значимости солдатского подвига;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0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4797"/>
            <a:ext cx="6984776" cy="1371600"/>
          </a:xfrm>
        </p:spPr>
        <p:txBody>
          <a:bodyPr/>
          <a:lstStyle/>
          <a:p>
            <a:pPr algn="ctr"/>
            <a:r>
              <a:rPr lang="ru-RU" dirty="0" smtClean="0"/>
              <a:t>Творчество С.А. </a:t>
            </a:r>
            <a:r>
              <a:rPr lang="ru-RU" dirty="0" err="1" smtClean="0"/>
              <a:t>Кадашникова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484784"/>
            <a:ext cx="6241504" cy="3633267"/>
          </a:xfrm>
        </p:spPr>
        <p:txBody>
          <a:bodyPr>
            <a:normAutofit fontScale="25000" lnSpcReduction="20000"/>
          </a:bodyPr>
          <a:lstStyle/>
          <a:p>
            <a:r>
              <a:rPr lang="ru-RU" b="0" dirty="0"/>
              <a:t> </a:t>
            </a:r>
            <a:r>
              <a:rPr lang="ru-RU" sz="8000" dirty="0"/>
              <a:t> Член РАО (Российского Авторского общества). Автор сборника стихов </a:t>
            </a:r>
            <a:r>
              <a:rPr lang="ru-RU" sz="8000" dirty="0" smtClean="0"/>
              <a:t>автор </a:t>
            </a:r>
            <a:r>
              <a:rPr lang="ru-RU" sz="8000" dirty="0"/>
              <a:t>многих песен. Публикуется в литературных альманахах и периодической печати с  90-х годов прошлого века. Сотрудничает со многими композиторами и исполнителями России. </a:t>
            </a:r>
            <a:r>
              <a:rPr lang="ru-RU" sz="8000" dirty="0" smtClean="0"/>
              <a:t>В </a:t>
            </a:r>
            <a:r>
              <a:rPr lang="ru-RU" sz="8000" dirty="0"/>
              <a:t>детстве ходил юнгой по рекам Лена, Алдан, Вилюй, северным морям и Ледовитому океану. В связи с частыми переездами сменил несколько школ. Окончил речное училище. Работал радистом в Ленском объединённом речном пароходстве. Много путешествовал по России, от Хабаровска на востоке и Калининграда на западе, до Сочи на юге и поселка Тикси, на севере. Девять лет прослужил в МЧС в должности старшего мастера связи. Работая в МЧС России, тушил пожары, принимал участие в ликвидации последствий разрушительного наводнения 2001 года в г. Ленске (Республика Саха Якутия), </a:t>
            </a:r>
            <a:endParaRPr lang="ru-RU" dirty="0"/>
          </a:p>
        </p:txBody>
      </p:sp>
      <p:pic>
        <p:nvPicPr>
          <p:cNvPr id="6146" name="Picture 2" descr="Ð¿Ð¾ÑÑ Ð¡ÑÐµÐ¿Ð°Ð½ ÐÐ°Ð´Ð°ÑÐ½Ð¸ÐºÐ¾Ð² ÐÐ¸ÐºÐ¸Ð¿ÐµÐ´Ð¸Ñ, Ð±Ð¸Ð¾Ð³ÑÐ°ÑÐ¸Ñ. Ð¡ÑÐ¸ÑÐ¸ Ð¾ Ð²Ð¾Ð¹Ð½Ðµ Ð¸ Ð¾ Ð»ÑÐ±Ð²Ð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" y="404664"/>
            <a:ext cx="2314336" cy="269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720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Творчество С.А. </a:t>
            </a:r>
            <a:r>
              <a:rPr lang="ru-RU" sz="4000" dirty="0" err="1" smtClean="0"/>
              <a:t>Кадашникова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В  2004 году в г. Рязани, вышел в свет  сборник стихотворений поэта под символическим названием </a:t>
            </a:r>
            <a:r>
              <a:rPr lang="ru-RU" sz="3200" u="sng" dirty="0">
                <a:solidFill>
                  <a:schemeClr val="accent4">
                    <a:lumMod val="50000"/>
                  </a:schemeClr>
                </a:solidFill>
                <a:hlinkClick r:id="rId2"/>
              </a:rPr>
              <a:t>«Рисуя Русь»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. В сборник вошло более ста стихотворений поэта о любви и войне, такие как: «Прерванный бег»,  «Я нашел свою веру тут», «Рождение пророка»</a:t>
            </a:r>
          </a:p>
        </p:txBody>
      </p:sp>
    </p:spTree>
    <p:extLst>
      <p:ext uri="{BB962C8B-B14F-4D97-AF65-F5344CB8AC3E}">
        <p14:creationId xmlns:p14="http://schemas.microsoft.com/office/powerpoint/2010/main" val="1564197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8075240" cy="1944216"/>
          </a:xfrm>
        </p:spPr>
        <p:txBody>
          <a:bodyPr/>
          <a:lstStyle/>
          <a:p>
            <a:pPr algn="ctr"/>
            <a:r>
              <a:rPr lang="ru-RU" dirty="0" smtClean="0"/>
              <a:t>С. </a:t>
            </a:r>
            <a:r>
              <a:rPr lang="ru-RU" dirty="0" err="1" smtClean="0"/>
              <a:t>Кадашников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«НЕ забывайте о войне…»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7715200" cy="4988768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/>
              <a:t>Не забывайте о войне. </a:t>
            </a:r>
          </a:p>
          <a:p>
            <a:pPr lvl="0" algn="ctr"/>
            <a:r>
              <a:rPr lang="ru-RU" sz="2800" dirty="0" err="1"/>
              <a:t>Cвоим</a:t>
            </a:r>
            <a:r>
              <a:rPr lang="ru-RU" sz="2800" dirty="0"/>
              <a:t> потомкам передайте, </a:t>
            </a:r>
          </a:p>
          <a:p>
            <a:pPr lvl="0" algn="ctr"/>
            <a:r>
              <a:rPr lang="ru-RU" sz="2800" dirty="0"/>
              <a:t>Как гибли прадеды в огне, </a:t>
            </a:r>
          </a:p>
          <a:p>
            <a:pPr lvl="0" algn="ctr"/>
            <a:r>
              <a:rPr lang="ru-RU" sz="2800" dirty="0"/>
              <a:t>Вы подвиг предков не предайте. </a:t>
            </a:r>
          </a:p>
          <a:p>
            <a:pPr lvl="0" algn="ctr"/>
            <a:r>
              <a:rPr lang="ru-RU" sz="2800" dirty="0"/>
              <a:t>Не забывайте, в праздный час, </a:t>
            </a:r>
          </a:p>
          <a:p>
            <a:pPr lvl="0" algn="ctr"/>
            <a:r>
              <a:rPr lang="ru-RU" sz="2800" dirty="0"/>
              <a:t>О тех, кто на войне остался. </a:t>
            </a:r>
          </a:p>
          <a:p>
            <a:pPr lvl="0" algn="ctr"/>
            <a:r>
              <a:rPr lang="ru-RU" sz="2800" dirty="0"/>
              <a:t>Гордитесь теми, кто за Вас </a:t>
            </a:r>
          </a:p>
          <a:p>
            <a:pPr lvl="0" algn="ctr"/>
            <a:r>
              <a:rPr lang="ru-RU" sz="2800" dirty="0"/>
              <a:t>В последний, смертный, бой </a:t>
            </a:r>
            <a:r>
              <a:rPr lang="ru-RU" sz="2800" dirty="0" smtClean="0"/>
              <a:t>поднялся!!! </a:t>
            </a:r>
            <a:endParaRPr lang="ru-RU" sz="28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9293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560840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Результаты  Исследования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136904" cy="5904656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Тема войны, солдатского подвига продолжает жить в стихах современных поэтов;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Гражданская, философская тематика стихотворений;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Создан образ патриота, беззаветно любящего Родину;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Раскрытие сознания простого человека-труженика войны через мотивы смерти и бессмертия, любви и верности, мечтах о победе;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Музыкальность стихов взаимодействует с простотой изложения;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Изобразительно-выразительные средства помогают раскрытию героического образа солдата.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971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525616"/>
            <a:ext cx="7183639" cy="4373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Никитин_svidetelstvo_tr-4237630-083428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3505"/>
            <a:ext cx="6912768" cy="67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810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687606"/>
          </a:xfrm>
        </p:spPr>
        <p:txBody>
          <a:bodyPr>
            <a:normAutofit/>
          </a:bodyPr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3"/>
            <a:ext cx="8136904" cy="1872207"/>
          </a:xfrm>
        </p:spPr>
        <p:txBody>
          <a:bodyPr>
            <a:noAutofit/>
          </a:bodyPr>
          <a:lstStyle/>
          <a:p>
            <a:r>
              <a:rPr lang="ru-RU" dirty="0"/>
              <a:t>Е</a:t>
            </a:r>
            <a:r>
              <a:rPr lang="ru-RU" dirty="0" smtClean="0"/>
              <a:t>сли </a:t>
            </a:r>
            <a:r>
              <a:rPr lang="ru-RU" dirty="0"/>
              <a:t>мы проведём анализ поэтических произведений, в которых раскрываются </a:t>
            </a:r>
            <a:r>
              <a:rPr lang="ru-RU" dirty="0" smtClean="0"/>
              <a:t>характеры и поведение </a:t>
            </a:r>
            <a:r>
              <a:rPr lang="ru-RU" dirty="0"/>
              <a:t>людей на войне, то сумеем сформировать у обучающихся  уважительное отношение к теме солдатского подвига, </a:t>
            </a:r>
            <a:r>
              <a:rPr lang="ru-RU" dirty="0" smtClean="0"/>
              <a:t>поведению человека  в необычных обстоятельствах.</a:t>
            </a:r>
            <a:r>
              <a:rPr lang="ru-RU" i="1" u="sng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8992" y="2381354"/>
            <a:ext cx="5791200" cy="687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44624" y="3192760"/>
            <a:ext cx="7620000" cy="2972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ложная ситуация в мире;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неоднозначное отношение к роли советского народа во Второй мировой войне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недостаток знаний обучающихся о героических страницах истории периода 1941-1945гг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слабое знание литературы, посвященной подвигу советского народа в Великой Отечественной войне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8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931224" cy="759614"/>
          </a:xfrm>
        </p:spPr>
        <p:txBody>
          <a:bodyPr/>
          <a:lstStyle/>
          <a:p>
            <a:r>
              <a:rPr lang="ru-RU" dirty="0" smtClean="0"/>
              <a:t>Объект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1"/>
            <a:ext cx="8435280" cy="864096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поэтические </a:t>
            </a:r>
            <a:r>
              <a:rPr lang="ru-RU" sz="2400" dirty="0" smtClean="0"/>
              <a:t>произведения Д. Самойлова, </a:t>
            </a:r>
            <a:r>
              <a:rPr lang="ru-RU" sz="2400" dirty="0" err="1" smtClean="0"/>
              <a:t>Чагылгана</a:t>
            </a:r>
            <a:r>
              <a:rPr lang="ru-RU" sz="2400" dirty="0" smtClean="0"/>
              <a:t>, </a:t>
            </a:r>
            <a:r>
              <a:rPr lang="ru-RU" sz="2400" dirty="0" err="1" smtClean="0"/>
              <a:t>В.Высоцкого</a:t>
            </a:r>
            <a:r>
              <a:rPr lang="ru-RU" sz="2400" dirty="0"/>
              <a:t>, </a:t>
            </a:r>
            <a:r>
              <a:rPr lang="ru-RU" sz="2400" dirty="0" err="1" smtClean="0"/>
              <a:t>О.Митяева</a:t>
            </a:r>
            <a:r>
              <a:rPr lang="ru-RU" sz="2400" dirty="0" smtClean="0"/>
              <a:t>, С. </a:t>
            </a:r>
            <a:r>
              <a:rPr lang="ru-RU" sz="2400" dirty="0" err="1" smtClean="0"/>
              <a:t>Кадашникова</a:t>
            </a:r>
            <a:endParaRPr lang="ru-RU" sz="2400" dirty="0"/>
          </a:p>
          <a:p>
            <a:endParaRPr lang="ru-RU" sz="11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916832"/>
            <a:ext cx="7931224" cy="7596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ПРЕДМЕТ исследования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3841281"/>
            <a:ext cx="7931224" cy="7596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536" y="2693525"/>
            <a:ext cx="8507288" cy="1383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Тема солдатского подвига, героического поведения на примере лирических произведений поэтов разных  поколений</a:t>
            </a: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95536" y="4781757"/>
            <a:ext cx="8507288" cy="1383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Анализ поэтических произведений.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Метод анкетирования.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6839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значимость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4000" dirty="0"/>
              <a:t>изученный поэтический материал является практическим руководством для работы с подростками по привитию им  ценностей </a:t>
            </a:r>
            <a:r>
              <a:rPr lang="ru-RU" sz="4000" dirty="0" smtClean="0"/>
              <a:t> духовно-нравственного воспитания.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02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значимость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Формирование нравственных ценностей у обучающихся путём изучения поэтических и прозаических произведений, посвящённых теме Великой Отечественной войны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781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43192" cy="1371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Знают произведения о Великой Отечественной войне и их авторов (по группам)</a:t>
            </a:r>
            <a:endParaRPr lang="ru-RU" sz="2400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522025"/>
              </p:ext>
            </p:extLst>
          </p:nvPr>
        </p:nvGraphicFramePr>
        <p:xfrm>
          <a:off x="755576" y="1844824"/>
          <a:ext cx="74888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339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355160" cy="1371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Знают произведения о Великой Отечественной войне и их авторов (по потоку)</a:t>
            </a:r>
            <a:endParaRPr lang="ru-RU" sz="2400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6171367"/>
              </p:ext>
            </p:extLst>
          </p:nvPr>
        </p:nvGraphicFramePr>
        <p:xfrm>
          <a:off x="755576" y="1988840"/>
          <a:ext cx="7848872" cy="446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912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5791200" cy="75961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Давид </a:t>
            </a:r>
            <a:r>
              <a:rPr lang="ru-RU" sz="4000" dirty="0" err="1" smtClean="0"/>
              <a:t>самойлов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815193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июня 1920 – 23 февраля 1990</a:t>
            </a:r>
            <a:endParaRPr lang="ru-RU" dirty="0"/>
          </a:p>
        </p:txBody>
      </p:sp>
      <p:pic>
        <p:nvPicPr>
          <p:cNvPr id="1026" name="Picture 2" descr="C:\Users\новая\Downloads\samoyl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814294" cy="383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7822" y="1184525"/>
            <a:ext cx="589130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Давид Самойлов</a:t>
            </a:r>
            <a:r>
              <a:rPr lang="ru-RU" sz="1600" dirty="0" smtClean="0"/>
              <a:t> </a:t>
            </a:r>
            <a:r>
              <a:rPr lang="ru-RU" sz="1600" dirty="0"/>
              <a:t>(авторский псевдоним, наст. имя — </a:t>
            </a:r>
            <a:r>
              <a:rPr lang="ru-RU" sz="1600" b="1" dirty="0" smtClean="0"/>
              <a:t>Давид Самуилович Кауфман) </a:t>
            </a:r>
            <a:r>
              <a:rPr lang="ru-RU" sz="1600" dirty="0"/>
              <a:t> — русский советский поэт, переводчик. Давид Самойлов — поэт фронтового поколения. Как и многие его сверстники, ушёл со студенческой скамьи на фронт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В 1938—1941 гг. учился в Московском институте философии, литературы и истории. В начале финской войны Самойлов хотел уйти на фронт добровольцем, но не был мобилизован по состоянию здоровья. В начале Великой Отечественной войны его направили на трудовой фронт — рыть окопы под Вязьмой. В 1942 </a:t>
            </a:r>
            <a:r>
              <a:rPr lang="ru-RU" sz="1600" dirty="0" smtClean="0"/>
              <a:t>г. </a:t>
            </a:r>
            <a:r>
              <a:rPr lang="ru-RU" sz="1600" dirty="0"/>
              <a:t>его направили на Волховский фронт под Тихвин. 23 марта 1943 </a:t>
            </a:r>
            <a:r>
              <a:rPr lang="ru-RU" sz="1600" dirty="0" smtClean="0"/>
              <a:t>г. </a:t>
            </a:r>
            <a:r>
              <a:rPr lang="ru-RU" sz="1600" dirty="0"/>
              <a:t>в районе ст. Мга был тяжело ранен в левую руку осколком мины. После выздоровления, с марта 1944 </a:t>
            </a:r>
            <a:r>
              <a:rPr lang="ru-RU" sz="1600" dirty="0" smtClean="0"/>
              <a:t>г. </a:t>
            </a:r>
            <a:r>
              <a:rPr lang="ru-RU" sz="1600" dirty="0"/>
              <a:t>продолжил службу в 3-й отдельной </a:t>
            </a:r>
            <a:r>
              <a:rPr lang="ru-RU" sz="1600" dirty="0" err="1"/>
              <a:t>моторазведроте</a:t>
            </a:r>
            <a:r>
              <a:rPr lang="ru-RU" sz="1600" dirty="0"/>
              <a:t> разведывательного отдела штаба 1-го Белорусского фронта.</a:t>
            </a:r>
          </a:p>
          <a:p>
            <a:r>
              <a:rPr lang="ru-RU" sz="1600" dirty="0"/>
              <a:t>За мужество и героизм, проявленные в годы Великой Отечественной войны, награждён орденом Красной Звезды и медалью «За боевые заслуги».</a:t>
            </a:r>
          </a:p>
          <a:p>
            <a:r>
              <a:rPr lang="ru-RU" sz="1600" dirty="0"/>
              <a:t>Печататься начал с 1941 года. После войны много переводил с венгерского, литовского, польского, чешского языков, языков народов СССР и др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6063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655</TotalTime>
  <Words>978</Words>
  <Application>Microsoft Office PowerPoint</Application>
  <PresentationFormat>Экран (4:3)</PresentationFormat>
  <Paragraphs>112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Главная</vt:lpstr>
      <vt:lpstr>Министерство образования и науки Республики Саха (Якутия) ГАУДПО РС(Я) «Институт развития профессионального образования» ГАПОУ РС (Я) Алданский политехнический техникум </vt:lpstr>
      <vt:lpstr>Задачи:</vt:lpstr>
      <vt:lpstr>Гипотеза</vt:lpstr>
      <vt:lpstr>Объект исследования</vt:lpstr>
      <vt:lpstr>Теоретическая значимость</vt:lpstr>
      <vt:lpstr>Практическая значимость работы</vt:lpstr>
      <vt:lpstr>Знают произведения о Великой Отечественной войне и их авторов (по группам)</vt:lpstr>
      <vt:lpstr>Знают произведения о Великой Отечественной войне и их авторов (по потоку)</vt:lpstr>
      <vt:lpstr>Давид самойлов</vt:lpstr>
      <vt:lpstr>Д. Самойлов</vt:lpstr>
      <vt:lpstr>Владимир Высоцкий</vt:lpstr>
      <vt:lpstr> В. Высоцкий</vt:lpstr>
      <vt:lpstr>Творчество Чаҕылҕана</vt:lpstr>
      <vt:lpstr>стихотворение Чаҕылҕана “Воину – якуту” (1944)</vt:lpstr>
      <vt:lpstr>Творчество С.Р. Кулачикова –ЭллЭя (29.11.1904 -14.12.19)</vt:lpstr>
      <vt:lpstr>Сметанин Тимофей Егорович  (25.11.2019-4.08.1947</vt:lpstr>
      <vt:lpstr>Презентация PowerPoint</vt:lpstr>
      <vt:lpstr>Олег митяев</vt:lpstr>
      <vt:lpstr>Творчество О. Митяева</vt:lpstr>
      <vt:lpstr>Творчество С.А. Кадашникова</vt:lpstr>
      <vt:lpstr>Творчество С.А. Кадашникова</vt:lpstr>
      <vt:lpstr>С. Кадашников   «НЕ забывайте о войне…»</vt:lpstr>
      <vt:lpstr>Результаты  Исследования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солдатского подвига  в Великой Отечественной войне   в произведениях поэтов разных поколений</dc:title>
  <dc:creator>user</dc:creator>
  <cp:lastModifiedBy>user</cp:lastModifiedBy>
  <cp:revision>40</cp:revision>
  <dcterms:created xsi:type="dcterms:W3CDTF">2015-04-28T06:21:01Z</dcterms:created>
  <dcterms:modified xsi:type="dcterms:W3CDTF">2020-04-07T03:14:57Z</dcterms:modified>
</cp:coreProperties>
</file>