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8" r:id="rId2"/>
    <p:sldId id="262" r:id="rId3"/>
    <p:sldId id="278" r:id="rId4"/>
    <p:sldId id="297" r:id="rId5"/>
    <p:sldId id="284" r:id="rId6"/>
    <p:sldId id="266" r:id="rId7"/>
    <p:sldId id="285" r:id="rId8"/>
    <p:sldId id="264" r:id="rId9"/>
    <p:sldId id="286" r:id="rId10"/>
    <p:sldId id="294" r:id="rId11"/>
    <p:sldId id="295" r:id="rId12"/>
    <p:sldId id="299" r:id="rId13"/>
    <p:sldId id="300" r:id="rId14"/>
    <p:sldId id="296" r:id="rId1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6" autoAdjust="0"/>
    <p:restoredTop sz="94701" autoAdjust="0"/>
  </p:normalViewPr>
  <p:slideViewPr>
    <p:cSldViewPr>
      <p:cViewPr>
        <p:scale>
          <a:sx n="77" d="100"/>
          <a:sy n="77" d="100"/>
        </p:scale>
        <p:origin x="-11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A5829-6B4C-47BA-860C-2A7272DFE779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6BA43-3467-4F47-A5F8-44F93FA10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164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5681AC4-59DC-44AD-8106-48FDD77EC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AFC3643-362A-4E2C-B34D-809D83FB8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1D424A0-C35C-4FAF-8080-F40B420BC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037D268-E993-4032-B4BF-BD2CAED16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DDE3AD5-C371-4CA7-9E9A-A42C14D6E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D43E5F6-443C-4F76-92D6-A75EAE141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DCAD8CD-ECE8-478B-951B-452ED976C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892F6A9-4321-4C47-A2BB-852264AAD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A05A35-04DF-47AC-89DF-341014076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5E42E53-B644-4F74-A79C-C3DB4DE0D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47E9957-B1A0-4BAF-9C85-4CD377351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0AC4B77-3B9F-4718-810C-00C491CEE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5C828C0-3A6B-4808-AEDB-45F6B189E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1FC1887-C02F-4D0A-A048-8E3E7DA90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CAAA1A5-9410-4921-871A-938FF61CA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CE0624-E21D-48BE-A9EA-897B40821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darkflame.nmosk.ru/novomoskovsk/gallery/submarin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hyperlink" Target="http://www.nmosk-tv.ru/files/scan_27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vomoskovsk75.ru/imeges/pamyatniki/don_shat_big.jpg" TargetMode="Externa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4.jpeg"/><Relationship Id="rId5" Type="http://schemas.openxmlformats.org/officeDocument/2006/relationships/hyperlink" Target="http://img-fotki.yandex.ru/get/5013/31454989.3c/0_61c47_485bd855_XL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webkrug.ru/PICs/group_g_b_ea95f53e084b4596bf778712fd4a26cd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novomoskovsk75.ru/imeges/Fotigallereya/galereya/Images/Tank_1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hyperlink" Target="http://img-fotki.yandex.ru/get/4804/vor4u-n.0/0_3963c_f07b6d16_X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6" Type="http://schemas.openxmlformats.org/officeDocument/2006/relationships/hyperlink" Target="http://img-fotki.yandex.ru/get/5705/roman-krotkov.7/0_5edea_6eead27b_XL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novomoskovsk75.ru/imeges/pamyatniki/pushkin_big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ovomoskovsk75.ru/imeges/pamyatniki/muzuchilice_big.jpg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hyperlink" Target="http://www.vnovomoskovske.ru/images/0633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www.vnovomoskovske.ru/images/1061.jpg" TargetMode="External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img-fotki.yandex.ru/get/5600/roman-krotkov.4/0_4898d_4cf3ea23_XL" TargetMode="External"/><Relationship Id="rId7" Type="http://schemas.openxmlformats.org/officeDocument/2006/relationships/hyperlink" Target="http://www.stihi.ru/pics/2009/09/18/6120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8.jpeg"/><Relationship Id="rId11" Type="http://schemas.openxmlformats.org/officeDocument/2006/relationships/image" Target="../media/image22.jpeg"/><Relationship Id="rId5" Type="http://schemas.openxmlformats.org/officeDocument/2006/relationships/hyperlink" Target="http://mybelev.ru/images/trueimg/originals/7/97BE654F0CA6-7.jpg" TargetMode="External"/><Relationship Id="rId10" Type="http://schemas.openxmlformats.org/officeDocument/2006/relationships/image" Target="../media/image21.jpeg"/><Relationship Id="rId4" Type="http://schemas.openxmlformats.org/officeDocument/2006/relationships/image" Target="../media/image17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1788" y="908720"/>
            <a:ext cx="8569325" cy="237626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«Новомосковск - лучший город Земли.»</a:t>
            </a:r>
          </a:p>
        </p:txBody>
      </p:sp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1268938" y="188640"/>
            <a:ext cx="7058025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бюджетное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«Центр образования№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dirty="0">
              <a:latin typeface="Constant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5292080" y="4293096"/>
            <a:ext cx="3690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BD0D9"/>
              </a:buClr>
              <a:buSzPct val="95000"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</a:p>
          <a:p>
            <a:pPr>
              <a:buClr>
                <a:srgbClr val="0BD0D9"/>
              </a:buClr>
              <a:buSzPct val="95000"/>
              <a:defRPr/>
            </a:pP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Землякова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Н.В.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4168" y="5980836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Новомосковск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1963417"/>
            <a:ext cx="4003092" cy="460219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2384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2132856"/>
            <a:ext cx="3854232" cy="293351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/>
              <a:t>В праздничные дни город расцветает разноцветными огнями и наполняется звуками музыки. Увидеть нашу уникальную новогоднюю ёлку приезжают люди издалека.</a:t>
            </a:r>
            <a:endParaRPr lang="ru-RU" sz="2400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77850"/>
            <a:ext cx="4194175" cy="5514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5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3214686"/>
            <a:ext cx="8586790" cy="343061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  Далеко в Заполярье, на Северном флоте несёт боевую службу атомная подводная лодка К-407 </a:t>
            </a:r>
            <a:r>
              <a:rPr lang="en-US" sz="2000" dirty="0" smtClean="0"/>
              <a:t>“</a:t>
            </a:r>
            <a:r>
              <a:rPr lang="ru-RU" sz="2000" dirty="0" smtClean="0"/>
              <a:t>Новомосковск</a:t>
            </a:r>
            <a:r>
              <a:rPr lang="en-US" sz="2000" dirty="0" smtClean="0"/>
              <a:t>”</a:t>
            </a:r>
            <a:r>
              <a:rPr lang="ru-RU" sz="2000" dirty="0" smtClean="0"/>
              <a:t>. Это она выдала рекордный 16-ракетный залп, это с её борта был запущен в космос спутник, это она стреляла ракетой с Северного полюса.</a:t>
            </a:r>
          </a:p>
          <a:p>
            <a:pPr marL="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  </a:t>
            </a:r>
            <a:r>
              <a:rPr lang="en-US" sz="2000" dirty="0" smtClean="0"/>
              <a:t>“</a:t>
            </a:r>
            <a:r>
              <a:rPr lang="ru-RU" sz="2000" dirty="0" smtClean="0"/>
              <a:t>Новомосковск</a:t>
            </a:r>
            <a:r>
              <a:rPr lang="en-US" sz="2000" dirty="0" smtClean="0"/>
              <a:t>”</a:t>
            </a:r>
            <a:r>
              <a:rPr lang="ru-RU" sz="2000" dirty="0" smtClean="0"/>
              <a:t> – это ещё и горный пик! Наш город стал вторым после Москвы российским городом, чьим именем назван пик в Фанских горах.</a:t>
            </a:r>
          </a:p>
          <a:p>
            <a:pPr marL="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  Именем моего любимого города назвали звезду. Так что </a:t>
            </a:r>
            <a:r>
              <a:rPr lang="en-US" sz="2000" dirty="0" smtClean="0"/>
              <a:t>“</a:t>
            </a:r>
            <a:r>
              <a:rPr lang="ru-RU" sz="2000" dirty="0" smtClean="0"/>
              <a:t>Город Новомосковск Тульской области</a:t>
            </a:r>
            <a:r>
              <a:rPr lang="en-US" sz="2000" dirty="0" smtClean="0"/>
              <a:t>”</a:t>
            </a:r>
            <a:r>
              <a:rPr lang="ru-RU" sz="2000" dirty="0" smtClean="0"/>
              <a:t> есть и на небе. Звезда занесена в реестр, а на городской площади установлена памятная стела.</a:t>
            </a:r>
          </a:p>
        </p:txBody>
      </p:sp>
      <p:pic>
        <p:nvPicPr>
          <p:cNvPr id="67586" name="Picture 2" descr="Картинка 1 из 14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47650"/>
            <a:ext cx="3744912" cy="2606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88" name="Picture 4" descr="Картинка 1 из 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260350"/>
            <a:ext cx="3836987" cy="2663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22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27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819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2775" y="3933825"/>
            <a:ext cx="8229600" cy="242413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800" dirty="0" smtClean="0"/>
              <a:t>  Нет на свете лучшего города, чем мой родной Новомосковск – молодой и неповторимый, не похожий на другие. </a:t>
            </a:r>
          </a:p>
          <a:p>
            <a:pPr marL="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800" dirty="0"/>
              <a:t> </a:t>
            </a:r>
            <a:r>
              <a:rPr lang="ru-RU" sz="2800" dirty="0" smtClean="0"/>
              <a:t> Я очень люблю его и , конечно же, хочу, чтобы он становился всё лучше и лучше.</a:t>
            </a:r>
            <a:endParaRPr lang="ru-RU" sz="2800" dirty="0"/>
          </a:p>
        </p:txBody>
      </p:sp>
      <p:pic>
        <p:nvPicPr>
          <p:cNvPr id="68610" name="Picture 2" descr="http://glinkacollege.ru/images/articles/Subbotnik2012/Sub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563563"/>
            <a:ext cx="4359275" cy="29003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8612" name="Picture 4" descr="http://glinkacollege.ru/images/articles/Subbotnik2012/Sub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82613"/>
            <a:ext cx="4346575" cy="28908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71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2214546" y="5072074"/>
            <a:ext cx="4652969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dirty="0">
                <a:latin typeface="Constantia" pitchFamily="18" charset="0"/>
              </a:rPr>
              <a:t>   Я живу в небольшом красивом городе.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dirty="0">
                <a:latin typeface="Constantia" pitchFamily="18" charset="0"/>
              </a:rPr>
              <a:t>“</a:t>
            </a:r>
            <a:r>
              <a:rPr lang="ru-RU" dirty="0">
                <a:latin typeface="Constantia" pitchFamily="18" charset="0"/>
              </a:rPr>
              <a:t> Неповторимый… Молодой… Зелёный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dirty="0">
                <a:latin typeface="Constantia" pitchFamily="18" charset="0"/>
              </a:rPr>
              <a:t>   Аллей и парков радостный каскад…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dirty="0">
                <a:latin typeface="Constantia" pitchFamily="18" charset="0"/>
              </a:rPr>
              <a:t>   Счастливый город у истоков Дона</a:t>
            </a:r>
            <a:r>
              <a:rPr lang="en-US" dirty="0">
                <a:latin typeface="Constantia" pitchFamily="18" charset="0"/>
              </a:rPr>
              <a:t>”</a:t>
            </a:r>
            <a:r>
              <a:rPr lang="ru-RU" dirty="0">
                <a:latin typeface="Constantia" pitchFamily="18" charset="0"/>
              </a:rPr>
              <a:t>.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477963" y="260350"/>
            <a:ext cx="5940425" cy="4335463"/>
            <a:chOff x="1477963" y="260350"/>
            <a:chExt cx="5940425" cy="4335463"/>
          </a:xfrm>
        </p:grpSpPr>
        <p:pic>
          <p:nvPicPr>
            <p:cNvPr id="18434" name="Рисунок 3" descr="http://s011.radikal.ru/i318/1011/93/61da60988164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7963" y="260350"/>
              <a:ext cx="5940425" cy="4335463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4" name="TextBox 3"/>
            <p:cNvSpPr txBox="1"/>
            <p:nvPr/>
          </p:nvSpPr>
          <p:spPr>
            <a:xfrm>
              <a:off x="5214942" y="4214818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Ул.Московская</a:t>
              </a:r>
              <a:endParaRPr lang="ru-RU" dirty="0">
                <a:solidFill>
                  <a:schemeClr val="bg2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7968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500034" y="5143512"/>
            <a:ext cx="8429684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dirty="0">
              <a:latin typeface="Constantia" pitchFamily="18" charset="0"/>
            </a:endParaRP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dirty="0" smtClean="0">
                <a:latin typeface="Constantia" pitchFamily="18" charset="0"/>
              </a:rPr>
              <a:t>	В </a:t>
            </a:r>
            <a:r>
              <a:rPr lang="ru-RU" dirty="0">
                <a:latin typeface="Constantia" pitchFamily="18" charset="0"/>
              </a:rPr>
              <a:t>городе берёт своё начало пятая по величине в Европе </a:t>
            </a:r>
            <a:r>
              <a:rPr lang="ru-RU" dirty="0" smtClean="0">
                <a:latin typeface="Constantia" pitchFamily="18" charset="0"/>
              </a:rPr>
              <a:t>река Дон. </a:t>
            </a:r>
            <a:r>
              <a:rPr lang="ru-RU" dirty="0">
                <a:latin typeface="Constantia" pitchFamily="18" charset="0"/>
              </a:rPr>
              <a:t>Название реки произошло от осетинского слова </a:t>
            </a:r>
            <a:r>
              <a:rPr lang="en-US" dirty="0">
                <a:latin typeface="Constantia" pitchFamily="18" charset="0"/>
              </a:rPr>
              <a:t>“</a:t>
            </a:r>
            <a:r>
              <a:rPr lang="ru-RU" dirty="0">
                <a:latin typeface="Constantia" pitchFamily="18" charset="0"/>
              </a:rPr>
              <a:t>дон</a:t>
            </a:r>
            <a:r>
              <a:rPr lang="en-US" dirty="0">
                <a:latin typeface="Constantia" pitchFamily="18" charset="0"/>
              </a:rPr>
              <a:t>”</a:t>
            </a:r>
            <a:r>
              <a:rPr lang="ru-RU" dirty="0">
                <a:latin typeface="Constantia" pitchFamily="18" charset="0"/>
              </a:rPr>
              <a:t>, что означает – река, вода. Предки осетин жили когда-то в низовьях этой реки.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42844" y="214290"/>
            <a:ext cx="4410075" cy="3286125"/>
            <a:chOff x="142844" y="214290"/>
            <a:chExt cx="4410075" cy="3286125"/>
          </a:xfrm>
        </p:grpSpPr>
        <p:pic>
          <p:nvPicPr>
            <p:cNvPr id="2" name="Picture 5" descr="Картинка 19 из 34101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844" y="214290"/>
              <a:ext cx="4410075" cy="3286125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5" name="Прямоугольник 5"/>
            <p:cNvSpPr>
              <a:spLocks noChangeArrowheads="1"/>
            </p:cNvSpPr>
            <p:nvPr/>
          </p:nvSpPr>
          <p:spPr bwMode="auto">
            <a:xfrm>
              <a:off x="2143108" y="292893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</a:pPr>
              <a:r>
                <a:rPr lang="ru-RU" b="1" dirty="0" smtClean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rPr>
                <a:t>Детский парк</a:t>
              </a:r>
              <a:endPara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428860" y="3714752"/>
            <a:ext cx="4572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dirty="0" smtClean="0">
                <a:latin typeface="Constantia" pitchFamily="18" charset="0"/>
              </a:rPr>
              <a:t>“</a:t>
            </a:r>
            <a:r>
              <a:rPr lang="ru-RU" dirty="0" smtClean="0">
                <a:latin typeface="Constantia" pitchFamily="18" charset="0"/>
              </a:rPr>
              <a:t>Течёт раздольно вольный и широкий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dirty="0" smtClean="0">
                <a:latin typeface="Constantia" pitchFamily="18" charset="0"/>
              </a:rPr>
              <a:t>  </a:t>
            </a:r>
            <a:r>
              <a:rPr lang="ru-RU" dirty="0" smtClean="0">
                <a:latin typeface="Constantia" pitchFamily="18" charset="0"/>
              </a:rPr>
              <a:t>Краса Руси Великий тихий Дон,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dirty="0" smtClean="0">
                <a:latin typeface="Constantia" pitchFamily="18" charset="0"/>
              </a:rPr>
              <a:t>  </a:t>
            </a:r>
            <a:r>
              <a:rPr lang="ru-RU" dirty="0" smtClean="0">
                <a:latin typeface="Constantia" pitchFamily="18" charset="0"/>
              </a:rPr>
              <a:t>Но только здесь у нас его истоки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dirty="0" smtClean="0">
                <a:latin typeface="Constantia" pitchFamily="18" charset="0"/>
              </a:rPr>
              <a:t>  </a:t>
            </a:r>
            <a:r>
              <a:rPr lang="ru-RU" dirty="0" smtClean="0">
                <a:latin typeface="Constantia" pitchFamily="18" charset="0"/>
              </a:rPr>
              <a:t>В неповторимом городе моём</a:t>
            </a:r>
            <a:r>
              <a:rPr lang="en-US" dirty="0" smtClean="0">
                <a:latin typeface="Constantia" pitchFamily="18" charset="0"/>
              </a:rPr>
              <a:t>”</a:t>
            </a:r>
            <a:r>
              <a:rPr lang="ru-RU" dirty="0" smtClean="0">
                <a:latin typeface="Constantia" pitchFamily="18" charset="0"/>
              </a:rPr>
              <a:t>.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4643438" y="258763"/>
            <a:ext cx="4370387" cy="3271837"/>
            <a:chOff x="4643438" y="258763"/>
            <a:chExt cx="4370387" cy="3271837"/>
          </a:xfrm>
        </p:grpSpPr>
        <p:pic>
          <p:nvPicPr>
            <p:cNvPr id="19460" name="Picture 9" descr="Картинка 19 из 889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438" y="258763"/>
              <a:ext cx="4370387" cy="3271837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8" name="TextBox 7"/>
            <p:cNvSpPr txBox="1"/>
            <p:nvPr/>
          </p:nvSpPr>
          <p:spPr>
            <a:xfrm>
              <a:off x="5000628" y="3000372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rPr>
                <a:t>Исток Дона</a:t>
              </a:r>
              <a:endPara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12592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8438" y="4076700"/>
            <a:ext cx="8802718" cy="27813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/>
              <a:t>  Своим рождением город обязан строительству химического комбината. В горячие дни весны 1930г. на огромной территории развернулось грандиозное строительство. Размах работ поражал настолько воображение людей, что стали говорить : </a:t>
            </a:r>
            <a:r>
              <a:rPr lang="en-US" sz="2400" dirty="0" smtClean="0"/>
              <a:t>“</a:t>
            </a:r>
            <a:r>
              <a:rPr lang="ru-RU" sz="2400" dirty="0" smtClean="0"/>
              <a:t>На этом месте сооружается новая Москва</a:t>
            </a:r>
            <a:r>
              <a:rPr lang="en-US" sz="2400" dirty="0" smtClean="0"/>
              <a:t>”</a:t>
            </a:r>
            <a:r>
              <a:rPr lang="ru-RU" sz="2400" dirty="0" smtClean="0"/>
              <a:t>. Об этом времени напоминают экспозиции городского музея.</a:t>
            </a:r>
            <a:endParaRPr lang="ru-RU" sz="24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768475" y="692150"/>
            <a:ext cx="4660913" cy="3289300"/>
            <a:chOff x="1768475" y="692150"/>
            <a:chExt cx="4660913" cy="3289300"/>
          </a:xfrm>
        </p:grpSpPr>
        <p:pic>
          <p:nvPicPr>
            <p:cNvPr id="5" name="Рисунок 3" descr="Картинка 4 из 21853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8475" y="692150"/>
              <a:ext cx="4392613" cy="32893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5143504" y="3071810"/>
              <a:ext cx="1285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2"/>
                  </a:solidFill>
                </a:rPr>
                <a:t>Музей</a:t>
              </a:r>
              <a:endParaRPr lang="ru-RU" dirty="0">
                <a:solidFill>
                  <a:schemeClr val="bg2"/>
                </a:solidFill>
              </a:endParaRPr>
            </a:p>
          </p:txBody>
        </p:sp>
      </p:grpSp>
    </p:spTree>
  </p:cSld>
  <p:clrMapOvr>
    <a:masterClrMapping/>
  </p:clrMapOvr>
  <p:transition advTm="119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90489" y="3573463"/>
            <a:ext cx="548164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dirty="0">
                <a:latin typeface="Constantia" pitchFamily="18" charset="0"/>
              </a:rPr>
              <a:t>“</a:t>
            </a:r>
            <a:r>
              <a:rPr lang="ru-RU" dirty="0">
                <a:latin typeface="Constantia" pitchFamily="18" charset="0"/>
              </a:rPr>
              <a:t>Сквозь время – везде и всегда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dirty="0">
                <a:latin typeface="Constantia" pitchFamily="18" charset="0"/>
              </a:rPr>
              <a:t>  </a:t>
            </a:r>
            <a:r>
              <a:rPr lang="ru-RU" dirty="0">
                <a:latin typeface="Constantia" pitchFamily="18" charset="0"/>
              </a:rPr>
              <a:t>Мучительно помним про это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dirty="0">
                <a:latin typeface="Constantia" pitchFamily="18" charset="0"/>
              </a:rPr>
              <a:t>  </a:t>
            </a:r>
            <a:r>
              <a:rPr lang="ru-RU" dirty="0">
                <a:latin typeface="Constantia" pitchFamily="18" charset="0"/>
              </a:rPr>
              <a:t>Пришла в сорок первом беда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dirty="0">
                <a:latin typeface="Constantia" pitchFamily="18" charset="0"/>
              </a:rPr>
              <a:t>  </a:t>
            </a:r>
            <a:r>
              <a:rPr lang="ru-RU" dirty="0">
                <a:latin typeface="Constantia" pitchFamily="18" charset="0"/>
              </a:rPr>
              <a:t>И лишь в сорок пятом победа</a:t>
            </a:r>
            <a:r>
              <a:rPr lang="en-US" dirty="0">
                <a:latin typeface="Constantia" pitchFamily="18" charset="0"/>
              </a:rPr>
              <a:t>”</a:t>
            </a:r>
            <a:r>
              <a:rPr lang="ru-RU" dirty="0" smtClean="0">
                <a:latin typeface="Constantia" pitchFamily="18" charset="0"/>
              </a:rPr>
              <a:t>.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dirty="0">
              <a:latin typeface="Constantia" pitchFamily="18" charset="0"/>
            </a:endParaRP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dirty="0">
                <a:latin typeface="Constantia" pitchFamily="18" charset="0"/>
              </a:rPr>
              <a:t>Главное богатство города – люди, его жители. Они создают историю города. Мы благодарны первостроителям и тем, кто защищал город и восстанавливал его после ВОВ. Бережно храним память о тех днях.</a:t>
            </a:r>
          </a:p>
        </p:txBody>
      </p:sp>
      <p:pic>
        <p:nvPicPr>
          <p:cNvPr id="20483" name="Picture 4" descr="Картинка 2 из 3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3830638"/>
            <a:ext cx="3384550" cy="25336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5" name="Picture 8" descr="Картинка 73 из 89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6632"/>
            <a:ext cx="4176588" cy="31263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6632"/>
            <a:ext cx="4388742" cy="31123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30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Прямоугольник 2"/>
          <p:cNvSpPr>
            <a:spLocks noChangeArrowheads="1"/>
          </p:cNvSpPr>
          <p:nvPr/>
        </p:nvSpPr>
        <p:spPr bwMode="auto">
          <a:xfrm>
            <a:off x="179388" y="4508500"/>
            <a:ext cx="860745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>
              <a:spcBef>
                <a:spcPts val="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000" dirty="0">
                <a:latin typeface="Constantia" pitchFamily="18" charset="0"/>
              </a:rPr>
              <a:t>  С каждым годом наш город больше и больше преображается, растёт и благоустраивается. Просторные площади, уютные скверы и парки с красивыми липами, елями, раскидистыми яблонями и благоухающими клумбами.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22225" y="220663"/>
            <a:ext cx="2992438" cy="3810000"/>
            <a:chOff x="22225" y="220663"/>
            <a:chExt cx="2992438" cy="3810000"/>
          </a:xfrm>
        </p:grpSpPr>
        <p:pic>
          <p:nvPicPr>
            <p:cNvPr id="21510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25" y="220663"/>
              <a:ext cx="2992438" cy="38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428596" y="3286124"/>
              <a:ext cx="25717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Памятник Дмитрию Донскому</a:t>
              </a:r>
              <a:endParaRPr lang="ru-RU" b="1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143787" y="193893"/>
            <a:ext cx="2924175" cy="3810000"/>
            <a:chOff x="3143787" y="193893"/>
            <a:chExt cx="2924175" cy="3810000"/>
          </a:xfrm>
        </p:grpSpPr>
        <p:pic>
          <p:nvPicPr>
            <p:cNvPr id="21507" name="Picture 7" descr="Картинка 9 из 3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3787" y="193893"/>
              <a:ext cx="2924175" cy="38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3375016" y="2662106"/>
              <a:ext cx="24288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Памятник А.С.Пушкину</a:t>
              </a:r>
              <a:endParaRPr lang="ru-RU" b="1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155734" y="220663"/>
            <a:ext cx="2869203" cy="3851279"/>
            <a:chOff x="6155734" y="220663"/>
            <a:chExt cx="2869203" cy="3851279"/>
          </a:xfrm>
        </p:grpSpPr>
        <p:pic>
          <p:nvPicPr>
            <p:cNvPr id="21509" name="Picture 11" descr="Картинка 8 из 39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5734" y="220663"/>
              <a:ext cx="2869203" cy="3851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643702" y="3357562"/>
              <a:ext cx="20717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Памятник В.Ф.Рудневу</a:t>
              </a:r>
              <a:endParaRPr lang="ru-RU" b="1" dirty="0"/>
            </a:p>
          </p:txBody>
        </p:sp>
      </p:grpSp>
    </p:spTree>
    <p:custDataLst>
      <p:tags r:id="rId1"/>
    </p:custDataLst>
  </p:cSld>
  <p:clrMapOvr>
    <a:masterClrMapping/>
  </p:clrMapOvr>
  <p:transition advTm="8704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20662" y="4857760"/>
            <a:ext cx="8709056" cy="200024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 algn="just">
              <a:buFont typeface="Wingdings" pitchFamily="2" charset="2"/>
              <a:buNone/>
              <a:defRPr/>
            </a:pPr>
            <a:r>
              <a:rPr lang="ru-RU" sz="2000" dirty="0" smtClean="0"/>
              <a:t>	В городе есть все возможности для культурного досуга и эстетического образования. Отличная библиотека, замечательные дворцы культуры, культурно - деловой центр, драматический театр, музыкальный колледж. Любимый горожанами муниципальный симфонический оркестр – лауреат многих международных конкурсов – много концертирует за рубежом. </a:t>
            </a:r>
            <a:endParaRPr lang="ru-RU" sz="20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214282" y="142852"/>
            <a:ext cx="5284788" cy="3024188"/>
            <a:chOff x="785786" y="2500306"/>
            <a:chExt cx="5284788" cy="3024188"/>
          </a:xfrm>
        </p:grpSpPr>
        <p:pic>
          <p:nvPicPr>
            <p:cNvPr id="6" name="Picture 2" descr="Картинка 5 из 1417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786" y="2500306"/>
              <a:ext cx="5284788" cy="3024188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6" name="TextBox 15"/>
            <p:cNvSpPr txBox="1"/>
            <p:nvPr/>
          </p:nvSpPr>
          <p:spPr>
            <a:xfrm>
              <a:off x="1142976" y="4143380"/>
              <a:ext cx="4786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Центральная городская библиотека</a:t>
              </a:r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521356" y="260648"/>
            <a:ext cx="4795059" cy="2906392"/>
            <a:chOff x="857224" y="1214422"/>
            <a:chExt cx="4527550" cy="2590800"/>
          </a:xfrm>
        </p:grpSpPr>
        <p:pic>
          <p:nvPicPr>
            <p:cNvPr id="22531" name="Picture 6" descr="Картинка 4 из 3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224" y="1214422"/>
              <a:ext cx="4527550" cy="25908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1428728" y="3357562"/>
              <a:ext cx="36433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Городской дворец культуры</a:t>
              </a:r>
              <a:endParaRPr lang="ru-RU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13016" y="2020929"/>
            <a:ext cx="7301978" cy="2716354"/>
            <a:chOff x="357158" y="3714752"/>
            <a:chExt cx="7129462" cy="2376488"/>
          </a:xfrm>
        </p:grpSpPr>
        <p:pic>
          <p:nvPicPr>
            <p:cNvPr id="22530" name="Рисунок 2" descr="Новомосковск кинотеатр Азот Новомосковск, Тульской области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58" y="3714752"/>
              <a:ext cx="7129462" cy="2376488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2285984" y="5572140"/>
              <a:ext cx="3857652" cy="323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Культурно – деловой центр </a:t>
              </a:r>
              <a:r>
                <a:rPr lang="en-US" dirty="0" smtClean="0"/>
                <a:t>“</a:t>
              </a:r>
              <a:r>
                <a:rPr lang="ru-RU" dirty="0" smtClean="0"/>
                <a:t>Азот</a:t>
              </a:r>
              <a:r>
                <a:rPr lang="en-US" dirty="0" smtClean="0"/>
                <a:t>”</a:t>
              </a:r>
              <a:endParaRPr lang="ru-RU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785917" y="1091939"/>
            <a:ext cx="4956175" cy="3717925"/>
            <a:chOff x="3643306" y="785794"/>
            <a:chExt cx="4956175" cy="3717925"/>
          </a:xfrm>
        </p:grpSpPr>
        <p:pic>
          <p:nvPicPr>
            <p:cNvPr id="5" name="Рисунок 3" descr="http://s3.afisha.net/Afisha7Files/UGPhotos/080923225014/081014010443/p_f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3306" y="785794"/>
              <a:ext cx="4956175" cy="3717925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4000496" y="3786190"/>
              <a:ext cx="2756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Драматический театр</a:t>
              </a:r>
              <a:endParaRPr lang="ru-RU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300192" y="1310465"/>
            <a:ext cx="2644775" cy="3525838"/>
            <a:chOff x="5786446" y="3332162"/>
            <a:chExt cx="2644775" cy="3525838"/>
          </a:xfrm>
        </p:grpSpPr>
        <p:pic>
          <p:nvPicPr>
            <p:cNvPr id="22533" name="Picture 5" descr="Картинка 2 из 89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6446" y="3332162"/>
              <a:ext cx="2644775" cy="3525838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6435088" y="5856634"/>
              <a:ext cx="12241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Памятник  </a:t>
              </a:r>
            </a:p>
            <a:p>
              <a:pPr algn="ctr"/>
              <a:r>
                <a:rPr lang="ru-RU" sz="1400" dirty="0" smtClean="0"/>
                <a:t>М.И. Глинки</a:t>
              </a:r>
              <a:endParaRPr lang="ru-RU" sz="1400" dirty="0"/>
            </a:p>
          </p:txBody>
        </p:sp>
      </p:grpSp>
    </p:spTree>
  </p:cSld>
  <p:clrMapOvr>
    <a:masterClrMapping/>
  </p:clrMapOvr>
  <p:transition advTm="130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 bwMode="auto">
          <a:xfrm>
            <a:off x="214282" y="5219678"/>
            <a:ext cx="8734455" cy="163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  Любимые места отдыха горожан – два замечательных парка, берёзовая роща, кинотеатр, многочисленные скверы с фонтанами. Маленькие горожане любят свою детскую железную дорогу и площадку аттракционов.</a:t>
            </a:r>
            <a:endParaRPr lang="ru-RU" sz="2000" dirty="0"/>
          </a:p>
        </p:txBody>
      </p:sp>
      <p:pic>
        <p:nvPicPr>
          <p:cNvPr id="7" name="Picture 2" descr="Картинка 8 из 38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2571744"/>
            <a:ext cx="2286016" cy="1711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 descr="Картинка 19 из 38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42852"/>
            <a:ext cx="3143272" cy="2094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Картинка 1 из 6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054" y="3000372"/>
            <a:ext cx="2990946" cy="2171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84632"/>
            <a:ext cx="2894794" cy="1864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163" y="484632"/>
            <a:ext cx="3106397" cy="2087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93" y="2780928"/>
            <a:ext cx="3295043" cy="21893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 advTm="1772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4500570"/>
            <a:ext cx="8208962" cy="207011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4572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/>
              <a:t>  </a:t>
            </a:r>
            <a:r>
              <a:rPr lang="ru-RU" sz="2000" dirty="0" smtClean="0"/>
              <a:t>Для любителей спорта открыты двери спортивных комплексов </a:t>
            </a:r>
            <a:r>
              <a:rPr lang="en-US" sz="2000" dirty="0" smtClean="0"/>
              <a:t>“</a:t>
            </a:r>
            <a:r>
              <a:rPr lang="ru-RU" sz="2000" dirty="0" smtClean="0"/>
              <a:t>Олимп</a:t>
            </a:r>
            <a:r>
              <a:rPr lang="en-US" sz="2000" dirty="0" smtClean="0"/>
              <a:t>”</a:t>
            </a:r>
            <a:r>
              <a:rPr lang="ru-RU" sz="2000" dirty="0" smtClean="0"/>
              <a:t>, дворцов спорта с плавательными бассейнами, ледовый дворец, городской стадион, спортивный колледж. Наши спортсмены – победители многих республиканских и международных соревнований.</a:t>
            </a:r>
            <a:endParaRPr lang="ru-RU" sz="2000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12" y="476672"/>
            <a:ext cx="4857165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68760"/>
            <a:ext cx="4824660" cy="30601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18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2|1.1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2.5"/>
</p:tagLst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505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Текстура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                                                                              “Гимназия № 13” г. Новомосковска.</dc:title>
  <dc:creator>ДомашнийПК</dc:creator>
  <cp:lastModifiedBy>User</cp:lastModifiedBy>
  <cp:revision>117</cp:revision>
  <dcterms:created xsi:type="dcterms:W3CDTF">2012-01-07T09:24:35Z</dcterms:created>
  <dcterms:modified xsi:type="dcterms:W3CDTF">2020-02-19T18:13:30Z</dcterms:modified>
</cp:coreProperties>
</file>