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14</c:v>
                </c:pt>
                <c:pt idx="2">
                  <c:v>10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</c:v>
                </c:pt>
                <c:pt idx="1">
                  <c:v>14</c:v>
                </c:pt>
                <c:pt idx="2">
                  <c:v>14</c:v>
                </c:pt>
                <c:pt idx="3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8</c:v>
                </c:pt>
                <c:pt idx="1">
                  <c:v>14</c:v>
                </c:pt>
                <c:pt idx="2">
                  <c:v>14</c:v>
                </c:pt>
                <c:pt idx="3">
                  <c:v>16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Столбец4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8</c:v>
                </c:pt>
                <c:pt idx="1">
                  <c:v>16</c:v>
                </c:pt>
                <c:pt idx="2">
                  <c:v>15</c:v>
                </c:pt>
                <c:pt idx="3">
                  <c:v>17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Столбец5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12</c:v>
                </c:pt>
                <c:pt idx="2">
                  <c:v>16</c:v>
                </c:pt>
                <c:pt idx="3">
                  <c:v>18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Столбец6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13</c:v>
                </c:pt>
                <c:pt idx="2">
                  <c:v>18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Столбец7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13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Столбец8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Лист1!$I$2:$I$5</c:f>
              <c:numCache>
                <c:formatCode>General</c:formatCode>
                <c:ptCount val="4"/>
                <c:pt idx="0">
                  <c:v>13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Столбец9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Лист1!$J$2:$J$5</c:f>
              <c:numCache>
                <c:formatCode>General</c:formatCode>
                <c:ptCount val="4"/>
                <c:pt idx="0">
                  <c:v>15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Столбец10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Лист1!$K$2:$K$5</c:f>
              <c:numCache>
                <c:formatCode>General</c:formatCode>
                <c:ptCount val="4"/>
                <c:pt idx="0">
                  <c:v>17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Столбец11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класс</c:v>
                </c:pt>
                <c:pt idx="1">
                  <c:v>8 класс</c:v>
                </c:pt>
                <c:pt idx="2">
                  <c:v>9 класс</c:v>
                </c:pt>
                <c:pt idx="3">
                  <c:v>10 класс</c:v>
                </c:pt>
              </c:strCache>
            </c:strRef>
          </c:cat>
          <c:val>
            <c:numRef>
              <c:f>Лист1!$L$2:$L$5</c:f>
              <c:numCache>
                <c:formatCode>General</c:formatCode>
                <c:ptCount val="4"/>
                <c:pt idx="0">
                  <c:v>18</c:v>
                </c:pt>
              </c:numCache>
            </c:numRef>
          </c:val>
        </c:ser>
        <c:axId val="75955584"/>
        <c:axId val="83932672"/>
      </c:barChart>
      <c:catAx>
        <c:axId val="75955584"/>
        <c:scaling>
          <c:orientation val="minMax"/>
        </c:scaling>
        <c:axPos val="b"/>
        <c:tickLblPos val="nextTo"/>
        <c:crossAx val="83932672"/>
        <c:crosses val="autoZero"/>
        <c:auto val="1"/>
        <c:lblAlgn val="ctr"/>
        <c:lblOffset val="100"/>
      </c:catAx>
      <c:valAx>
        <c:axId val="83932672"/>
        <c:scaling>
          <c:orientation val="minMax"/>
        </c:scaling>
        <c:axPos val="l"/>
        <c:majorGridlines/>
        <c:numFmt formatCode="General" sourceLinked="1"/>
        <c:tickLblPos val="nextTo"/>
        <c:crossAx val="759555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итоговый уровень мотивации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очень высокий</c:v>
                </c:pt>
                <c:pt idx="1">
                  <c:v>высокий</c:v>
                </c:pt>
                <c:pt idx="2">
                  <c:v>нормальный</c:v>
                </c:pt>
                <c:pt idx="3">
                  <c:v>сниженный</c:v>
                </c:pt>
                <c:pt idx="4">
                  <c:v>низкий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 formatCode="0.00%">
                  <c:v>0.18200000000000005</c:v>
                </c:pt>
                <c:pt idx="3" formatCode="0.00%">
                  <c:v>0.54500000000000004</c:v>
                </c:pt>
                <c:pt idx="4" formatCode="0.00%">
                  <c:v>0.27300000000000002</c:v>
                </c:pt>
              </c:numCache>
            </c:numRef>
          </c:val>
        </c:ser>
        <c:axId val="37946496"/>
        <c:axId val="38342656"/>
      </c:barChart>
      <c:catAx>
        <c:axId val="37946496"/>
        <c:scaling>
          <c:orientation val="minMax"/>
        </c:scaling>
        <c:axPos val="b"/>
        <c:tickLblPos val="nextTo"/>
        <c:crossAx val="38342656"/>
        <c:crosses val="autoZero"/>
        <c:auto val="1"/>
        <c:lblAlgn val="ctr"/>
        <c:lblOffset val="100"/>
      </c:catAx>
      <c:valAx>
        <c:axId val="38342656"/>
        <c:scaling>
          <c:orientation val="minMax"/>
        </c:scaling>
        <c:axPos val="l"/>
        <c:majorGridlines/>
        <c:numFmt formatCode="0%" sourceLinked="1"/>
        <c:tickLblPos val="nextTo"/>
        <c:crossAx val="379464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понимания личностного смысла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очень высокий</c:v>
                </c:pt>
                <c:pt idx="1">
                  <c:v>высокий</c:v>
                </c:pt>
                <c:pt idx="2">
                  <c:v>нормальный</c:v>
                </c:pt>
                <c:pt idx="3">
                  <c:v>сниженный</c:v>
                </c:pt>
                <c:pt idx="4">
                  <c:v>низкий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 formatCode="0.00%">
                  <c:v>0.18200000000000005</c:v>
                </c:pt>
                <c:pt idx="3" formatCode="0.00%">
                  <c:v>0.7270000000000002</c:v>
                </c:pt>
                <c:pt idx="4" formatCode="0.00%">
                  <c:v>9.1000000000000025E-2</c:v>
                </c:pt>
              </c:numCache>
            </c:numRef>
          </c:val>
        </c:ser>
        <c:axId val="66616704"/>
        <c:axId val="67086976"/>
      </c:barChart>
      <c:catAx>
        <c:axId val="66616704"/>
        <c:scaling>
          <c:orientation val="minMax"/>
        </c:scaling>
        <c:axPos val="b"/>
        <c:tickLblPos val="nextTo"/>
        <c:crossAx val="67086976"/>
        <c:crosses val="autoZero"/>
        <c:auto val="1"/>
        <c:lblAlgn val="ctr"/>
        <c:lblOffset val="100"/>
      </c:catAx>
      <c:valAx>
        <c:axId val="67086976"/>
        <c:scaling>
          <c:orientation val="minMax"/>
        </c:scaling>
        <c:axPos val="l"/>
        <c:majorGridlines/>
        <c:numFmt formatCode="0%" sourceLinked="1"/>
        <c:tickLblPos val="nextTo"/>
        <c:crossAx val="666167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целеполагания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очень высокий</c:v>
                </c:pt>
                <c:pt idx="1">
                  <c:v>высокий </c:v>
                </c:pt>
                <c:pt idx="2">
                  <c:v>нормальный</c:v>
                </c:pt>
                <c:pt idx="3">
                  <c:v>сниженный</c:v>
                </c:pt>
                <c:pt idx="4">
                  <c:v>низкий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</c:v>
                </c:pt>
                <c:pt idx="1">
                  <c:v>0.36399999999999999</c:v>
                </c:pt>
                <c:pt idx="2" formatCode="0.00%">
                  <c:v>0.182</c:v>
                </c:pt>
                <c:pt idx="3" formatCode="0.00%">
                  <c:v>0.36399999999999999</c:v>
                </c:pt>
                <c:pt idx="4" formatCode="0.00%">
                  <c:v>9.0999999999999998E-2</c:v>
                </c:pt>
              </c:numCache>
            </c:numRef>
          </c:val>
        </c:ser>
        <c:axId val="38350208"/>
        <c:axId val="38393344"/>
      </c:barChart>
      <c:catAx>
        <c:axId val="38350208"/>
        <c:scaling>
          <c:orientation val="minMax"/>
        </c:scaling>
        <c:axPos val="b"/>
        <c:tickLblPos val="nextTo"/>
        <c:crossAx val="38393344"/>
        <c:crosses val="autoZero"/>
        <c:auto val="1"/>
        <c:lblAlgn val="ctr"/>
        <c:lblOffset val="100"/>
      </c:catAx>
      <c:valAx>
        <c:axId val="38393344"/>
        <c:scaling>
          <c:orientation val="minMax"/>
        </c:scaling>
        <c:axPos val="l"/>
        <c:majorGridlines/>
        <c:numFmt formatCode="0%" sourceLinked="1"/>
        <c:tickLblPos val="nextTo"/>
        <c:crossAx val="383502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Ведущие мотивы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позиционный </c:v>
                </c:pt>
                <c:pt idx="1">
                  <c:v>игровой</c:v>
                </c:pt>
                <c:pt idx="2">
                  <c:v>внешний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0.45500000000000002</c:v>
                </c:pt>
                <c:pt idx="1">
                  <c:v>0.36399999999999999</c:v>
                </c:pt>
                <c:pt idx="2">
                  <c:v>0.27300000000000002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Особенности мотиваций учебной деятельности в подростковом</a:t>
            </a:r>
            <a:r>
              <a:rPr lang="ru-RU" dirty="0" smtClean="0"/>
              <a:t> </a:t>
            </a:r>
            <a:r>
              <a:rPr lang="ru-RU" b="1" dirty="0" smtClean="0"/>
              <a:t>возрасте.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           </a:t>
            </a:r>
            <a:r>
              <a:rPr lang="ru-RU" b="1" dirty="0" smtClean="0">
                <a:solidFill>
                  <a:schemeClr val="tx1"/>
                </a:solidFill>
              </a:rPr>
              <a:t>Выполнила</a:t>
            </a:r>
            <a:r>
              <a:rPr lang="ru-RU" b="1" dirty="0" smtClean="0">
                <a:solidFill>
                  <a:schemeClr val="tx1"/>
                </a:solidFill>
              </a:rPr>
              <a:t>: Черных Татьяна Владимировна,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                      учитель </a:t>
            </a:r>
            <a:r>
              <a:rPr lang="ru-RU" b="1" dirty="0" smtClean="0">
                <a:solidFill>
                  <a:schemeClr val="tx1"/>
                </a:solidFill>
              </a:rPr>
              <a:t>математики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09600"/>
          <a:ext cx="8229600" cy="5516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выяснение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особенностей мотивации учебной деятельности подростков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0513" indent="-287338" algn="ctr" hangingPunct="1">
              <a:lnSpc>
                <a:spcPct val="95000"/>
              </a:lnSpc>
              <a:spcBef>
                <a:spcPts val="675"/>
              </a:spcBef>
              <a:buClrTx/>
              <a:buFontTx/>
              <a:buNone/>
              <a:tabLst>
                <a:tab pos="290513" algn="l"/>
                <a:tab pos="395288" algn="l"/>
                <a:tab pos="844550" algn="l"/>
                <a:tab pos="1293813" algn="l"/>
                <a:tab pos="1743075" algn="l"/>
                <a:tab pos="2192338" algn="l"/>
                <a:tab pos="2641600" algn="l"/>
                <a:tab pos="3090863" algn="l"/>
                <a:tab pos="3540125" algn="l"/>
                <a:tab pos="3989388" algn="l"/>
                <a:tab pos="4438650" algn="l"/>
                <a:tab pos="4887913" algn="l"/>
                <a:tab pos="5337175" algn="l"/>
                <a:tab pos="5786438" algn="l"/>
                <a:tab pos="6235700" algn="l"/>
                <a:tab pos="6684963" algn="l"/>
                <a:tab pos="7134225" algn="l"/>
                <a:tab pos="7583488" algn="l"/>
                <a:tab pos="8032750" algn="l"/>
                <a:tab pos="8482013" algn="l"/>
                <a:tab pos="8931275" algn="l"/>
              </a:tabLst>
            </a:pPr>
            <a:r>
              <a:rPr lang="ru-RU" b="1" dirty="0" smtClean="0">
                <a:latin typeface="Times New Roman" pitchFamily="18" charset="0"/>
              </a:rPr>
              <a:t>Учение, лишенное всякого интереса </a:t>
            </a:r>
          </a:p>
          <a:p>
            <a:pPr marL="290513" indent="-287338" algn="ctr" hangingPunct="1">
              <a:lnSpc>
                <a:spcPct val="95000"/>
              </a:lnSpc>
              <a:spcBef>
                <a:spcPts val="675"/>
              </a:spcBef>
              <a:buClrTx/>
              <a:buFontTx/>
              <a:buNone/>
              <a:tabLst>
                <a:tab pos="290513" algn="l"/>
                <a:tab pos="395288" algn="l"/>
                <a:tab pos="844550" algn="l"/>
                <a:tab pos="1293813" algn="l"/>
                <a:tab pos="1743075" algn="l"/>
                <a:tab pos="2192338" algn="l"/>
                <a:tab pos="2641600" algn="l"/>
                <a:tab pos="3090863" algn="l"/>
                <a:tab pos="3540125" algn="l"/>
                <a:tab pos="3989388" algn="l"/>
                <a:tab pos="4438650" algn="l"/>
                <a:tab pos="4887913" algn="l"/>
                <a:tab pos="5337175" algn="l"/>
                <a:tab pos="5786438" algn="l"/>
                <a:tab pos="6235700" algn="l"/>
                <a:tab pos="6684963" algn="l"/>
                <a:tab pos="7134225" algn="l"/>
                <a:tab pos="7583488" algn="l"/>
                <a:tab pos="8032750" algn="l"/>
                <a:tab pos="8482013" algn="l"/>
                <a:tab pos="8931275" algn="l"/>
              </a:tabLst>
            </a:pPr>
            <a:r>
              <a:rPr lang="ru-RU" b="1" dirty="0" smtClean="0">
                <a:latin typeface="Times New Roman" pitchFamily="18" charset="0"/>
              </a:rPr>
              <a:t>и взятое только силой принуждения, </a:t>
            </a:r>
          </a:p>
          <a:p>
            <a:pPr marL="290513" indent="-287338" algn="ctr" hangingPunct="1">
              <a:lnSpc>
                <a:spcPct val="95000"/>
              </a:lnSpc>
              <a:spcBef>
                <a:spcPts val="675"/>
              </a:spcBef>
              <a:buClrTx/>
              <a:buFontTx/>
              <a:buNone/>
              <a:tabLst>
                <a:tab pos="290513" algn="l"/>
                <a:tab pos="395288" algn="l"/>
                <a:tab pos="844550" algn="l"/>
                <a:tab pos="1293813" algn="l"/>
                <a:tab pos="1743075" algn="l"/>
                <a:tab pos="2192338" algn="l"/>
                <a:tab pos="2641600" algn="l"/>
                <a:tab pos="3090863" algn="l"/>
                <a:tab pos="3540125" algn="l"/>
                <a:tab pos="3989388" algn="l"/>
                <a:tab pos="4438650" algn="l"/>
                <a:tab pos="4887913" algn="l"/>
                <a:tab pos="5337175" algn="l"/>
                <a:tab pos="5786438" algn="l"/>
                <a:tab pos="6235700" algn="l"/>
                <a:tab pos="6684963" algn="l"/>
                <a:tab pos="7134225" algn="l"/>
                <a:tab pos="7583488" algn="l"/>
                <a:tab pos="8032750" algn="l"/>
                <a:tab pos="8482013" algn="l"/>
                <a:tab pos="8931275" algn="l"/>
              </a:tabLst>
            </a:pPr>
            <a:r>
              <a:rPr lang="ru-RU" b="1" dirty="0" smtClean="0">
                <a:latin typeface="Times New Roman" pitchFamily="18" charset="0"/>
              </a:rPr>
              <a:t>убивает в ученике охоту к овладению </a:t>
            </a:r>
          </a:p>
          <a:p>
            <a:pPr marL="290513" indent="-287338" algn="ctr" hangingPunct="1">
              <a:lnSpc>
                <a:spcPct val="95000"/>
              </a:lnSpc>
              <a:spcBef>
                <a:spcPts val="675"/>
              </a:spcBef>
              <a:buClrTx/>
              <a:buFontTx/>
              <a:buNone/>
              <a:tabLst>
                <a:tab pos="290513" algn="l"/>
                <a:tab pos="395288" algn="l"/>
                <a:tab pos="844550" algn="l"/>
                <a:tab pos="1293813" algn="l"/>
                <a:tab pos="1743075" algn="l"/>
                <a:tab pos="2192338" algn="l"/>
                <a:tab pos="2641600" algn="l"/>
                <a:tab pos="3090863" algn="l"/>
                <a:tab pos="3540125" algn="l"/>
                <a:tab pos="3989388" algn="l"/>
                <a:tab pos="4438650" algn="l"/>
                <a:tab pos="4887913" algn="l"/>
                <a:tab pos="5337175" algn="l"/>
                <a:tab pos="5786438" algn="l"/>
                <a:tab pos="6235700" algn="l"/>
                <a:tab pos="6684963" algn="l"/>
                <a:tab pos="7134225" algn="l"/>
                <a:tab pos="7583488" algn="l"/>
                <a:tab pos="8032750" algn="l"/>
                <a:tab pos="8482013" algn="l"/>
                <a:tab pos="8931275" algn="l"/>
              </a:tabLst>
            </a:pPr>
            <a:r>
              <a:rPr lang="ru-RU" b="1" dirty="0" smtClean="0">
                <a:latin typeface="Times New Roman" pitchFamily="18" charset="0"/>
              </a:rPr>
              <a:t>знаниями. Приохотить ребенка к </a:t>
            </a:r>
          </a:p>
          <a:p>
            <a:pPr marL="290513" indent="-287338" algn="ctr" hangingPunct="1">
              <a:lnSpc>
                <a:spcPct val="95000"/>
              </a:lnSpc>
              <a:spcBef>
                <a:spcPts val="675"/>
              </a:spcBef>
              <a:buClrTx/>
              <a:buFontTx/>
              <a:buNone/>
              <a:tabLst>
                <a:tab pos="290513" algn="l"/>
                <a:tab pos="395288" algn="l"/>
                <a:tab pos="844550" algn="l"/>
                <a:tab pos="1293813" algn="l"/>
                <a:tab pos="1743075" algn="l"/>
                <a:tab pos="2192338" algn="l"/>
                <a:tab pos="2641600" algn="l"/>
                <a:tab pos="3090863" algn="l"/>
                <a:tab pos="3540125" algn="l"/>
                <a:tab pos="3989388" algn="l"/>
                <a:tab pos="4438650" algn="l"/>
                <a:tab pos="4887913" algn="l"/>
                <a:tab pos="5337175" algn="l"/>
                <a:tab pos="5786438" algn="l"/>
                <a:tab pos="6235700" algn="l"/>
                <a:tab pos="6684963" algn="l"/>
                <a:tab pos="7134225" algn="l"/>
                <a:tab pos="7583488" algn="l"/>
                <a:tab pos="8032750" algn="l"/>
                <a:tab pos="8482013" algn="l"/>
                <a:tab pos="8931275" algn="l"/>
              </a:tabLst>
            </a:pPr>
            <a:r>
              <a:rPr lang="ru-RU" b="1" dirty="0" smtClean="0">
                <a:latin typeface="Times New Roman" pitchFamily="18" charset="0"/>
              </a:rPr>
              <a:t>учению гораздо более достойная </a:t>
            </a:r>
          </a:p>
          <a:p>
            <a:pPr marL="290513" indent="-287338" algn="ctr" hangingPunct="1">
              <a:lnSpc>
                <a:spcPct val="95000"/>
              </a:lnSpc>
              <a:spcBef>
                <a:spcPts val="675"/>
              </a:spcBef>
              <a:buClrTx/>
              <a:buFontTx/>
              <a:buNone/>
              <a:tabLst>
                <a:tab pos="290513" algn="l"/>
                <a:tab pos="395288" algn="l"/>
                <a:tab pos="844550" algn="l"/>
                <a:tab pos="1293813" algn="l"/>
                <a:tab pos="1743075" algn="l"/>
                <a:tab pos="2192338" algn="l"/>
                <a:tab pos="2641600" algn="l"/>
                <a:tab pos="3090863" algn="l"/>
                <a:tab pos="3540125" algn="l"/>
                <a:tab pos="3989388" algn="l"/>
                <a:tab pos="4438650" algn="l"/>
                <a:tab pos="4887913" algn="l"/>
                <a:tab pos="5337175" algn="l"/>
                <a:tab pos="5786438" algn="l"/>
                <a:tab pos="6235700" algn="l"/>
                <a:tab pos="6684963" algn="l"/>
                <a:tab pos="7134225" algn="l"/>
                <a:tab pos="7583488" algn="l"/>
                <a:tab pos="8032750" algn="l"/>
                <a:tab pos="8482013" algn="l"/>
                <a:tab pos="8931275" algn="l"/>
              </a:tabLst>
            </a:pPr>
            <a:r>
              <a:rPr lang="ru-RU" b="1" dirty="0" smtClean="0">
                <a:latin typeface="Times New Roman" pitchFamily="18" charset="0"/>
              </a:rPr>
              <a:t>задача, чем приневолить</a:t>
            </a:r>
          </a:p>
          <a:p>
            <a:pPr marL="290513" indent="-287338" algn="ctr" hangingPunct="1">
              <a:lnSpc>
                <a:spcPct val="100000"/>
              </a:lnSpc>
              <a:spcBef>
                <a:spcPts val="675"/>
              </a:spcBef>
              <a:buClrTx/>
              <a:buFontTx/>
              <a:buNone/>
              <a:tabLst>
                <a:tab pos="290513" algn="l"/>
                <a:tab pos="395288" algn="l"/>
                <a:tab pos="844550" algn="l"/>
                <a:tab pos="1293813" algn="l"/>
                <a:tab pos="1743075" algn="l"/>
                <a:tab pos="2192338" algn="l"/>
                <a:tab pos="2641600" algn="l"/>
                <a:tab pos="3090863" algn="l"/>
                <a:tab pos="3540125" algn="l"/>
                <a:tab pos="3989388" algn="l"/>
                <a:tab pos="4438650" algn="l"/>
                <a:tab pos="4887913" algn="l"/>
                <a:tab pos="5337175" algn="l"/>
                <a:tab pos="5786438" algn="l"/>
                <a:tab pos="6235700" algn="l"/>
                <a:tab pos="6684963" algn="l"/>
                <a:tab pos="7134225" algn="l"/>
                <a:tab pos="7583488" algn="l"/>
                <a:tab pos="8032750" algn="l"/>
                <a:tab pos="8482013" algn="l"/>
                <a:tab pos="8931275" algn="l"/>
              </a:tabLst>
            </a:pPr>
            <a:r>
              <a:rPr lang="ru-RU" b="1" dirty="0" smtClean="0">
                <a:latin typeface="Times New Roman" pitchFamily="18" charset="0"/>
              </a:rPr>
              <a:t>К. Д. Ушинский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выяснение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особенностей мотивации учебной деятельности подростков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Выделить </a:t>
            </a:r>
            <a:r>
              <a:rPr lang="ru-RU" dirty="0" smtClean="0"/>
              <a:t>особенности и показатели учебной мотивации.</a:t>
            </a:r>
          </a:p>
          <a:p>
            <a:pPr lvl="0"/>
            <a:r>
              <a:rPr lang="ru-RU" dirty="0" smtClean="0"/>
              <a:t>Выбрать наиболее подробные дополняющие друг друга методики изучения учебной мотивации.</a:t>
            </a:r>
          </a:p>
          <a:p>
            <a:pPr lvl="0"/>
            <a:r>
              <a:rPr lang="ru-RU" dirty="0" smtClean="0"/>
              <a:t>Провести исследование на определение ведущих мотивов учебной деятельности и уровня учебной мотивации у подростков.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Что же такое мотивация?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just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Мотив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(от лат.) – приводить в движение, толкать. Это побуждение к деятельности, связанное с удовлетворением </a:t>
            </a:r>
            <a:r>
              <a:rPr lang="ru-RU" b="1" dirty="0" smtClean="0">
                <a:latin typeface="Times New Roman" pitchFamily="18" charset="0"/>
              </a:rPr>
              <a:t>потребности человека</a:t>
            </a:r>
            <a:r>
              <a:rPr lang="ru-RU" b="1" dirty="0" smtClean="0">
                <a:latin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Мотивация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 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общее название для процессов, методов и средств   побуждения учащихся к продуктивной познавательной деятельности, активному освоению содержания образования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Направленность </a:t>
            </a:r>
            <a:r>
              <a:rPr lang="ru-RU" dirty="0" smtClean="0"/>
              <a:t>мотивации учебной деятельности </a:t>
            </a:r>
            <a:r>
              <a:rPr lang="ru-RU" dirty="0" smtClean="0"/>
              <a:t>учащихся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2819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95400" y="4953000"/>
            <a:ext cx="654288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– 10 баллов – внешняя мотивация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– 20 баллов – внутренняя мотивация.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28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457201"/>
          <a:ext cx="7924800" cy="579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172</Words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Особенности мотиваций учебной деятельности в подростковом возрасте.  </vt:lpstr>
      <vt:lpstr>Слайд 2</vt:lpstr>
      <vt:lpstr>Цель:</vt:lpstr>
      <vt:lpstr>Задачи:</vt:lpstr>
      <vt:lpstr>Что же такое мотивация? </vt:lpstr>
      <vt:lpstr>Направленность мотивации учебной деятельности учащихся</vt:lpstr>
      <vt:lpstr>Слайд 7</vt:lpstr>
      <vt:lpstr>Слайд 8</vt:lpstr>
      <vt:lpstr>Слайд 9</vt:lpstr>
      <vt:lpstr>Слайд 10</vt:lpstr>
      <vt:lpstr>Цель: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мотиваций учебной деятельности в подростковом возрасте.  </dc:title>
  <dc:creator>7777</dc:creator>
  <cp:lastModifiedBy>7777</cp:lastModifiedBy>
  <cp:revision>16</cp:revision>
  <dcterms:created xsi:type="dcterms:W3CDTF">2017-03-29T19:22:27Z</dcterms:created>
  <dcterms:modified xsi:type="dcterms:W3CDTF">2017-03-29T21:57:50Z</dcterms:modified>
</cp:coreProperties>
</file>