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9" r:id="rId3"/>
    <p:sldId id="258" r:id="rId4"/>
    <p:sldId id="260" r:id="rId5"/>
    <p:sldId id="261" r:id="rId6"/>
    <p:sldId id="262" r:id="rId7"/>
    <p:sldId id="265" r:id="rId8"/>
    <p:sldId id="266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08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68B762-B8B3-4C38-B502-54C12C98A84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6E41E-BC1C-4610-BAFC-2BE2DABDB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055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6E41E-BC1C-4610-BAFC-2BE2DABDB26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84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E54A8-E95C-4F49-B0F1-F83F0FBE2CD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0CB8E-DE31-4C20-B74F-9F0A66C5B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55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E54A8-E95C-4F49-B0F1-F83F0FBE2CD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0CB8E-DE31-4C20-B74F-9F0A66C5B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353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E54A8-E95C-4F49-B0F1-F83F0FBE2CD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0CB8E-DE31-4C20-B74F-9F0A66C5B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187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E54A8-E95C-4F49-B0F1-F83F0FBE2CD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0CB8E-DE31-4C20-B74F-9F0A66C5B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031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E54A8-E95C-4F49-B0F1-F83F0FBE2CD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0CB8E-DE31-4C20-B74F-9F0A66C5B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225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E54A8-E95C-4F49-B0F1-F83F0FBE2CD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0CB8E-DE31-4C20-B74F-9F0A66C5B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19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E54A8-E95C-4F49-B0F1-F83F0FBE2CD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0CB8E-DE31-4C20-B74F-9F0A66C5B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912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E54A8-E95C-4F49-B0F1-F83F0FBE2CD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0CB8E-DE31-4C20-B74F-9F0A66C5B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19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E54A8-E95C-4F49-B0F1-F83F0FBE2CD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0CB8E-DE31-4C20-B74F-9F0A66C5B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479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E54A8-E95C-4F49-B0F1-F83F0FBE2CD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0CB8E-DE31-4C20-B74F-9F0A66C5B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510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E54A8-E95C-4F49-B0F1-F83F0FBE2CD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0CB8E-DE31-4C20-B74F-9F0A66C5B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79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E54A8-E95C-4F49-B0F1-F83F0FBE2CD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0CB8E-DE31-4C20-B74F-9F0A66C5B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98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47664" y="414908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75656" y="325988"/>
            <a:ext cx="7488832" cy="626469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404664"/>
            <a:ext cx="6912768" cy="3744416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Comic Sans MS" panose="030F0702030302020204" pitchFamily="66" charset="0"/>
              </a:rPr>
              <a:t/>
            </a:r>
            <a:br>
              <a:rPr lang="ru-RU" sz="2400" dirty="0" smtClean="0">
                <a:latin typeface="Comic Sans MS" panose="030F0702030302020204" pitchFamily="66" charset="0"/>
              </a:rPr>
            </a:br>
            <a:r>
              <a:rPr lang="ru-RU" sz="2400" dirty="0" smtClean="0">
                <a:latin typeface="Comic Sans MS" panose="030F0702030302020204" pitchFamily="66" charset="0"/>
              </a:rPr>
              <a:t/>
            </a:r>
            <a:br>
              <a:rPr lang="ru-RU" sz="2400" dirty="0" smtClean="0">
                <a:latin typeface="Comic Sans MS" panose="030F0702030302020204" pitchFamily="66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МКДОУ д/с № 486</a:t>
            </a:r>
            <a:r>
              <a:rPr lang="ru-RU" sz="24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r>
              <a:rPr lang="ru-RU" sz="3100" smtClean="0">
                <a:latin typeface="Comic Sans MS" panose="030F0702030302020204" pitchFamily="66" charset="0"/>
              </a:rPr>
              <a:t/>
            </a:r>
            <a:br>
              <a:rPr lang="ru-RU" sz="3100" smtClean="0">
                <a:latin typeface="Comic Sans MS" panose="030F0702030302020204" pitchFamily="66" charset="0"/>
              </a:rPr>
            </a:br>
            <a:r>
              <a:rPr lang="ru-RU" sz="5300" smtClean="0">
                <a:solidFill>
                  <a:srgbClr val="C00000"/>
                </a:solidFill>
                <a:latin typeface="Comic Sans MS" panose="030F0702030302020204" pitchFamily="66" charset="0"/>
              </a:rPr>
              <a:t>Мастер - </a:t>
            </a:r>
            <a:r>
              <a:rPr lang="ru-RU" sz="53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класс </a:t>
            </a:r>
            <a:br>
              <a:rPr lang="ru-RU" sz="5300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sz="53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«Что за птица! </a:t>
            </a:r>
            <a:br>
              <a:rPr lang="ru-RU" sz="5300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sz="53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Что за диво!»</a:t>
            </a:r>
            <a:br>
              <a:rPr lang="ru-RU" sz="5300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sz="3100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Поделка из ракушки и пластилина</a:t>
            </a:r>
            <a:br>
              <a:rPr lang="ru-RU" sz="3100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3100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sz="3100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endParaRPr lang="ru-RU" sz="1800" dirty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3923928" y="4941168"/>
            <a:ext cx="4690864" cy="100811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Подготовила</a:t>
            </a:r>
          </a:p>
          <a:p>
            <a:pPr algn="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 воспитатель первой категории </a:t>
            </a:r>
          </a:p>
          <a:p>
            <a:pPr algn="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Ретинская М.А.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9140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Берем ракушку наносим точки золотой краской при помощи  ватной палочкой в </a:t>
            </a:r>
            <a:r>
              <a:rPr lang="ru-RU" sz="2400" b="1" dirty="0">
                <a:solidFill>
                  <a:srgbClr val="280858"/>
                </a:solidFill>
                <a:latin typeface="Comic Sans MS" panose="030F0702030302020204" pitchFamily="66" charset="0"/>
              </a:rPr>
              <a:t>хаотичном порядке. Даем подсохнуть пару минут</a:t>
            </a:r>
            <a:r>
              <a:rPr lang="ru-RU" sz="2400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.</a:t>
            </a:r>
            <a:r>
              <a:rPr lang="ru-RU" sz="2400" dirty="0"/>
              <a:t> </a:t>
            </a:r>
            <a:r>
              <a:rPr lang="ru-RU" sz="2400" b="1" dirty="0">
                <a:solidFill>
                  <a:srgbClr val="280858"/>
                </a:solidFill>
                <a:latin typeface="Comic Sans MS" panose="030F0702030302020204" pitchFamily="66" charset="0"/>
              </a:rPr>
              <a:t>Дальше берем </a:t>
            </a:r>
            <a:r>
              <a:rPr lang="ru-RU" sz="2400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синюю </a:t>
            </a:r>
            <a:r>
              <a:rPr lang="ru-RU" sz="2400" b="1" dirty="0">
                <a:solidFill>
                  <a:srgbClr val="280858"/>
                </a:solidFill>
                <a:latin typeface="Comic Sans MS" panose="030F0702030302020204" pitchFamily="66" charset="0"/>
              </a:rPr>
              <a:t>краску и </a:t>
            </a:r>
            <a:r>
              <a:rPr lang="ru-RU" sz="2400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наносим кисточкой </a:t>
            </a:r>
            <a:r>
              <a:rPr lang="ru-RU" sz="2400" b="1" dirty="0">
                <a:solidFill>
                  <a:srgbClr val="280858"/>
                </a:solidFill>
                <a:latin typeface="Comic Sans MS" panose="030F0702030302020204" pitchFamily="66" charset="0"/>
              </a:rPr>
              <a:t>точки поверх </a:t>
            </a:r>
            <a:r>
              <a:rPr lang="ru-RU" sz="2400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золотых, </a:t>
            </a:r>
            <a:r>
              <a:rPr lang="ru-RU" sz="2400" b="1" dirty="0">
                <a:solidFill>
                  <a:srgbClr val="280858"/>
                </a:solidFill>
                <a:latin typeface="Comic Sans MS" panose="030F0702030302020204" pitchFamily="66" charset="0"/>
              </a:rPr>
              <a:t>не до конца закрашивая </a:t>
            </a:r>
            <a:r>
              <a:rPr lang="ru-RU" sz="2400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золотые </a:t>
            </a:r>
            <a:r>
              <a:rPr lang="ru-RU" sz="2400" b="1" dirty="0">
                <a:solidFill>
                  <a:srgbClr val="280858"/>
                </a:solidFill>
                <a:latin typeface="Comic Sans MS" panose="030F0702030302020204" pitchFamily="66" charset="0"/>
              </a:rPr>
              <a:t>точки.</a:t>
            </a:r>
          </a:p>
        </p:txBody>
      </p:sp>
      <p:pic>
        <p:nvPicPr>
          <p:cNvPr id="5122" name="Picture 2" descr="C:\Users\Николай\Desktop\мастер класс павлин\20200401_162707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756432" y="2652967"/>
            <a:ext cx="4102743" cy="3384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Николай\Desktop\мастер класс павлин\20200401_16284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492205" y="2644699"/>
            <a:ext cx="4119654" cy="3384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6856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Последний </a:t>
            </a:r>
            <a:r>
              <a:rPr lang="ru-RU" sz="2800" dirty="0">
                <a:solidFill>
                  <a:srgbClr val="280858"/>
                </a:solidFill>
                <a:latin typeface="Comic Sans MS" panose="030F0702030302020204" pitchFamily="66" charset="0"/>
              </a:rPr>
              <a:t>этап: соединяем наш хвост с павлином</a:t>
            </a:r>
            <a:r>
              <a:rPr lang="ru-RU" sz="2800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. Наш павлин готов!</a:t>
            </a:r>
            <a:endParaRPr lang="ru-RU" sz="2800" dirty="0">
              <a:solidFill>
                <a:srgbClr val="280858"/>
              </a:solidFill>
              <a:latin typeface="Comic Sans MS" panose="030F0702030302020204" pitchFamily="66" charset="0"/>
            </a:endParaRPr>
          </a:p>
        </p:txBody>
      </p:sp>
      <p:pic>
        <p:nvPicPr>
          <p:cNvPr id="6147" name="Picture 3" descr="C:\Users\Николай\Desktop\мастер класс павлин\20200401_163209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467544" y="1556792"/>
            <a:ext cx="4289057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Николай\Desktop\мастер класс павлин\20200401_16355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969004" y="2815972"/>
            <a:ext cx="3673278" cy="36031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015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Николай\Desktop\мастер класс павлин\20200401_154949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4139952" y="3645024"/>
            <a:ext cx="4752528" cy="1457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260648"/>
            <a:ext cx="4572000" cy="532453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280858"/>
                </a:solidFill>
                <a:latin typeface="Comic Sans MS" panose="030F0702030302020204" pitchFamily="66" charset="0"/>
              </a:rPr>
              <a:t>Распушил павлин свой хвост,</a:t>
            </a:r>
          </a:p>
          <a:p>
            <a:r>
              <a:rPr lang="ru-RU" sz="2000" b="1" dirty="0">
                <a:solidFill>
                  <a:srgbClr val="280858"/>
                </a:solidFill>
                <a:latin typeface="Comic Sans MS" panose="030F0702030302020204" pitchFamily="66" charset="0"/>
              </a:rPr>
              <a:t>Задирает кверху нос.</a:t>
            </a:r>
          </a:p>
          <a:p>
            <a:r>
              <a:rPr lang="ru-RU" sz="2000" b="1" dirty="0">
                <a:solidFill>
                  <a:srgbClr val="280858"/>
                </a:solidFill>
                <a:latin typeface="Comic Sans MS" panose="030F0702030302020204" pitchFamily="66" charset="0"/>
              </a:rPr>
              <a:t>-Все любуйтесь, все смотрите!</a:t>
            </a:r>
          </a:p>
          <a:p>
            <a:r>
              <a:rPr lang="ru-RU" sz="2000" b="1" dirty="0">
                <a:solidFill>
                  <a:srgbClr val="280858"/>
                </a:solidFill>
                <a:latin typeface="Comic Sans MS" panose="030F0702030302020204" pitchFamily="66" charset="0"/>
              </a:rPr>
              <a:t>Ближе, ближе подходите.</a:t>
            </a:r>
          </a:p>
          <a:p>
            <a:r>
              <a:rPr lang="ru-RU" sz="2000" b="1" dirty="0">
                <a:solidFill>
                  <a:srgbClr val="280858"/>
                </a:solidFill>
                <a:latin typeface="Comic Sans MS" panose="030F0702030302020204" pitchFamily="66" charset="0"/>
              </a:rPr>
              <a:t>Чудо-хвост вам покажу,</a:t>
            </a:r>
          </a:p>
          <a:p>
            <a:r>
              <a:rPr lang="ru-RU" sz="2000" b="1" dirty="0">
                <a:solidFill>
                  <a:srgbClr val="280858"/>
                </a:solidFill>
                <a:latin typeface="Comic Sans MS" panose="030F0702030302020204" pitchFamily="66" charset="0"/>
              </a:rPr>
              <a:t>Все о нем вам расскажу.</a:t>
            </a:r>
          </a:p>
          <a:p>
            <a:r>
              <a:rPr lang="ru-RU" sz="2000" b="1" dirty="0">
                <a:solidFill>
                  <a:srgbClr val="280858"/>
                </a:solidFill>
                <a:latin typeface="Comic Sans MS" panose="030F0702030302020204" pitchFamily="66" charset="0"/>
              </a:rPr>
              <a:t>Ах, какое оперенье,</a:t>
            </a:r>
          </a:p>
          <a:p>
            <a:r>
              <a:rPr lang="ru-RU" sz="2000" b="1" dirty="0">
                <a:solidFill>
                  <a:srgbClr val="280858"/>
                </a:solidFill>
                <a:latin typeface="Comic Sans MS" panose="030F0702030302020204" pitchFamily="66" charset="0"/>
              </a:rPr>
              <a:t>Хвост - ажурное плетенье!</a:t>
            </a:r>
          </a:p>
          <a:p>
            <a:r>
              <a:rPr lang="ru-RU" sz="2000" b="1" dirty="0">
                <a:solidFill>
                  <a:srgbClr val="280858"/>
                </a:solidFill>
                <a:latin typeface="Comic Sans MS" panose="030F0702030302020204" pitchFamily="66" charset="0"/>
              </a:rPr>
              <a:t>И не спорьте Вы со мной</a:t>
            </a:r>
          </a:p>
          <a:p>
            <a:r>
              <a:rPr lang="ru-RU" sz="2000" b="1" dirty="0">
                <a:solidFill>
                  <a:srgbClr val="280858"/>
                </a:solidFill>
                <a:latin typeface="Comic Sans MS" panose="030F0702030302020204" pitchFamily="66" charset="0"/>
              </a:rPr>
              <a:t>Я ручаюсь головой-</a:t>
            </a:r>
          </a:p>
          <a:p>
            <a:r>
              <a:rPr lang="ru-RU" sz="2000" b="1" dirty="0">
                <a:solidFill>
                  <a:srgbClr val="280858"/>
                </a:solidFill>
                <a:latin typeface="Comic Sans MS" panose="030F0702030302020204" pitchFamily="66" charset="0"/>
              </a:rPr>
              <a:t>Хоть всю землю обойдёте</a:t>
            </a:r>
          </a:p>
          <a:p>
            <a:r>
              <a:rPr lang="ru-RU" sz="2000" b="1" dirty="0">
                <a:solidFill>
                  <a:srgbClr val="280858"/>
                </a:solidFill>
                <a:latin typeface="Comic Sans MS" panose="030F0702030302020204" pitchFamily="66" charset="0"/>
              </a:rPr>
              <a:t>Краше в мире не найдёте!</a:t>
            </a:r>
          </a:p>
          <a:p>
            <a:r>
              <a:rPr lang="ru-RU" sz="2000" b="1" dirty="0">
                <a:solidFill>
                  <a:srgbClr val="280858"/>
                </a:solidFill>
                <a:latin typeface="Comic Sans MS" panose="030F0702030302020204" pitchFamily="66" charset="0"/>
              </a:rPr>
              <a:t>А по парку ходит слух,</a:t>
            </a:r>
          </a:p>
          <a:p>
            <a:r>
              <a:rPr lang="ru-RU" sz="2000" b="1" dirty="0">
                <a:solidFill>
                  <a:srgbClr val="280858"/>
                </a:solidFill>
                <a:latin typeface="Comic Sans MS" panose="030F0702030302020204" pitchFamily="66" charset="0"/>
              </a:rPr>
              <a:t>Что павлин простой петух!</a:t>
            </a:r>
          </a:p>
          <a:p>
            <a:r>
              <a:rPr lang="ru-RU" sz="2000" b="1" dirty="0">
                <a:solidFill>
                  <a:srgbClr val="280858"/>
                </a:solidFill>
                <a:latin typeface="Comic Sans MS" panose="030F0702030302020204" pitchFamily="66" charset="0"/>
              </a:rPr>
              <a:t>Если хвост ты уберёшь-</a:t>
            </a:r>
          </a:p>
          <a:p>
            <a:r>
              <a:rPr lang="ru-RU" sz="2000" b="1" dirty="0">
                <a:solidFill>
                  <a:srgbClr val="280858"/>
                </a:solidFill>
                <a:latin typeface="Comic Sans MS" panose="030F0702030302020204" pitchFamily="66" charset="0"/>
              </a:rPr>
              <a:t>Ничего в нём не найдёшь!</a:t>
            </a:r>
          </a:p>
          <a:p>
            <a:r>
              <a:rPr lang="ru-RU" sz="2000" b="1" i="1" dirty="0">
                <a:solidFill>
                  <a:srgbClr val="280858"/>
                </a:solidFill>
                <a:latin typeface="Comic Sans MS" panose="030F0702030302020204" pitchFamily="66" charset="0"/>
              </a:rPr>
              <a:t>(Н. </a:t>
            </a:r>
            <a:r>
              <a:rPr lang="ru-RU" sz="2000" b="1" i="1" dirty="0" err="1">
                <a:solidFill>
                  <a:srgbClr val="280858"/>
                </a:solidFill>
                <a:latin typeface="Comic Sans MS" panose="030F0702030302020204" pitchFamily="66" charset="0"/>
              </a:rPr>
              <a:t>Бацанова</a:t>
            </a:r>
            <a:r>
              <a:rPr lang="ru-RU" sz="2000" b="1" i="1" dirty="0">
                <a:solidFill>
                  <a:srgbClr val="280858"/>
                </a:solidFill>
                <a:latin typeface="Comic Sans MS" panose="030F0702030302020204" pitchFamily="66" charset="0"/>
              </a:rPr>
              <a:t>)</a:t>
            </a:r>
            <a:endParaRPr lang="ru-RU" sz="2000" b="1" dirty="0">
              <a:solidFill>
                <a:srgbClr val="280858"/>
              </a:solidFill>
              <a:latin typeface="Comic Sans MS" panose="030F0702030302020204" pitchFamily="66" charset="0"/>
            </a:endParaRPr>
          </a:p>
        </p:txBody>
      </p:sp>
      <p:pic>
        <p:nvPicPr>
          <p:cNvPr id="7171" name="Picture 3" descr="C:\Users\Николай\Desktop\мастер класс павлин\20200401_15500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5375165" y="151734"/>
            <a:ext cx="2614667" cy="32645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11450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564904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Спасибо за внимание!</a:t>
            </a:r>
            <a:endParaRPr lang="ru-RU" b="1" dirty="0">
              <a:solidFill>
                <a:srgbClr val="280858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417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437112"/>
            <a:ext cx="7704856" cy="218884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Что за </a:t>
            </a:r>
            <a:r>
              <a:rPr lang="ru-RU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птица</a:t>
            </a:r>
            <a:r>
              <a:rPr lang="ru-RU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! Что за </a:t>
            </a:r>
            <a:r>
              <a:rPr lang="ru-RU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диво</a:t>
            </a:r>
            <a:r>
              <a:rPr lang="ru-RU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!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Словно с сказочных страниц!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Ходит важно, горделиво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Яркий, красочный павлин.</a:t>
            </a: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6" name="Picture 2" descr="https://pbs.twimg.com/media/D-eL3jHXsAAaTH0.jpg:larg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16632"/>
            <a:ext cx="6670651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6509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116632"/>
            <a:ext cx="4608512" cy="6408712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Цель:</a:t>
            </a:r>
            <a:r>
              <a:rPr lang="ru-RU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 Создать </a:t>
            </a:r>
            <a:r>
              <a:rPr lang="ru-RU" dirty="0">
                <a:solidFill>
                  <a:srgbClr val="280858"/>
                </a:solidFill>
                <a:latin typeface="Comic Sans MS" panose="030F0702030302020204" pitchFamily="66" charset="0"/>
              </a:rPr>
              <a:t>условия воспитанникам для развития творческих способностей в практической деятельности</a:t>
            </a:r>
            <a:r>
              <a:rPr lang="ru-RU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. 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Задачи:</a:t>
            </a:r>
          </a:p>
          <a:p>
            <a:pPr marL="0" indent="0" algn="just">
              <a:buNone/>
            </a:pPr>
            <a:r>
              <a:rPr lang="ru-RU" i="1" u="sng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Образовательные: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Познакомить детей с технологией изготовления павлина из ракушки и  пластилина.</a:t>
            </a:r>
          </a:p>
          <a:p>
            <a:pPr marL="0" indent="0" algn="just">
              <a:buNone/>
            </a:pPr>
            <a:r>
              <a:rPr lang="ru-RU" i="1" u="sng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Развивающие: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280858"/>
                </a:solidFill>
                <a:latin typeface="Comic Sans MS" panose="030F0702030302020204" pitchFamily="66" charset="0"/>
              </a:rPr>
              <a:t>Р</a:t>
            </a:r>
            <a:r>
              <a:rPr lang="ru-RU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азвивать мелкую моторику рук, аккуратность, творческое мышление. </a:t>
            </a:r>
          </a:p>
          <a:p>
            <a:pPr marL="0" indent="0" algn="just">
              <a:buNone/>
            </a:pPr>
            <a:r>
              <a:rPr lang="ru-RU" i="1" u="sng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Воспитательные: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280858"/>
                </a:solidFill>
                <a:latin typeface="Comic Sans MS" panose="030F0702030302020204" pitchFamily="66" charset="0"/>
              </a:rPr>
              <a:t>В</a:t>
            </a:r>
            <a:r>
              <a:rPr lang="ru-RU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оспитывать интерес к декоративно - прикладному творчеству.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Обеспечить атмосферу доброжелательности, комфортности в работе.</a:t>
            </a: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412776"/>
            <a:ext cx="3422277" cy="34729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3664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4372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Материалы, необходимые для работы: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200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Пластилин( синий, черный, белый, оранжевый),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200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Ракушка,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200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Гуашь(синяя, зеленая, золотая),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200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Кисть, ватная палочка,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200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Доска для лепки, стека.</a:t>
            </a:r>
            <a:endParaRPr lang="ru-RU" sz="2200" b="1" dirty="0">
              <a:solidFill>
                <a:srgbClr val="280858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546775" y="2190869"/>
            <a:ext cx="3834426" cy="51125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0209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6633"/>
            <a:ext cx="8229600" cy="14401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280858"/>
                </a:solidFill>
                <a:latin typeface="Comic Sans MS" panose="030F0702030302020204" pitchFamily="66" charset="0"/>
              </a:rPr>
              <a:t>Берем ракушку </a:t>
            </a:r>
            <a:r>
              <a:rPr lang="ru-RU" sz="2400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и </a:t>
            </a:r>
            <a:r>
              <a:rPr lang="ru-RU" sz="2400" b="1" dirty="0">
                <a:solidFill>
                  <a:srgbClr val="280858"/>
                </a:solidFill>
                <a:latin typeface="Comic Sans MS" panose="030F0702030302020204" pitchFamily="66" charset="0"/>
              </a:rPr>
              <a:t>закрашиваем зеленой краской ее внешнюю </a:t>
            </a:r>
            <a:r>
              <a:rPr lang="ru-RU" sz="2400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часть. Используем сухую кисть , тогда краска ложится  </a:t>
            </a:r>
            <a:r>
              <a:rPr lang="ru-RU" sz="2400" b="1" dirty="0">
                <a:solidFill>
                  <a:srgbClr val="280858"/>
                </a:solidFill>
                <a:latin typeface="Comic Sans MS" panose="030F0702030302020204" pitchFamily="66" charset="0"/>
              </a:rPr>
              <a:t>плотным слоем.</a:t>
            </a:r>
          </a:p>
        </p:txBody>
      </p:sp>
      <p:pic>
        <p:nvPicPr>
          <p:cNvPr id="2050" name="Picture 2" descr="C:\Users\Николай\Desktop\мастер класс павлин\20200401_16065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231437" y="2089712"/>
            <a:ext cx="3590857" cy="2768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Николай\Desktop\мастер класс павлин\20200401_16074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2679336" y="3161424"/>
            <a:ext cx="3734874" cy="2829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Николай\Desktop\мастер класс павлин\20200401_16115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00191" y="3555996"/>
            <a:ext cx="2240925" cy="287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5861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1"/>
            <a:ext cx="8208912" cy="19442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280858"/>
                </a:solidFill>
                <a:latin typeface="Comic Sans MS" panose="030F0702030302020204" pitchFamily="66" charset="0"/>
              </a:rPr>
              <a:t>Откладываем </a:t>
            </a:r>
            <a:r>
              <a:rPr lang="ru-RU" sz="2400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ракушку в сторону, чтобы она подсохла. Берем </a:t>
            </a:r>
            <a:r>
              <a:rPr lang="ru-RU" sz="2400" b="1" dirty="0">
                <a:solidFill>
                  <a:srgbClr val="280858"/>
                </a:solidFill>
                <a:latin typeface="Comic Sans MS" panose="030F0702030302020204" pitchFamily="66" charset="0"/>
              </a:rPr>
              <a:t>синий пластилин. </a:t>
            </a:r>
            <a:r>
              <a:rPr lang="ru-RU" sz="2400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Делим его на </a:t>
            </a:r>
            <a:r>
              <a:rPr lang="ru-RU" sz="2400" b="1" dirty="0">
                <a:solidFill>
                  <a:srgbClr val="280858"/>
                </a:solidFill>
                <a:latin typeface="Comic Sans MS" panose="030F0702030302020204" pitchFamily="66" charset="0"/>
              </a:rPr>
              <a:t>три части: большую, среднюю и маленькую.</a:t>
            </a:r>
          </a:p>
        </p:txBody>
      </p:sp>
      <p:pic>
        <p:nvPicPr>
          <p:cNvPr id="1026" name="Picture 2" descr="C:\Users\Николай\Desktop\мастер класс павлин\20200401_16171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2398640" y="1929952"/>
            <a:ext cx="4327301" cy="38690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2772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35696" y="2276872"/>
            <a:ext cx="5044566" cy="36760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бъек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 algn="l">
              <a:buNone/>
            </a:pPr>
            <a:r>
              <a:rPr lang="ru-RU" sz="2400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Тело </a:t>
            </a:r>
            <a:r>
              <a:rPr lang="ru-RU" sz="2400" b="1" dirty="0">
                <a:solidFill>
                  <a:srgbClr val="280858"/>
                </a:solidFill>
                <a:latin typeface="Comic Sans MS" panose="030F0702030302020204" pitchFamily="66" charset="0"/>
              </a:rPr>
              <a:t>павлина </a:t>
            </a:r>
            <a:r>
              <a:rPr lang="ru-RU" sz="2400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формируем</a:t>
            </a:r>
            <a:r>
              <a:rPr lang="ru-RU" sz="2400" b="1" dirty="0">
                <a:solidFill>
                  <a:srgbClr val="280858"/>
                </a:solidFill>
                <a:latin typeface="Comic Sans MS" panose="030F0702030302020204" pitchFamily="66" charset="0"/>
              </a:rPr>
              <a:t> </a:t>
            </a:r>
            <a:r>
              <a:rPr lang="ru-RU" sz="2400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из </a:t>
            </a:r>
            <a:r>
              <a:rPr lang="ru-RU" sz="2400" b="1" dirty="0">
                <a:solidFill>
                  <a:srgbClr val="280858"/>
                </a:solidFill>
                <a:latin typeface="Comic Sans MS" panose="030F0702030302020204" pitchFamily="66" charset="0"/>
              </a:rPr>
              <a:t>большой части</a:t>
            </a:r>
            <a:r>
              <a:rPr lang="ru-RU" sz="2400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. </a:t>
            </a:r>
            <a:r>
              <a:rPr lang="ru-RU" sz="2400" b="1" dirty="0">
                <a:solidFill>
                  <a:srgbClr val="280858"/>
                </a:solidFill>
                <a:latin typeface="Comic Sans MS" panose="030F0702030302020204" pitchFamily="66" charset="0"/>
              </a:rPr>
              <a:t>Средняя часть - это </a:t>
            </a:r>
            <a:r>
              <a:rPr lang="ru-RU" sz="2400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голова. Гребешок делаем</a:t>
            </a:r>
            <a:r>
              <a:rPr lang="ru-RU" sz="2400" b="1" dirty="0">
                <a:solidFill>
                  <a:srgbClr val="280858"/>
                </a:solidFill>
                <a:latin typeface="Comic Sans MS" panose="030F0702030302020204" pitchFamily="66" charset="0"/>
              </a:rPr>
              <a:t> и</a:t>
            </a:r>
            <a:r>
              <a:rPr lang="ru-RU" sz="2400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з </a:t>
            </a:r>
            <a:r>
              <a:rPr lang="ru-RU" sz="2400" b="1" dirty="0">
                <a:solidFill>
                  <a:srgbClr val="280858"/>
                </a:solidFill>
                <a:latin typeface="Comic Sans MS" panose="030F0702030302020204" pitchFamily="66" charset="0"/>
              </a:rPr>
              <a:t>самой маленькой части</a:t>
            </a:r>
            <a:r>
              <a:rPr lang="ru-RU" sz="2400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.</a:t>
            </a:r>
            <a:endParaRPr lang="ru-RU" sz="2400" b="1" dirty="0">
              <a:solidFill>
                <a:srgbClr val="280858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413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b="1" dirty="0">
                <a:solidFill>
                  <a:srgbClr val="280858"/>
                </a:solidFill>
                <a:latin typeface="Comic Sans MS" panose="030F0702030302020204" pitchFamily="66" charset="0"/>
              </a:rPr>
              <a:t>Соединяем туловище и голову. Присоединяем гребешок к </a:t>
            </a:r>
            <a:r>
              <a:rPr lang="ru-RU" sz="2400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голове.</a:t>
            </a:r>
            <a:endParaRPr lang="ru-RU" sz="2400" b="1" dirty="0">
              <a:solidFill>
                <a:srgbClr val="280858"/>
              </a:solidFill>
              <a:latin typeface="Comic Sans MS" panose="030F0702030302020204" pitchFamily="66" charset="0"/>
            </a:endParaRPr>
          </a:p>
        </p:txBody>
      </p:sp>
      <p:pic>
        <p:nvPicPr>
          <p:cNvPr id="3074" name="Picture 2" descr="C:\Users\Николай\Desktop\мастер класс павлин\20200401_162206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2651736" y="1964888"/>
            <a:ext cx="4056551" cy="3672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6094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Глаза делаем</a:t>
            </a:r>
            <a:r>
              <a:rPr lang="ru-RU" sz="2400" b="1" dirty="0">
                <a:solidFill>
                  <a:srgbClr val="280858"/>
                </a:solidFill>
                <a:latin typeface="Comic Sans MS" panose="030F0702030302020204" pitchFamily="66" charset="0"/>
              </a:rPr>
              <a:t> </a:t>
            </a:r>
            <a:r>
              <a:rPr lang="ru-RU" sz="2400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из </a:t>
            </a:r>
            <a:r>
              <a:rPr lang="ru-RU" sz="2400" b="1" dirty="0">
                <a:solidFill>
                  <a:srgbClr val="280858"/>
                </a:solidFill>
                <a:latin typeface="Comic Sans MS" panose="030F0702030302020204" pitchFamily="66" charset="0"/>
              </a:rPr>
              <a:t>белого пластилина</a:t>
            </a:r>
            <a:r>
              <a:rPr lang="ru-RU" sz="2400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. </a:t>
            </a:r>
            <a:r>
              <a:rPr lang="ru-RU" sz="2400" b="1" dirty="0">
                <a:solidFill>
                  <a:srgbClr val="280858"/>
                </a:solidFill>
                <a:latin typeface="Comic Sans MS" panose="030F0702030302020204" pitchFamily="66" charset="0"/>
              </a:rPr>
              <a:t>Зрачки делаем из черного пластилина. </a:t>
            </a:r>
            <a:r>
              <a:rPr lang="ru-RU" sz="2400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И</a:t>
            </a:r>
            <a:r>
              <a:rPr lang="ru-RU" sz="2400" b="1" dirty="0">
                <a:solidFill>
                  <a:srgbClr val="280858"/>
                </a:solidFill>
                <a:latin typeface="Comic Sans MS" panose="030F0702030302020204" pitchFamily="66" charset="0"/>
              </a:rPr>
              <a:t> </a:t>
            </a:r>
            <a:r>
              <a:rPr lang="ru-RU" sz="2400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клюв</a:t>
            </a:r>
            <a:r>
              <a:rPr lang="ru-RU" sz="2400" b="1" dirty="0">
                <a:solidFill>
                  <a:srgbClr val="280858"/>
                </a:solidFill>
                <a:latin typeface="Comic Sans MS" panose="030F0702030302020204" pitchFamily="66" charset="0"/>
              </a:rPr>
              <a:t> делаем</a:t>
            </a:r>
            <a:r>
              <a:rPr lang="ru-RU" sz="2400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 </a:t>
            </a:r>
            <a:r>
              <a:rPr lang="ru-RU" sz="2400" b="1" dirty="0">
                <a:solidFill>
                  <a:srgbClr val="280858"/>
                </a:solidFill>
                <a:latin typeface="Comic Sans MS" panose="030F0702030302020204" pitchFamily="66" charset="0"/>
              </a:rPr>
              <a:t>из оранжевого кусочка </a:t>
            </a:r>
            <a:r>
              <a:rPr lang="ru-RU" sz="2400" b="1" dirty="0" smtClean="0">
                <a:solidFill>
                  <a:srgbClr val="280858"/>
                </a:solidFill>
                <a:latin typeface="Comic Sans MS" panose="030F0702030302020204" pitchFamily="66" charset="0"/>
              </a:rPr>
              <a:t>пластилина. </a:t>
            </a:r>
            <a:endParaRPr lang="ru-RU" sz="2400" b="1" dirty="0">
              <a:solidFill>
                <a:srgbClr val="280858"/>
              </a:solidFill>
              <a:latin typeface="Comic Sans MS" panose="030F0702030302020204" pitchFamily="66" charset="0"/>
            </a:endParaRPr>
          </a:p>
        </p:txBody>
      </p:sp>
      <p:pic>
        <p:nvPicPr>
          <p:cNvPr id="4099" name="Picture 3" descr="C:\Users\Николай\Desktop\мастер класс павлин\20200401_162447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900159" y="2195523"/>
            <a:ext cx="1983349" cy="2704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Николай\Desktop\мастер класс павлин\20200401_16254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519038" y="2816042"/>
            <a:ext cx="2099256" cy="15969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Николай\Desktop\мастер класс павлин\20200401_16260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5632546" y="2972361"/>
            <a:ext cx="3024336" cy="21210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357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359</Words>
  <Application>Microsoft Office PowerPoint</Application>
  <PresentationFormat>Экран (4:3)</PresentationFormat>
  <Paragraphs>49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 МКДОУ д/с № 486   Мастер - класс  «Что за птица!  Что за диво!» Поделка из ракушки и пластилина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Тело павлина формируем из большой части. Средняя часть - это голова. Гребешок делаем из самой маленькой части.</vt:lpstr>
      <vt:lpstr>Соединяем туловище и голову. Присоединяем гребешок к голове.</vt:lpstr>
      <vt:lpstr>Глаза делаем из белого пластилина. Зрачки делаем из черного пластилина. И клюв делаем из оранжевого кусочка пластилина. </vt:lpstr>
      <vt:lpstr>Берем ракушку наносим точки золотой краской при помощи  ватной палочкой в хаотичном порядке. Даем подсохнуть пару минут. Дальше берем синюю краску и наносим кисточкой точки поверх золотых, не до конца закрашивая золотые точки.</vt:lpstr>
      <vt:lpstr>Последний этап: соединяем наш хвост с павлином. Наш павлин готов!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Николай</dc:creator>
  <cp:lastModifiedBy>Николай</cp:lastModifiedBy>
  <cp:revision>15</cp:revision>
  <dcterms:created xsi:type="dcterms:W3CDTF">2020-04-04T11:00:50Z</dcterms:created>
  <dcterms:modified xsi:type="dcterms:W3CDTF">2020-04-08T13:31:11Z</dcterms:modified>
</cp:coreProperties>
</file>