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367" r:id="rId2"/>
    <p:sldId id="354" r:id="rId3"/>
    <p:sldId id="321" r:id="rId4"/>
    <p:sldId id="313" r:id="rId5"/>
    <p:sldId id="355" r:id="rId6"/>
    <p:sldId id="324" r:id="rId7"/>
    <p:sldId id="357" r:id="rId8"/>
    <p:sldId id="349" r:id="rId9"/>
    <p:sldId id="314" r:id="rId10"/>
    <p:sldId id="358" r:id="rId11"/>
    <p:sldId id="361" r:id="rId12"/>
    <p:sldId id="365" r:id="rId13"/>
    <p:sldId id="366" r:id="rId14"/>
    <p:sldId id="359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C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97" autoAdjust="0"/>
    <p:restoredTop sz="97439" autoAdjust="0"/>
  </p:normalViewPr>
  <p:slideViewPr>
    <p:cSldViewPr>
      <p:cViewPr varScale="1">
        <p:scale>
          <a:sx n="151" d="100"/>
          <a:sy n="151" d="100"/>
        </p:scale>
        <p:origin x="300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3335" y="601724"/>
            <a:ext cx="6477805" cy="1906073"/>
          </a:xfrm>
        </p:spPr>
        <p:txBody>
          <a:bodyPr bIns="0" anchor="b">
            <a:normAutofit/>
          </a:bodyPr>
          <a:lstStyle>
            <a:lvl1pPr algn="l">
              <a:defRPr sz="495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3335" y="2648403"/>
            <a:ext cx="6477804" cy="733216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35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2376" y="246981"/>
            <a:ext cx="3730436" cy="2319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8249" y="599230"/>
            <a:ext cx="608264" cy="3776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13335" y="2646407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827241"/>
      </p:ext>
    </p:extLst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234541"/>
      </p:ext>
    </p:extLst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9333" y="599230"/>
            <a:ext cx="1211807" cy="3494917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3504" y="599230"/>
            <a:ext cx="5871623" cy="34949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7079333" y="599230"/>
            <a:ext cx="0" cy="3494917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981533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310343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679" y="1317097"/>
            <a:ext cx="6482366" cy="1415963"/>
          </a:xfrm>
        </p:spPr>
        <p:txBody>
          <a:bodyPr anchor="b">
            <a:normAutofit/>
          </a:bodyPr>
          <a:lstStyle>
            <a:lvl1pPr algn="l">
              <a:defRPr sz="27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679" y="2854647"/>
            <a:ext cx="6472835" cy="759697"/>
          </a:xfrm>
        </p:spPr>
        <p:txBody>
          <a:bodyPr tIns="91440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90679" y="2853739"/>
            <a:ext cx="647283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49305"/>
      </p:ext>
    </p:extLst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913" y="603667"/>
            <a:ext cx="7204226" cy="79447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498" y="1508159"/>
            <a:ext cx="3483864" cy="258644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0328" y="1513007"/>
            <a:ext cx="3483864" cy="25811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66716"/>
      </p:ext>
    </p:extLst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394" y="603123"/>
            <a:ext cx="7205746" cy="79223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393" y="1514662"/>
            <a:ext cx="3483864" cy="60145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5393" y="2118202"/>
            <a:ext cx="3483864" cy="198334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9272" y="1517253"/>
            <a:ext cx="3483864" cy="601678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9272" y="2116119"/>
            <a:ext cx="3483864" cy="19780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196663"/>
      </p:ext>
    </p:extLst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842730"/>
      </p:ext>
    </p:extLst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00258"/>
      </p:ext>
    </p:extLst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504" y="599230"/>
            <a:ext cx="2454824" cy="1685338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2785" y="599230"/>
            <a:ext cx="4509353" cy="349412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3504" y="2404119"/>
            <a:ext cx="2456260" cy="1686136"/>
          </a:xfrm>
        </p:spPr>
        <p:txBody>
          <a:bodyPr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086210" y="2404118"/>
            <a:ext cx="245211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589102"/>
      </p:ext>
    </p:extLst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608041" y="361628"/>
            <a:ext cx="3055900" cy="3861826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405" y="847135"/>
            <a:ext cx="4149246" cy="1372938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3292" y="841907"/>
            <a:ext cx="2093378" cy="2899745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7747" y="2359494"/>
            <a:ext cx="4143303" cy="1502807"/>
          </a:xfrm>
        </p:spPr>
        <p:txBody>
          <a:bodyPr>
            <a:normAutofit/>
          </a:bodyPr>
          <a:lstStyle>
            <a:lvl1pPr marL="0" indent="0" algn="l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85537" y="4102393"/>
            <a:ext cx="4145513" cy="240092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5537" y="238981"/>
            <a:ext cx="4155753" cy="24069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085537" y="2357704"/>
            <a:ext cx="414551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14896"/>
      </p:ext>
    </p:extLst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514607"/>
            <a:ext cx="9144000" cy="3079456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4594860"/>
            <a:ext cx="9144000" cy="55721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8685" y="603390"/>
            <a:ext cx="7202456" cy="786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8685" y="1511799"/>
            <a:ext cx="7202456" cy="2587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5604" y="247778"/>
            <a:ext cx="2625536" cy="231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684" y="246981"/>
            <a:ext cx="4454127" cy="231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046" y="599230"/>
            <a:ext cx="608264" cy="37768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1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4596310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17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randomBar dir="vert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5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5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4552C-B9B8-4423-A29F-54A156017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FEABBE-D80C-4988-BB23-5DB29D794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  СЛОВ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71992752"/>
      </p:ext>
    </p:extLst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627534"/>
            <a:ext cx="8786842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937" y="4286262"/>
            <a:ext cx="129614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563638"/>
            <a:ext cx="6000792" cy="252376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</a:t>
            </a: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-бота, Ан-на, рус-</a:t>
            </a:r>
            <a:r>
              <a:rPr lang="ru-RU" sz="4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ский</a:t>
            </a: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кас-са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ал-лея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длин-ный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класс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67163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правило: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2E12D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 переносе слов  с удвоенными согласными одну согласную оставляют на строке, а другую переносят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05524"/>
            <a:ext cx="4752651" cy="971997"/>
          </a:xfrm>
          <a:solidFill>
            <a:schemeClr val="bg1"/>
          </a:solidFill>
          <a:ln w="38100">
            <a:solidFill>
              <a:srgbClr val="990000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глаза на рогах,</a:t>
            </a:r>
          </a:p>
          <a:p>
            <a:pPr eaLnBrk="1" hangingPunct="1"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дом на спине?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572000" y="1753724"/>
            <a:ext cx="3240088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220072" y="1584447"/>
            <a:ext cx="8627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0066"/>
                </a:solidFill>
              </a:rPr>
              <a:t>/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467544" y="1703398"/>
            <a:ext cx="3744417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</a:t>
            </a: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269776" y="2751639"/>
            <a:ext cx="8604448" cy="1394869"/>
          </a:xfrm>
          <a:prstGeom prst="rect">
            <a:avLst/>
          </a:prstGeom>
          <a:solidFill>
            <a:schemeClr val="bg1"/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</a:rPr>
              <a:t> </a:t>
            </a:r>
            <a:r>
              <a:rPr lang="ru-RU" sz="3200" b="1" dirty="0">
                <a:solidFill>
                  <a:srgbClr val="800000"/>
                </a:solidFill>
              </a:rPr>
              <a:t>Запомните!</a:t>
            </a:r>
            <a:r>
              <a:rPr lang="ru-RU" sz="3200" b="1" dirty="0">
                <a:solidFill>
                  <a:srgbClr val="000066"/>
                </a:solidFill>
              </a:rPr>
              <a:t> 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Две согласных, словно  в сказке, переносятся по-братски!</a:t>
            </a:r>
          </a:p>
        </p:txBody>
      </p:sp>
      <p:pic>
        <p:nvPicPr>
          <p:cNvPr id="7886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123589"/>
            <a:ext cx="1943001" cy="1135866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/>
      <p:bldP spid="78855" grpId="0" animBg="1"/>
      <p:bldP spid="788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982821"/>
              </p:ext>
            </p:extLst>
          </p:nvPr>
        </p:nvGraphicFramePr>
        <p:xfrm>
          <a:off x="611560" y="1146990"/>
          <a:ext cx="8305428" cy="2926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2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419"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/>
                        <a:t>МОЖНО</a:t>
                      </a:r>
                    </a:p>
                  </a:txBody>
                  <a:tcPr marL="91447" marR="91447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/>
                        <a:t>НЕЛЬЗЯ</a:t>
                      </a:r>
                      <a:endParaRPr lang="ru-RU" sz="2100" b="1" dirty="0"/>
                    </a:p>
                  </a:txBody>
                  <a:tcPr marL="91447" marR="91447" marT="34295" marB="342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8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ра-дио</a:t>
                      </a:r>
                      <a:r>
                        <a:rPr lang="ru-RU" sz="2400" dirty="0"/>
                        <a:t>, ого-род</a:t>
                      </a:r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о-город, ради-о</a:t>
                      </a:r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5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паль-чик,</a:t>
                      </a:r>
                      <a:r>
                        <a:rPr lang="ru-RU" sz="2400" baseline="0" dirty="0"/>
                        <a:t> чай-ник, </a:t>
                      </a:r>
                      <a:r>
                        <a:rPr lang="ru-RU" sz="2400" baseline="0" dirty="0" err="1"/>
                        <a:t>подъ-езд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пал-</a:t>
                      </a:r>
                      <a:r>
                        <a:rPr lang="ru-RU" sz="2400" dirty="0" err="1"/>
                        <a:t>ьчик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/>
                        <a:t>ча-йник</a:t>
                      </a:r>
                      <a:r>
                        <a:rPr lang="ru-RU" sz="2400" dirty="0"/>
                        <a:t>,</a:t>
                      </a:r>
                    </a:p>
                    <a:p>
                      <a:pPr algn="ctr"/>
                      <a:r>
                        <a:rPr lang="ru-RU" sz="2400" dirty="0"/>
                        <a:t>под-</a:t>
                      </a:r>
                      <a:r>
                        <a:rPr lang="ru-RU" sz="2400" dirty="0" err="1"/>
                        <a:t>ъезд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8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раз-лив, под-писать</a:t>
                      </a:r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ра</a:t>
                      </a:r>
                      <a:r>
                        <a:rPr lang="ru-RU" sz="2400" dirty="0"/>
                        <a:t>-злив, </a:t>
                      </a:r>
                      <a:r>
                        <a:rPr lang="ru-RU" sz="2400" dirty="0" err="1"/>
                        <a:t>по-дписать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8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при-крепить</a:t>
                      </a:r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прик-репить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8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кас</a:t>
                      </a:r>
                      <a:r>
                        <a:rPr lang="ru-RU" sz="2400" dirty="0"/>
                        <a:t>-сир, </a:t>
                      </a:r>
                      <a:r>
                        <a:rPr lang="ru-RU" sz="2400" dirty="0" err="1"/>
                        <a:t>груп</a:t>
                      </a:r>
                      <a:r>
                        <a:rPr lang="ru-RU" sz="2400" dirty="0"/>
                        <a:t>-па</a:t>
                      </a:r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ка-</a:t>
                      </a:r>
                      <a:r>
                        <a:rPr lang="ru-RU" sz="2400" dirty="0" err="1"/>
                        <a:t>ссир</a:t>
                      </a:r>
                      <a:r>
                        <a:rPr lang="ru-RU" sz="2400" dirty="0"/>
                        <a:t>, касс-</a:t>
                      </a:r>
                      <a:r>
                        <a:rPr lang="ru-RU" sz="2400" dirty="0" err="1"/>
                        <a:t>ир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3568" y="51470"/>
            <a:ext cx="743344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переноса слов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05350" y="1952625"/>
            <a:ext cx="3538538" cy="20300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441" y="771550"/>
            <a:ext cx="8032406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7494"/>
            <a:ext cx="7776864" cy="3816424"/>
          </a:xfr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Бродит  стадо  по  лугам.</a:t>
            </a:r>
          </a:p>
          <a:p>
            <a:pPr>
              <a:buNone/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Бро-дит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ста-до  по 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-гам.</a:t>
            </a:r>
          </a:p>
          <a:p>
            <a:pPr>
              <a:buNone/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85932"/>
            <a:ext cx="8072494" cy="307776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/>
              <a:t> </a:t>
            </a:r>
            <a:r>
              <a:rPr lang="ru-RU" sz="4400" dirty="0">
                <a:solidFill>
                  <a:srgbClr val="FFFF00"/>
                </a:solidFill>
              </a:rPr>
              <a:t>Здесь порядок очень строгий.</a:t>
            </a:r>
          </a:p>
          <a:p>
            <a:r>
              <a:rPr lang="ru-RU" sz="4400" dirty="0">
                <a:solidFill>
                  <a:srgbClr val="FFFF00"/>
                </a:solidFill>
              </a:rPr>
              <a:t> Делим все слова на слоги,</a:t>
            </a:r>
          </a:p>
          <a:p>
            <a:r>
              <a:rPr lang="ru-RU" sz="4400" dirty="0">
                <a:solidFill>
                  <a:srgbClr val="FFFF00"/>
                </a:solidFill>
              </a:rPr>
              <a:t> Переносим по слогам:</a:t>
            </a:r>
          </a:p>
          <a:p>
            <a:r>
              <a:rPr lang="ru-RU" sz="4400" dirty="0">
                <a:solidFill>
                  <a:srgbClr val="FFFF00"/>
                </a:solidFill>
              </a:rPr>
              <a:t> </a:t>
            </a:r>
            <a:r>
              <a:rPr lang="ru-RU" sz="4400" dirty="0" err="1">
                <a:solidFill>
                  <a:srgbClr val="FFFF00"/>
                </a:solidFill>
              </a:rPr>
              <a:t>Бро-дит</a:t>
            </a:r>
            <a:r>
              <a:rPr lang="ru-RU" sz="4400" dirty="0">
                <a:solidFill>
                  <a:srgbClr val="FFFF00"/>
                </a:solidFill>
              </a:rPr>
              <a:t>  </a:t>
            </a:r>
            <a:r>
              <a:rPr lang="ru-RU" sz="4400" dirty="0" err="1">
                <a:solidFill>
                  <a:srgbClr val="FFFF00"/>
                </a:solidFill>
              </a:rPr>
              <a:t>ста-до</a:t>
            </a:r>
            <a:r>
              <a:rPr lang="ru-RU" sz="4400" dirty="0">
                <a:solidFill>
                  <a:srgbClr val="FFFF00"/>
                </a:solidFill>
              </a:rPr>
              <a:t>  по  </a:t>
            </a:r>
            <a:r>
              <a:rPr lang="ru-RU" sz="4400" dirty="0" err="1">
                <a:solidFill>
                  <a:srgbClr val="FFFF00"/>
                </a:solidFill>
              </a:rPr>
              <a:t>лу-гам</a:t>
            </a:r>
            <a:r>
              <a:rPr lang="ru-RU" sz="4400" dirty="0">
                <a:solidFill>
                  <a:srgbClr val="FFFF00"/>
                </a:solidFill>
              </a:rPr>
              <a:t>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7156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1 правило: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Слово переносится по слогам.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714362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  Л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К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 - Л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К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3857620" y="910436"/>
            <a:ext cx="1357322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2704922" y="982444"/>
            <a:ext cx="1357322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368" y="123478"/>
            <a:ext cx="7605734" cy="478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14550"/>
            <a:ext cx="12858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923678"/>
            <a:ext cx="7143800" cy="184665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 в  слове  один  слог, Не  дели  его,  дружок!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11510"/>
            <a:ext cx="8229600" cy="23860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 правило: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из одного слога не переносятся.</a:t>
            </a:r>
            <a:b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83518"/>
            <a:ext cx="864399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ки, мал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чик, чайка,</a:t>
            </a:r>
          </a:p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ка, об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яснил, под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езд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CC2823-BBE6-4FE8-A0BF-4D906402A2E9}"/>
              </a:ext>
            </a:extLst>
          </p:cNvPr>
          <p:cNvSpPr/>
          <p:nvPr/>
        </p:nvSpPr>
        <p:spPr>
          <a:xfrm>
            <a:off x="250001" y="2787774"/>
            <a:ext cx="864399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</a:t>
            </a: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ь-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</a:t>
            </a: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-чик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ча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-ка,</a:t>
            </a:r>
          </a:p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-ка, 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-яснил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</a:t>
            </a: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-езд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139702"/>
            <a:ext cx="6715172" cy="22159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Мягкий, твёрдый знак и букву Й</a:t>
            </a:r>
          </a:p>
          <a:p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слога отрывать не смей.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7494"/>
            <a:ext cx="8472518" cy="202882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3 правило: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Буквы  Ь, </a:t>
            </a:r>
            <a:r>
              <a:rPr lang="ru-RU" sz="6000" dirty="0" err="1">
                <a:solidFill>
                  <a:srgbClr val="FF0000"/>
                </a:solidFill>
              </a:rPr>
              <a:t>ъ</a:t>
            </a:r>
            <a:r>
              <a:rPr lang="ru-RU" sz="5300" dirty="0">
                <a:solidFill>
                  <a:srgbClr val="FF0000"/>
                </a:solidFill>
              </a:rPr>
              <a:t>, </a:t>
            </a:r>
            <a:r>
              <a:rPr lang="ru-RU" dirty="0">
                <a:solidFill>
                  <a:srgbClr val="FF0000"/>
                </a:solidFill>
              </a:rPr>
              <a:t>Й  нельзя отрывать от предыдущего слога.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635646"/>
            <a:ext cx="6000792" cy="283154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слове Аня слога два,               Переносить его нельзя.           Одну букву оторвёшь-                    И в ловушку попадешь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23860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4 правило: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Одну букву нельзя оставлять на строчке или переносить на другую строку. 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1489</TotalTime>
  <Words>185</Words>
  <Application>Microsoft Office PowerPoint</Application>
  <PresentationFormat>Экран (16:9)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Albertus Extra Bold</vt:lpstr>
      <vt:lpstr>Arial</vt:lpstr>
      <vt:lpstr>Gill Sans MT</vt:lpstr>
      <vt:lpstr>Times New Roman</vt:lpstr>
      <vt:lpstr>Галерея</vt:lpstr>
      <vt:lpstr>Тема урока:  </vt:lpstr>
      <vt:lpstr>Презентация PowerPoint</vt:lpstr>
      <vt:lpstr>1 правило: Слово переносится по слогам. </vt:lpstr>
      <vt:lpstr>Презентация PowerPoint</vt:lpstr>
      <vt:lpstr>Презентация PowerPoint</vt:lpstr>
      <vt:lpstr>2 правило: Слова из одного слога не переносятся. </vt:lpstr>
      <vt:lpstr>Презентация PowerPoint</vt:lpstr>
      <vt:lpstr>3 правило: Буквы  Ь, ъ, Й  нельзя отрывать от предыдущего слога.</vt:lpstr>
      <vt:lpstr>4 правило: Одну букву нельзя оставлять на строчке или переносить на другую строку.  </vt:lpstr>
      <vt:lpstr>Презентация PowerPoint</vt:lpstr>
      <vt:lpstr>5 правило:  При  переносе слов  с удвоенными согласными одну согласную оставляют на строке, а другую переносят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АРСЕНТЬЕВЫ</cp:lastModifiedBy>
  <cp:revision>185</cp:revision>
  <dcterms:created xsi:type="dcterms:W3CDTF">2009-07-24T22:36:39Z</dcterms:created>
  <dcterms:modified xsi:type="dcterms:W3CDTF">2020-04-08T19:04:02Z</dcterms:modified>
</cp:coreProperties>
</file>