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6" r:id="rId9"/>
    <p:sldId id="261" r:id="rId10"/>
    <p:sldId id="267" r:id="rId11"/>
    <p:sldId id="263" r:id="rId12"/>
    <p:sldId id="264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5" autoAdjust="0"/>
  </p:normalViewPr>
  <p:slideViewPr>
    <p:cSldViewPr snapToGrid="0">
      <p:cViewPr varScale="1">
        <p:scale>
          <a:sx n="73" d="100"/>
          <a:sy n="73" d="100"/>
        </p:scale>
        <p:origin x="-37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13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67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005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466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32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67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61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69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31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663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45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68511-0BEC-44FB-BF28-8D06BB477B7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E557-0E91-4EEA-873B-D69924C6D3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480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363" y="133814"/>
            <a:ext cx="119206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/>
              <a:t>Россия при первых Романовых: перемены в государственном устройстве</a:t>
            </a:r>
          </a:p>
          <a:p>
            <a:pPr algn="ctr"/>
            <a:r>
              <a:rPr lang="ru-RU" sz="8000" b="1" i="1" dirty="0" smtClean="0"/>
              <a:t>(практический урок)</a:t>
            </a:r>
            <a:endParaRPr lang="ru-RU" sz="8000" b="1" i="1" dirty="0"/>
          </a:p>
        </p:txBody>
      </p:sp>
    </p:spTree>
    <p:extLst>
      <p:ext uri="{BB962C8B-B14F-4D97-AF65-F5344CB8AC3E}">
        <p14:creationId xmlns:p14="http://schemas.microsoft.com/office/powerpoint/2010/main" xmlns="" val="193649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hist-ege.sdamgia.ru/get_file?id=78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795" y="1055347"/>
            <a:ext cx="6143840" cy="435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12310" y="730163"/>
            <a:ext cx="558090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9</a:t>
            </a:r>
            <a:r>
              <a:rPr lang="ru-RU" sz="2800" b="1" dirty="0" smtClean="0"/>
              <a:t>. </a:t>
            </a:r>
            <a:r>
              <a:rPr lang="ru-RU" sz="2800" b="1" dirty="0" smtClean="0"/>
              <a:t>Укажите два верных.</a:t>
            </a:r>
          </a:p>
          <a:p>
            <a:pPr algn="just"/>
            <a:r>
              <a:rPr lang="ru-RU" sz="2800" b="1" dirty="0" smtClean="0"/>
              <a:t>1</a:t>
            </a:r>
            <a:r>
              <a:rPr lang="ru-RU" sz="2800" b="1" dirty="0"/>
              <a:t>) Ини­ци­а­то­ром события, ко­то­ро­му по­свя­ще­на марка, был Б.М. Хмельницкий.</a:t>
            </a:r>
          </a:p>
          <a:p>
            <a:pPr algn="just"/>
            <a:r>
              <a:rPr lang="ru-RU" sz="2800" b="1" dirty="0"/>
              <a:t>2) Дан­ная марка была вы­пу­ще­на в </a:t>
            </a:r>
            <a:r>
              <a:rPr lang="ru-RU" sz="2800" b="1" dirty="0" smtClean="0"/>
              <a:t>1954 г</a:t>
            </a:r>
            <a:r>
              <a:rPr lang="ru-RU" sz="2800" b="1" dirty="0"/>
              <a:t>.</a:t>
            </a:r>
          </a:p>
          <a:p>
            <a:pPr algn="just"/>
            <a:r>
              <a:rPr lang="ru-RU" sz="2800" b="1" dirty="0"/>
              <a:t>3) События, отражённые на картине, изображённой на марке, про­ис­хо­ди­ли в Москве.</a:t>
            </a:r>
          </a:p>
          <a:p>
            <a:pPr algn="just"/>
            <a:r>
              <a:rPr lang="ru-RU" sz="2800" b="1" dirty="0"/>
              <a:t>4</a:t>
            </a:r>
            <a:r>
              <a:rPr lang="ru-RU" sz="2800" b="1" dirty="0" smtClean="0"/>
              <a:t>) </a:t>
            </a:r>
            <a:r>
              <a:rPr lang="ru-RU" sz="2800" b="1" dirty="0"/>
              <a:t>По­след­стви­ем события, ко­то­ро­му по­свя­ще­на марка, стала Смо­лен­ская война.</a:t>
            </a:r>
          </a:p>
          <a:p>
            <a:pPr algn="just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84550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61" y="178420"/>
            <a:ext cx="11981149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10.Важной </a:t>
            </a:r>
            <a:r>
              <a:rPr lang="ru-RU" sz="2800" b="1" dirty="0"/>
              <a:t>составляющей политической сферы являются законы. Преодоление последствий Смуты привело к быстрому росту их  числа. Появление новых законов в первой половине века, а также применение законов более раннего времени потребовали их упорядочения, сведения в единый свод законов. Составление свода законов было поручено приближенным царя Алексея Михайловича во главе с князем Одоевским, в разработке законов участвовал и царь Алексей. При составлении свода законов использовались и зарубежные законы. В </a:t>
            </a:r>
            <a:r>
              <a:rPr lang="ru-RU" sz="2800" b="1" dirty="0" smtClean="0"/>
              <a:t>____ </a:t>
            </a:r>
            <a:r>
              <a:rPr lang="ru-RU" sz="2800" b="1" dirty="0"/>
              <a:t>году закон был принят на Земском соборе, получил название </a:t>
            </a:r>
            <a:r>
              <a:rPr lang="ru-RU" sz="2800" b="1" dirty="0" smtClean="0"/>
              <a:t>_______. </a:t>
            </a:r>
            <a:r>
              <a:rPr lang="ru-RU" sz="2800" b="1" dirty="0"/>
              <a:t>Он состоял из 25 глав, 967 статей. Это был первый свод законов, отпечатанный типографским способом</a:t>
            </a:r>
            <a:r>
              <a:rPr lang="ru-RU" sz="2800" b="1" dirty="0" smtClean="0"/>
              <a:t>.</a:t>
            </a:r>
          </a:p>
          <a:p>
            <a:pPr algn="just"/>
            <a:endParaRPr lang="ru-RU" sz="2800" b="1" dirty="0"/>
          </a:p>
          <a:p>
            <a:pPr algn="just"/>
            <a:r>
              <a:rPr lang="ru-RU" sz="2800" b="1" dirty="0" smtClean="0"/>
              <a:t>Укажите год и название документа, о котором идет речь. Зачем, согласно документу, необходим был новый сборник законов. Опираясь на знания истории, напишите, что дал новый сборник законов крестьянам.</a:t>
            </a:r>
          </a:p>
        </p:txBody>
      </p:sp>
    </p:spTree>
    <p:extLst>
      <p:ext uri="{BB962C8B-B14F-4D97-AF65-F5344CB8AC3E}">
        <p14:creationId xmlns:p14="http://schemas.microsoft.com/office/powerpoint/2010/main" xmlns="" val="16587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662" y="167268"/>
            <a:ext cx="1196526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11.Какой </a:t>
            </a:r>
            <a:r>
              <a:rPr lang="ru-RU" sz="4000" b="1" dirty="0" smtClean="0"/>
              <a:t>процесс изображен схематически?</a:t>
            </a:r>
          </a:p>
          <a:p>
            <a:pPr algn="ctr"/>
            <a:r>
              <a:rPr lang="ru-RU" sz="4000" b="1" dirty="0" smtClean="0"/>
              <a:t>1497 г. указ об установлении Юрьева дня и пожилого</a:t>
            </a:r>
          </a:p>
          <a:p>
            <a:pPr algn="ctr"/>
            <a:r>
              <a:rPr lang="ru-RU" sz="4000" b="1" dirty="0" smtClean="0"/>
              <a:t>1550 г. указ о подтверждении Юрьева дня и увеличение пожилого</a:t>
            </a:r>
          </a:p>
          <a:p>
            <a:pPr algn="ctr"/>
            <a:r>
              <a:rPr lang="ru-RU" sz="4000" b="1" dirty="0" smtClean="0"/>
              <a:t>1581 указ о «заповедных летах»</a:t>
            </a:r>
          </a:p>
          <a:p>
            <a:pPr algn="ctr"/>
            <a:r>
              <a:rPr lang="ru-RU" sz="4000" b="1" dirty="0" smtClean="0"/>
              <a:t>1597 г. указ об «урочных летах» 5 лет</a:t>
            </a:r>
          </a:p>
          <a:p>
            <a:pPr algn="ctr"/>
            <a:r>
              <a:rPr lang="ru-RU" sz="4000" b="1" dirty="0" smtClean="0"/>
              <a:t>1607 г. указ об «урочных летах» 15 лет</a:t>
            </a:r>
          </a:p>
          <a:p>
            <a:pPr algn="ctr"/>
            <a:r>
              <a:rPr lang="ru-RU" sz="4000" b="1" dirty="0" smtClean="0"/>
              <a:t>1649 г. отмена «урочных лет», бессрочный сыск</a:t>
            </a:r>
          </a:p>
          <a:p>
            <a:pPr algn="ctr"/>
            <a:r>
              <a:rPr lang="ru-RU" sz="4000" b="1" dirty="0" smtClean="0"/>
              <a:t>Таким образом?..</a:t>
            </a:r>
          </a:p>
          <a:p>
            <a:pPr algn="ctr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972358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13" y="200722"/>
            <a:ext cx="119585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smtClean="0"/>
              <a:t>12. </a:t>
            </a:r>
            <a:r>
              <a:rPr lang="ru-RU" sz="3600" b="1" dirty="0"/>
              <a:t>Потребности экономического, по­ли­ти­че­ско­го и куль­тур­но­го развития Рос­сии определяли и её ос­нов­ные внешнеполитические за­да­чи в XVII в. Но успе­хи во внеш­ней политике были незначительны. Ос­нов­ные стратегические задачи — выход к морям и вос­со­еди­не­ние русских земель — оста­лись нерешёнными и пе­ре­шли следующему веку. </a:t>
            </a:r>
            <a:r>
              <a:rPr lang="ru-RU" sz="3600" b="1" i="1" dirty="0"/>
              <a:t>Какие пре­пят­ствия мешали более успеш­но­му решению внеш­не­по­ли­ти­че­ских задач? </a:t>
            </a:r>
            <a:r>
              <a:rPr lang="ru-RU" sz="3600" b="1" dirty="0"/>
              <a:t>При­ве­ди­те </a:t>
            </a:r>
            <a:r>
              <a:rPr lang="ru-RU" sz="3600" b="1" dirty="0" smtClean="0"/>
              <a:t>два </a:t>
            </a:r>
            <a:r>
              <a:rPr lang="ru-RU" sz="3600" b="1" dirty="0"/>
              <a:t>объяснения.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713522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21" y="122664"/>
            <a:ext cx="4674020" cy="659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09403" y="122663"/>
            <a:ext cx="3343062" cy="40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3259" y="149073"/>
            <a:ext cx="4700160" cy="658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1932" y="4204010"/>
            <a:ext cx="25536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1.Кто </a:t>
            </a:r>
            <a:r>
              <a:rPr lang="ru-RU" sz="3200" b="1" dirty="0" smtClean="0"/>
              <a:t>изображен и что объединяет этих людей?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48707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782" y="86422"/>
            <a:ext cx="118916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600" b="1" dirty="0" smtClean="0"/>
              <a:t>2.Дайте </a:t>
            </a:r>
            <a:r>
              <a:rPr lang="ru-RU" sz="6600" b="1" dirty="0" smtClean="0"/>
              <a:t>определение понятиям:</a:t>
            </a:r>
          </a:p>
          <a:p>
            <a:pPr algn="just">
              <a:buFont typeface="Arial" pitchFamily="34" charset="0"/>
              <a:buChar char="•"/>
            </a:pPr>
            <a:r>
              <a:rPr lang="ru-RU" sz="6600" b="1" dirty="0" smtClean="0"/>
              <a:t>Земский Собор</a:t>
            </a:r>
          </a:p>
          <a:p>
            <a:pPr algn="just">
              <a:buFont typeface="Arial" pitchFamily="34" charset="0"/>
              <a:buChar char="•"/>
            </a:pPr>
            <a:r>
              <a:rPr lang="ru-RU" sz="6600" b="1" dirty="0" smtClean="0"/>
              <a:t>Боярская Дума</a:t>
            </a:r>
          </a:p>
          <a:p>
            <a:pPr algn="just">
              <a:buFont typeface="Arial" pitchFamily="34" charset="0"/>
              <a:buChar char="•"/>
            </a:pPr>
            <a:r>
              <a:rPr lang="ru-RU" sz="6600" b="1" dirty="0" smtClean="0"/>
              <a:t>Приказы</a:t>
            </a:r>
          </a:p>
          <a:p>
            <a:pPr algn="just">
              <a:buFont typeface="Arial" pitchFamily="34" charset="0"/>
              <a:buChar char="•"/>
            </a:pPr>
            <a:r>
              <a:rPr lang="ru-RU" sz="6600" b="1" dirty="0" smtClean="0"/>
              <a:t>Самодержавие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4066032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272" y="99509"/>
            <a:ext cx="9412172" cy="666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01200" y="223024"/>
            <a:ext cx="2590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3.Что </a:t>
            </a:r>
            <a:r>
              <a:rPr lang="ru-RU" sz="2400" b="1" dirty="0" smtClean="0"/>
              <a:t>изображено на иллюстрации? Расскажите об изменениях, которые произошли в деятельности этого органа власти в период правления первых </a:t>
            </a:r>
            <a:r>
              <a:rPr lang="ru-RU" sz="2400" b="1" dirty="0"/>
              <a:t>Р</a:t>
            </a:r>
            <a:r>
              <a:rPr lang="ru-RU" sz="2400" b="1" dirty="0" smtClean="0"/>
              <a:t>омановых. О чем это свидетельствует?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5243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86" y="824447"/>
            <a:ext cx="9289301" cy="507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08820" y="698066"/>
            <a:ext cx="25831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4.Что </a:t>
            </a:r>
            <a:r>
              <a:rPr lang="ru-RU" sz="2400" b="1" dirty="0"/>
              <a:t>изображено на иллюстрации? Расскажите об изменениях, которые произошли в деятельности этого органа власти в период правления первых Романовых. О чем это свидетельствует?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3582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873" y="289932"/>
            <a:ext cx="1179799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/>
              <a:t>5</a:t>
            </a:r>
            <a:r>
              <a:rPr lang="ru-RU" sz="4400" b="1" dirty="0" smtClean="0"/>
              <a:t>. </a:t>
            </a:r>
            <a:r>
              <a:rPr lang="ru-RU" sz="4400" b="1" dirty="0"/>
              <a:t>Какие из пе­ре­чис­лен­ных договоров были за­клю­че­ны Россией в ХVII в.?  </a:t>
            </a:r>
          </a:p>
          <a:p>
            <a:pPr algn="just"/>
            <a:r>
              <a:rPr lang="ru-RU" sz="4400" b="1" dirty="0"/>
              <a:t>1) «Вечный мир» с Польшей</a:t>
            </a:r>
          </a:p>
          <a:p>
            <a:pPr algn="just"/>
            <a:r>
              <a:rPr lang="ru-RU" sz="4400" b="1" dirty="0"/>
              <a:t>2) </a:t>
            </a:r>
            <a:r>
              <a:rPr lang="ru-RU" sz="4400" b="1" dirty="0" err="1"/>
              <a:t>Кючук-Кайнарджийский</a:t>
            </a:r>
            <a:r>
              <a:rPr lang="ru-RU" sz="4400" b="1" dirty="0"/>
              <a:t> мир с Турцией</a:t>
            </a:r>
          </a:p>
          <a:p>
            <a:pPr algn="just"/>
            <a:r>
              <a:rPr lang="ru-RU" sz="4400" b="1" dirty="0"/>
              <a:t>3) </a:t>
            </a:r>
            <a:r>
              <a:rPr lang="ru-RU" sz="4400" b="1" dirty="0" err="1"/>
              <a:t>Стол­бов­ский</a:t>
            </a:r>
            <a:r>
              <a:rPr lang="ru-RU" sz="4400" b="1" dirty="0"/>
              <a:t> мир со Швецией</a:t>
            </a:r>
          </a:p>
          <a:p>
            <a:pPr algn="just"/>
            <a:r>
              <a:rPr lang="ru-RU" sz="4400" b="1" dirty="0"/>
              <a:t>4) </a:t>
            </a:r>
            <a:r>
              <a:rPr lang="ru-RU" sz="4400" b="1" dirty="0" err="1"/>
              <a:t>Яс­ский</a:t>
            </a:r>
            <a:r>
              <a:rPr lang="ru-RU" sz="4400" b="1" dirty="0"/>
              <a:t> мир с Турцией</a:t>
            </a:r>
          </a:p>
          <a:p>
            <a:pPr algn="just"/>
            <a:r>
              <a:rPr lang="ru-RU" sz="4400" b="1" dirty="0"/>
              <a:t>5) </a:t>
            </a:r>
            <a:r>
              <a:rPr lang="ru-RU" sz="4400" b="1" dirty="0" err="1"/>
              <a:t>Ништадт­ский</a:t>
            </a:r>
            <a:r>
              <a:rPr lang="ru-RU" sz="4400" b="1" dirty="0"/>
              <a:t> мир со Швецией</a:t>
            </a:r>
          </a:p>
          <a:p>
            <a:pPr algn="just"/>
            <a:r>
              <a:rPr lang="ru-RU" sz="4400" b="1" dirty="0"/>
              <a:t>6) Ан­дру­сов­ское перемирие с Польшей</a:t>
            </a:r>
          </a:p>
          <a:p>
            <a:pPr algn="just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333909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71" y="0"/>
            <a:ext cx="1195801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/>
              <a:t>6.Известно</a:t>
            </a:r>
            <a:r>
              <a:rPr lang="ru-RU" sz="4000" b="1" dirty="0" smtClean="0"/>
              <a:t>, что с появлением именно этого органа власти в России усилилась бюрократическая волокита. Чиновники начали злоупотреблять своим положением, и система взяточничества развилась еще больше, чем в предыдущий период. </a:t>
            </a:r>
          </a:p>
          <a:p>
            <a:pPr algn="just"/>
            <a:endParaRPr lang="ru-RU" sz="4000" b="1" dirty="0"/>
          </a:p>
          <a:p>
            <a:pPr algn="just"/>
            <a:r>
              <a:rPr lang="ru-RU" sz="4000" b="1" dirty="0" smtClean="0"/>
              <a:t>Какой орган власти имеется ввиду? Какие еще отрицательные последствия имела эта система? Объясните значение выражения «бумажная волокита»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813194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hist-ege.sdamgia.ru/get_file?id=74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21" y="137956"/>
            <a:ext cx="7081567" cy="66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59805" y="117693"/>
            <a:ext cx="465424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/>
              <a:t>7</a:t>
            </a:r>
            <a:r>
              <a:rPr lang="ru-RU" sz="5400" b="1" dirty="0" smtClean="0"/>
              <a:t>. </a:t>
            </a:r>
            <a:r>
              <a:rPr lang="ru-RU" sz="5400" b="1" dirty="0"/>
              <a:t>Напишите имя правителя России, при котором заштрихованная территория вошла в состав </a:t>
            </a:r>
            <a:r>
              <a:rPr lang="ru-RU" sz="5400" b="1" dirty="0" smtClean="0"/>
              <a:t>России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674413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12" y="0"/>
            <a:ext cx="1186489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/>
              <a:t>Историк М.Н. Покровский дал ему следующее определение: «Почти во главе всего государства был поставлен при Романовых </a:t>
            </a:r>
            <a:r>
              <a:rPr lang="ru-RU" sz="2800" b="1" dirty="0" smtClean="0"/>
              <a:t>______________________ и </a:t>
            </a:r>
            <a:r>
              <a:rPr lang="ru-RU" sz="2800" b="1" dirty="0"/>
              <a:t>с его легкой руки всякие тайные «канцелярии» и «экспедиции» провожают нас через весь XVIII век. В XIX веке все эти тайные учреждения передаются в руки корпуса жандармов и департамента полиции. </a:t>
            </a:r>
            <a:r>
              <a:rPr lang="ru-RU" sz="2800" b="1" dirty="0" smtClean="0"/>
              <a:t>Этот приказ </a:t>
            </a:r>
            <a:r>
              <a:rPr lang="ru-RU" sz="2800" b="1" dirty="0"/>
              <a:t>с самого начала, при первых Романовых, был наделен огромными полномочиями. Даже члены Боярской </a:t>
            </a:r>
            <a:r>
              <a:rPr lang="ru-RU" sz="2800" b="1" dirty="0" smtClean="0"/>
              <a:t>думы… в </a:t>
            </a:r>
            <a:r>
              <a:rPr lang="ru-RU" sz="2800" b="1" dirty="0"/>
              <a:t>этот приказ не ходили и дел там не ведали. Он был, значит, вне контроля этого московского государственного совета. Он был подчинен непосредственно самому царю, и чиновники его на деле имели больше власти, чем члены Боярской думы</a:t>
            </a:r>
            <a:r>
              <a:rPr lang="ru-RU" sz="2800" b="1" dirty="0" smtClean="0"/>
              <a:t>».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8.О </a:t>
            </a:r>
            <a:r>
              <a:rPr lang="ru-RU" sz="2800" b="1" dirty="0" smtClean="0"/>
              <a:t>каком приказе идет речь? Кому он подчинялся? О чем это свидетельствует?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795156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476</Words>
  <Application>Microsoft Office PowerPoint</Application>
  <PresentationFormat>Произвольный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Маша</cp:lastModifiedBy>
  <cp:revision>11</cp:revision>
  <dcterms:created xsi:type="dcterms:W3CDTF">2019-04-21T16:20:13Z</dcterms:created>
  <dcterms:modified xsi:type="dcterms:W3CDTF">2020-04-08T10:59:09Z</dcterms:modified>
</cp:coreProperties>
</file>