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9" r:id="rId22"/>
    <p:sldId id="280" r:id="rId23"/>
    <p:sldId id="281" r:id="rId24"/>
    <p:sldId id="282" r:id="rId25"/>
    <p:sldId id="283" r:id="rId26"/>
    <p:sldId id="284" r:id="rId27"/>
    <p:sldId id="277" r:id="rId28"/>
    <p:sldId id="278" r:id="rId29"/>
    <p:sldId id="275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2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6646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21180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2074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361405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2262760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10339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258984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16428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6423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40581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36088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91734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90731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64701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40330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26553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99987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Предельные углеводороды. </a:t>
            </a:r>
            <a:br>
              <a:rPr lang="ru-RU" dirty="0" smtClean="0"/>
            </a:br>
            <a:r>
              <a:rPr lang="ru-RU" dirty="0" smtClean="0"/>
              <a:t>Химия 9класс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228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330200"/>
            <a:ext cx="987802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Образуйте от следующих углеводородов</a:t>
            </a:r>
          </a:p>
          <a:p>
            <a:r>
              <a:rPr lang="ru-RU" sz="4000" dirty="0" smtClean="0"/>
              <a:t> радикалы. Назовите их. </a:t>
            </a:r>
          </a:p>
          <a:p>
            <a:r>
              <a:rPr lang="ru-RU" sz="4000" dirty="0" smtClean="0"/>
              <a:t>Выведите общую формулу.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270000" y="2667000"/>
            <a:ext cx="162897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СН4</a:t>
            </a:r>
          </a:p>
          <a:p>
            <a:r>
              <a:rPr lang="ru-RU" sz="4000" dirty="0" smtClean="0"/>
              <a:t>С2Н6</a:t>
            </a:r>
          </a:p>
          <a:p>
            <a:r>
              <a:rPr lang="ru-RU" sz="4000" dirty="0" smtClean="0"/>
              <a:t>С3Н8</a:t>
            </a:r>
          </a:p>
          <a:p>
            <a:r>
              <a:rPr lang="ru-RU" sz="4000" dirty="0" smtClean="0"/>
              <a:t>С4Н10</a:t>
            </a:r>
          </a:p>
          <a:p>
            <a:r>
              <a:rPr lang="ru-RU" sz="4000" dirty="0" smtClean="0"/>
              <a:t>С5Н12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56264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82800" y="1016000"/>
            <a:ext cx="58945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Нахождение в природе.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729363" y="1723886"/>
            <a:ext cx="10984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Алканы входят в состав нефти и природного газа.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3255" y="2659003"/>
            <a:ext cx="4980187" cy="37303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331" y="3544536"/>
            <a:ext cx="5013062" cy="326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2369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6800" y="355600"/>
            <a:ext cx="56284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Физические свойства. 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8900" y="1562100"/>
            <a:ext cx="1118767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С1-С4 –газы </a:t>
            </a:r>
            <a:r>
              <a:rPr lang="ru-RU" sz="3600" dirty="0"/>
              <a:t>(</a:t>
            </a:r>
            <a:r>
              <a:rPr lang="ru-RU" sz="3600" dirty="0" smtClean="0"/>
              <a:t>природный газ)</a:t>
            </a:r>
          </a:p>
          <a:p>
            <a:r>
              <a:rPr lang="ru-RU" sz="3600" dirty="0" smtClean="0"/>
              <a:t>С5-С15 – жидкости (бензин, керосин)</a:t>
            </a:r>
          </a:p>
          <a:p>
            <a:r>
              <a:rPr lang="ru-RU" sz="3600" dirty="0" smtClean="0"/>
              <a:t>С16 и т.д. твердые вещества (парафин, смазочные</a:t>
            </a:r>
          </a:p>
          <a:p>
            <a:r>
              <a:rPr lang="ru-RU" sz="3600" dirty="0" smtClean="0"/>
              <a:t> масла)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91335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70300" y="546100"/>
            <a:ext cx="29434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Метан СН4</a:t>
            </a:r>
            <a:endParaRPr lang="ru-RU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393700" y="1663700"/>
            <a:ext cx="11410496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u="sng" dirty="0" smtClean="0"/>
              <a:t>Рудничный</a:t>
            </a:r>
            <a:r>
              <a:rPr lang="ru-RU" sz="4000" dirty="0" smtClean="0"/>
              <a:t> или </a:t>
            </a:r>
            <a:r>
              <a:rPr lang="ru-RU" sz="4000" u="sng" dirty="0" smtClean="0"/>
              <a:t>болотный газ</a:t>
            </a:r>
            <a:r>
              <a:rPr lang="ru-RU" sz="4000" dirty="0" smtClean="0"/>
              <a:t>.</a:t>
            </a:r>
          </a:p>
          <a:p>
            <a:r>
              <a:rPr lang="ru-RU" sz="4000" dirty="0" smtClean="0"/>
              <a:t>Образуется при разложении органических </a:t>
            </a:r>
          </a:p>
          <a:p>
            <a:r>
              <a:rPr lang="ru-RU" sz="4000" dirty="0" smtClean="0"/>
              <a:t>веществ без доступа кислорода.</a:t>
            </a:r>
          </a:p>
          <a:p>
            <a:r>
              <a:rPr lang="ru-RU" sz="4000" dirty="0" smtClean="0"/>
              <a:t>Выделяется со дна болот и с каменноугольных</a:t>
            </a:r>
          </a:p>
          <a:p>
            <a:r>
              <a:rPr lang="ru-RU" sz="4000" dirty="0" smtClean="0"/>
              <a:t> пластов в рудниках.</a:t>
            </a:r>
          </a:p>
          <a:p>
            <a:r>
              <a:rPr lang="ru-RU" sz="4000" dirty="0" smtClean="0"/>
              <a:t>Является причиной взрывов в шахтах.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57508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875" y="0"/>
            <a:ext cx="5162550" cy="34389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875" y="3438924"/>
            <a:ext cx="4530726" cy="33889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5800" y="0"/>
            <a:ext cx="4914900" cy="38320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6048" y="3998186"/>
            <a:ext cx="4621852" cy="2829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3426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3700" y="2019300"/>
            <a:ext cx="846738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Метан – газ без цвета, без запаха. </a:t>
            </a:r>
          </a:p>
          <a:p>
            <a:r>
              <a:rPr lang="ru-RU" sz="4000" dirty="0" smtClean="0"/>
              <a:t>Не растворим в воде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94817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87500" y="431800"/>
            <a:ext cx="752641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Химические свойства алканов </a:t>
            </a:r>
          </a:p>
          <a:p>
            <a:r>
              <a:rPr lang="ru-RU" sz="4000" dirty="0" smtClean="0"/>
              <a:t>на примере метана.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587500" y="1755239"/>
            <a:ext cx="64123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(химически малоактивны)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05472" y="2367478"/>
            <a:ext cx="953658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4000" dirty="0" smtClean="0"/>
              <a:t>Характерны реакции замещения. </a:t>
            </a:r>
            <a:endParaRPr lang="en-US" sz="4000" dirty="0" smtClean="0"/>
          </a:p>
          <a:p>
            <a:r>
              <a:rPr lang="ru-RU" sz="4000" dirty="0" smtClean="0"/>
              <a:t>Атомы водорода замещаются на атомы</a:t>
            </a:r>
          </a:p>
          <a:p>
            <a:r>
              <a:rPr lang="ru-RU" sz="4000" dirty="0" smtClean="0"/>
              <a:t>галогенов. Реакция проходит на свету.</a:t>
            </a:r>
          </a:p>
          <a:p>
            <a:r>
              <a:rPr lang="en-US" sz="4000" dirty="0" smtClean="0"/>
              <a:t> </a:t>
            </a:r>
          </a:p>
          <a:p>
            <a:r>
              <a:rPr lang="ru-RU" sz="4000" dirty="0" smtClean="0"/>
              <a:t>СН4 + </a:t>
            </a:r>
            <a:r>
              <a:rPr lang="en-US" sz="4000" dirty="0" smtClean="0"/>
              <a:t>Cl2 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4000" dirty="0" smtClean="0">
                <a:latin typeface="+mj-lt"/>
                <a:cs typeface="Calibri" panose="020F0502020204030204" pitchFamily="34" charset="0"/>
              </a:rPr>
              <a:t>CH3Cl + HCl</a:t>
            </a:r>
            <a:endParaRPr lang="ru-RU" sz="4000" dirty="0" smtClean="0">
              <a:latin typeface="+mj-lt"/>
            </a:endParaRPr>
          </a:p>
          <a:p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3320985" y="5351125"/>
            <a:ext cx="19527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хлорметан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05472" y="5375871"/>
            <a:ext cx="1175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метан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05472" y="5943600"/>
            <a:ext cx="76306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Допишите все стадии реакции.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66937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5700" y="901700"/>
            <a:ext cx="8124340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2</a:t>
            </a:r>
            <a:r>
              <a:rPr lang="ru-RU" dirty="0" smtClean="0"/>
              <a:t>. </a:t>
            </a:r>
            <a:r>
              <a:rPr lang="ru-RU" sz="3600" dirty="0" smtClean="0"/>
              <a:t>Алканы горят синим пламенем.</a:t>
            </a:r>
          </a:p>
          <a:p>
            <a:r>
              <a:rPr lang="ru-RU" sz="3600" dirty="0" smtClean="0"/>
              <a:t> Образуются вода и углекислый газ. 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155700" y="2933700"/>
            <a:ext cx="66399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CH</a:t>
            </a:r>
            <a:r>
              <a:rPr lang="en-US" sz="3200" dirty="0" smtClean="0"/>
              <a:t>4</a:t>
            </a:r>
            <a:r>
              <a:rPr lang="en-US" sz="4800" dirty="0" smtClean="0"/>
              <a:t> + 2O</a:t>
            </a:r>
            <a:r>
              <a:rPr lang="en-US" sz="3600" dirty="0" smtClean="0"/>
              <a:t>2</a:t>
            </a:r>
            <a:r>
              <a:rPr lang="en-US" sz="4800" dirty="0" smtClean="0"/>
              <a:t> = CO</a:t>
            </a:r>
            <a:r>
              <a:rPr lang="en-US" sz="3600" dirty="0" smtClean="0"/>
              <a:t>2</a:t>
            </a:r>
            <a:r>
              <a:rPr lang="en-US" sz="4800" dirty="0" smtClean="0"/>
              <a:t> + 2H</a:t>
            </a:r>
            <a:r>
              <a:rPr lang="en-US" sz="3600" dirty="0" smtClean="0"/>
              <a:t>2</a:t>
            </a:r>
            <a:r>
              <a:rPr lang="en-US" sz="4800" dirty="0" smtClean="0"/>
              <a:t>O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2514282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400" y="1066800"/>
            <a:ext cx="990687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3</a:t>
            </a:r>
            <a:r>
              <a:rPr lang="ru-RU" sz="4000" dirty="0" smtClean="0"/>
              <a:t>. При нагревании алканы разлагаются. </a:t>
            </a:r>
          </a:p>
          <a:p>
            <a:r>
              <a:rPr lang="ru-RU" sz="4000" dirty="0" smtClean="0"/>
              <a:t>(реакция разложения)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2273300" y="3390900"/>
            <a:ext cx="45400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CH</a:t>
            </a:r>
            <a:r>
              <a:rPr lang="en-US" sz="3600" dirty="0" smtClean="0"/>
              <a:t>4</a:t>
            </a:r>
            <a:r>
              <a:rPr lang="en-US" sz="5400" dirty="0" smtClean="0"/>
              <a:t> </a:t>
            </a:r>
            <a:r>
              <a:rPr lang="en-US" sz="5400" dirty="0" smtClean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5400" dirty="0" smtClean="0">
                <a:latin typeface="+mj-lt"/>
                <a:cs typeface="Calibri" panose="020F0502020204030204" pitchFamily="34" charset="0"/>
              </a:rPr>
              <a:t>C + 2H</a:t>
            </a:r>
            <a:r>
              <a:rPr lang="en-US" sz="3600" dirty="0" smtClean="0">
                <a:latin typeface="+mj-lt"/>
                <a:cs typeface="Calibri" panose="020F0502020204030204" pitchFamily="34" charset="0"/>
              </a:rPr>
              <a:t>2</a:t>
            </a:r>
            <a:endParaRPr lang="ru-RU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6783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00" y="825500"/>
            <a:ext cx="53960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Применение алканов.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76300" y="2857500"/>
            <a:ext cx="940033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Топливо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Сырье для органического синтеза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131425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93900" y="647700"/>
            <a:ext cx="59186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Органические вещества</a:t>
            </a:r>
            <a:endParaRPr lang="ru-RU" sz="4000" dirty="0"/>
          </a:p>
        </p:txBody>
      </p:sp>
      <p:sp>
        <p:nvSpPr>
          <p:cNvPr id="3" name="Стрелка вниз 2"/>
          <p:cNvSpPr/>
          <p:nvPr/>
        </p:nvSpPr>
        <p:spPr>
          <a:xfrm>
            <a:off x="2273300" y="1507986"/>
            <a:ext cx="342900" cy="9939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4758569" y="1276072"/>
            <a:ext cx="469900" cy="24069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7150100" y="1355586"/>
            <a:ext cx="330200" cy="9050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19212" y="2260600"/>
            <a:ext cx="35525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углеводороды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2489228" y="3556000"/>
            <a:ext cx="54232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/>
              <a:t>к</a:t>
            </a:r>
            <a:r>
              <a:rPr lang="ru-RU" sz="4000" dirty="0" smtClean="0"/>
              <a:t>ислородсодержащие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5712379" y="2095500"/>
            <a:ext cx="41921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азотсодержащие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79600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20800" y="990600"/>
            <a:ext cx="8278228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u="sng" dirty="0" smtClean="0"/>
              <a:t>Ответьте на вопросы:</a:t>
            </a:r>
          </a:p>
          <a:p>
            <a:r>
              <a:rPr lang="ru-RU" sz="4000" dirty="0" smtClean="0"/>
              <a:t>Углеводороды – это…</a:t>
            </a:r>
          </a:p>
          <a:p>
            <a:r>
              <a:rPr lang="ru-RU" sz="4000" dirty="0" smtClean="0"/>
              <a:t>Предельные углеводороды – это…</a:t>
            </a:r>
          </a:p>
          <a:p>
            <a:r>
              <a:rPr lang="ru-RU" sz="4000" dirty="0" smtClean="0"/>
              <a:t>Общая формула алканов.</a:t>
            </a:r>
          </a:p>
          <a:p>
            <a:r>
              <a:rPr lang="ru-RU" sz="4000" dirty="0" smtClean="0"/>
              <a:t>Гомологический ряд –это…</a:t>
            </a:r>
          </a:p>
          <a:p>
            <a:r>
              <a:rPr lang="ru-RU" sz="4000" dirty="0" smtClean="0"/>
              <a:t>Гомологи – это…</a:t>
            </a:r>
          </a:p>
          <a:p>
            <a:r>
              <a:rPr lang="ru-RU" sz="4000" dirty="0" smtClean="0"/>
              <a:t>Гомологическая разность – это…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93172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55800" y="965200"/>
            <a:ext cx="6101350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Метан при н.у. это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Жидкость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Газ с резким запахом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Твердое вещество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Газ без запаха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147016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5000" y="1384300"/>
            <a:ext cx="10924786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Метан в воде: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Хорошо растворим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Плохо растворим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Не растворяется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Растворяется при высокой температуре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134048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206500"/>
            <a:ext cx="9858789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Метан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Немного легче воздуха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Тяжелее воздуха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Плотность равна плотности воздуха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Почти в 2 раза легче воздуха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77101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7300" y="1117600"/>
            <a:ext cx="8207696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Реакции хлорирования метана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Замещение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Разложения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Обмена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Соединения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35521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5000" y="1282700"/>
            <a:ext cx="10137712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В состав природного газа входят все </a:t>
            </a:r>
          </a:p>
          <a:p>
            <a:r>
              <a:rPr lang="ru-RU" sz="4400" dirty="0" smtClean="0"/>
              <a:t>перечисленные углеводороды, кроме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Метана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Пропана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Этана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Бензола 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326205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6300" y="1282700"/>
            <a:ext cx="9323386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Хлорирование метана происходит: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В темноте, без нагревания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В водном растворе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Только при охлаждении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На свету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91880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5500" y="977900"/>
            <a:ext cx="1097127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Для метана верны следующие суждения: </a:t>
            </a:r>
          </a:p>
          <a:p>
            <a:pPr marL="342900" indent="-342900">
              <a:buAutoNum type="arabicPeriod"/>
            </a:pPr>
            <a:r>
              <a:rPr lang="ru-RU" sz="4000" dirty="0" smtClean="0"/>
              <a:t>Относится к непредельным углеводородам</a:t>
            </a:r>
          </a:p>
          <a:p>
            <a:pPr marL="342900" indent="-342900">
              <a:buAutoNum type="arabicPeriod"/>
            </a:pPr>
            <a:r>
              <a:rPr lang="ru-RU" sz="4000" dirty="0" smtClean="0"/>
              <a:t>Является жидкостью</a:t>
            </a:r>
          </a:p>
          <a:p>
            <a:pPr marL="342900" indent="-342900">
              <a:buAutoNum type="arabicPeriod"/>
            </a:pPr>
            <a:r>
              <a:rPr lang="ru-RU" sz="4000" dirty="0" smtClean="0"/>
              <a:t>Хорошо растворим в воде</a:t>
            </a:r>
          </a:p>
          <a:p>
            <a:pPr marL="342900" indent="-342900">
              <a:buAutoNum type="arabicPeriod"/>
            </a:pPr>
            <a:r>
              <a:rPr lang="ru-RU" sz="4000" dirty="0" smtClean="0"/>
              <a:t>Реагирует с хлором</a:t>
            </a:r>
          </a:p>
          <a:p>
            <a:pPr marL="342900" indent="-342900">
              <a:buAutoNum type="arabicPeriod"/>
            </a:pPr>
            <a:r>
              <a:rPr lang="ru-RU" sz="4000" dirty="0" smtClean="0"/>
              <a:t>Горит на воздухе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420632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206500"/>
            <a:ext cx="1001588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Для этана верны следующие суждения:</a:t>
            </a:r>
          </a:p>
          <a:p>
            <a:pPr marL="342900" indent="-342900">
              <a:buAutoNum type="arabicPeriod"/>
            </a:pPr>
            <a:r>
              <a:rPr lang="ru-RU" sz="4000" dirty="0" smtClean="0"/>
              <a:t>Молекула содержит 6 атомов водорода</a:t>
            </a:r>
          </a:p>
          <a:p>
            <a:pPr marL="342900" indent="-342900">
              <a:buAutoNum type="arabicPeriod"/>
            </a:pPr>
            <a:r>
              <a:rPr lang="ru-RU" sz="4000" dirty="0" smtClean="0"/>
              <a:t>Является кристаллическим веществом</a:t>
            </a:r>
          </a:p>
          <a:p>
            <a:pPr marL="342900" indent="-342900">
              <a:buAutoNum type="arabicPeriod"/>
            </a:pPr>
            <a:r>
              <a:rPr lang="ru-RU" sz="4000" dirty="0" smtClean="0"/>
              <a:t>В молекуле имеется двойная связь</a:t>
            </a:r>
          </a:p>
          <a:p>
            <a:pPr marL="342900" indent="-342900">
              <a:buAutoNum type="arabicPeriod"/>
            </a:pPr>
            <a:r>
              <a:rPr lang="ru-RU" sz="4000" dirty="0" smtClean="0"/>
              <a:t>Вступает в реакции замещения</a:t>
            </a:r>
          </a:p>
          <a:p>
            <a:pPr marL="342900" indent="-342900">
              <a:buAutoNum type="arabicPeriod"/>
            </a:pPr>
            <a:r>
              <a:rPr lang="ru-RU" sz="4000" dirty="0" smtClean="0"/>
              <a:t>Реагирует с активными металлами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31315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5600" y="495300"/>
            <a:ext cx="11531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д/з § </a:t>
            </a:r>
            <a:r>
              <a:rPr lang="ru-RU" sz="4000" dirty="0" smtClean="0"/>
              <a:t>51 в. 6-8 стр. 163, </a:t>
            </a:r>
            <a:r>
              <a:rPr lang="ru-RU" sz="4000" dirty="0" smtClean="0"/>
              <a:t>записи в тетради выучить</a:t>
            </a:r>
            <a:r>
              <a:rPr lang="ru-RU" sz="4000" dirty="0" smtClean="0"/>
              <a:t>.</a:t>
            </a:r>
            <a:endParaRPr lang="ru-RU" sz="4000" dirty="0" smtClean="0"/>
          </a:p>
          <a:p>
            <a:r>
              <a:rPr lang="ru-RU" sz="4000" dirty="0" smtClean="0"/>
              <a:t>Составить структурные формулы (полные</a:t>
            </a:r>
          </a:p>
          <a:p>
            <a:r>
              <a:rPr lang="ru-RU" sz="4000" dirty="0" smtClean="0"/>
              <a:t> и сокращенные)для следующих веществ:</a:t>
            </a:r>
          </a:p>
          <a:p>
            <a:r>
              <a:rPr lang="ru-RU" sz="4000" dirty="0" smtClean="0"/>
              <a:t>С6Н14, С8Н18.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3349" y="3722914"/>
            <a:ext cx="1138965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Для пропана написать уравнения: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/>
              <a:t>Горения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/>
              <a:t>Разложения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/>
              <a:t>Замещения с хлором (4 стадии, назвать вещества)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59295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841500"/>
            <a:ext cx="10378162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u="sng" dirty="0" smtClean="0"/>
              <a:t>Углеводороды</a:t>
            </a:r>
            <a:r>
              <a:rPr lang="ru-RU" sz="4400" dirty="0" smtClean="0"/>
              <a:t>- это органические</a:t>
            </a:r>
          </a:p>
          <a:p>
            <a:r>
              <a:rPr lang="ru-RU" sz="4400" dirty="0" smtClean="0"/>
              <a:t> соединения, которые в своем составе</a:t>
            </a:r>
          </a:p>
          <a:p>
            <a:r>
              <a:rPr lang="ru-RU" sz="4400" dirty="0"/>
              <a:t>с</a:t>
            </a:r>
            <a:r>
              <a:rPr lang="ru-RU" sz="4400" dirty="0" smtClean="0"/>
              <a:t>одержат атомы углерода и водорода.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151372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7400" y="342900"/>
            <a:ext cx="90805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u="sng" dirty="0" smtClean="0"/>
              <a:t>Предельные углеводороды </a:t>
            </a:r>
            <a:r>
              <a:rPr lang="ru-RU" sz="4000" dirty="0" smtClean="0"/>
              <a:t>– это органические соединения, в молекулах которых</a:t>
            </a:r>
          </a:p>
          <a:p>
            <a:r>
              <a:rPr lang="ru-RU" sz="4000" dirty="0"/>
              <a:t>м</a:t>
            </a:r>
            <a:r>
              <a:rPr lang="ru-RU" sz="4000" dirty="0" smtClean="0"/>
              <a:t>ежду атомами углерода имеются только одинарные (простые) связи.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787400" y="4292600"/>
            <a:ext cx="37994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000" dirty="0" smtClean="0"/>
              <a:t>Алканы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000" dirty="0" smtClean="0"/>
              <a:t>Циклоалканы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9384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4000" y="431800"/>
            <a:ext cx="976902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Алканы – это предельные углеводороды</a:t>
            </a:r>
            <a:endParaRPr lang="en-US" sz="4000" dirty="0" smtClean="0"/>
          </a:p>
          <a:p>
            <a:r>
              <a:rPr lang="ru-RU" sz="4000" dirty="0" smtClean="0"/>
              <a:t> с общей формулой</a:t>
            </a:r>
            <a:r>
              <a:rPr lang="en-US" sz="4000" dirty="0" smtClean="0"/>
              <a:t> CnH2n+2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pic>
        <p:nvPicPr>
          <p:cNvPr id="1026" name="Picture 2" descr="ÐÐ°ÑÑÐ¸Ð½ÐºÐ¸ Ð¿Ð¾ Ð·Ð°Ð¿ÑÐ¾ÑÑ ÑÐ¾ÑÐ¼ÑÐ»Ð° Ð¼ÐµÑÐ°Ð½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54237"/>
            <a:ext cx="5003800" cy="470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664200" y="2154237"/>
            <a:ext cx="62632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Простейший представитель </a:t>
            </a:r>
          </a:p>
          <a:p>
            <a:r>
              <a:rPr lang="ru-RU" sz="3600" dirty="0" smtClean="0"/>
              <a:t>метан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81181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6100" y="330200"/>
            <a:ext cx="880561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Используя общую формулу напишите</a:t>
            </a:r>
          </a:p>
          <a:p>
            <a:r>
              <a:rPr lang="ru-RU" sz="3600" dirty="0" smtClean="0"/>
              <a:t> молекулярные и структурные формулы</a:t>
            </a:r>
          </a:p>
          <a:p>
            <a:r>
              <a:rPr lang="ru-RU" sz="3600" dirty="0"/>
              <a:t>с</a:t>
            </a:r>
            <a:r>
              <a:rPr lang="ru-RU" sz="3600" dirty="0" smtClean="0"/>
              <a:t>ледующих алканов: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889000" y="2451100"/>
            <a:ext cx="19928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Этан С2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847322" y="3422641"/>
            <a:ext cx="26260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Пропан С3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889000" y="4318000"/>
            <a:ext cx="22381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Бутан С4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889000" y="5231081"/>
            <a:ext cx="25843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Пентан С5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418532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974" y="0"/>
            <a:ext cx="4632325" cy="675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94299" y="3073400"/>
            <a:ext cx="613341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На какую группу атомов </a:t>
            </a:r>
          </a:p>
          <a:p>
            <a:r>
              <a:rPr lang="ru-RU" sz="4000" dirty="0"/>
              <a:t>о</a:t>
            </a:r>
            <a:r>
              <a:rPr lang="ru-RU" sz="4000" dirty="0" smtClean="0"/>
              <a:t>тличаются соединения </a:t>
            </a:r>
          </a:p>
          <a:p>
            <a:r>
              <a:rPr lang="ru-RU" sz="4000" dirty="0" smtClean="0"/>
              <a:t>друг от друга?</a:t>
            </a:r>
          </a:p>
        </p:txBody>
      </p:sp>
    </p:spTree>
    <p:extLst>
      <p:ext uri="{BB962C8B-B14F-4D97-AF65-F5344CB8AC3E}">
        <p14:creationId xmlns:p14="http://schemas.microsoft.com/office/powerpoint/2010/main" xmlns="" val="428242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0900" y="495300"/>
            <a:ext cx="10520829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Группа соединений, в которой каждый </a:t>
            </a:r>
          </a:p>
          <a:p>
            <a:r>
              <a:rPr lang="ru-RU" sz="4000" dirty="0"/>
              <a:t>п</a:t>
            </a:r>
            <a:r>
              <a:rPr lang="ru-RU" sz="4000" dirty="0" smtClean="0"/>
              <a:t>оследующий отличается от предыдущего </a:t>
            </a:r>
          </a:p>
          <a:p>
            <a:r>
              <a:rPr lang="ru-RU" sz="4000" dirty="0" smtClean="0"/>
              <a:t>на одну или несколько групп -СН2</a:t>
            </a:r>
          </a:p>
          <a:p>
            <a:r>
              <a:rPr lang="ru-RU" sz="4000" dirty="0" smtClean="0"/>
              <a:t>называется </a:t>
            </a:r>
            <a:r>
              <a:rPr lang="ru-RU" sz="4000" u="sng" dirty="0" smtClean="0"/>
              <a:t>гомологическим рядом</a:t>
            </a:r>
            <a:r>
              <a:rPr lang="ru-RU" sz="4000" dirty="0" smtClean="0"/>
              <a:t>,</a:t>
            </a:r>
          </a:p>
          <a:p>
            <a:r>
              <a:rPr lang="ru-RU" sz="4000" dirty="0" smtClean="0"/>
              <a:t> а вещества </a:t>
            </a:r>
            <a:r>
              <a:rPr lang="ru-RU" sz="4000" u="sng" dirty="0" smtClean="0"/>
              <a:t>гомологи</a:t>
            </a:r>
            <a:r>
              <a:rPr lang="ru-RU" sz="4000" dirty="0" smtClean="0"/>
              <a:t>.</a:t>
            </a:r>
          </a:p>
          <a:p>
            <a:r>
              <a:rPr lang="ru-RU" sz="4000" dirty="0" smtClean="0"/>
              <a:t>СН2- гомологическая разность. 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77900" y="5130800"/>
            <a:ext cx="83840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СН4   С2Н6    С3Н8 и т.д. гомологи</a:t>
            </a:r>
            <a:endParaRPr lang="ru-RU" sz="40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432300" y="4280952"/>
            <a:ext cx="495300" cy="8498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818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600" y="520700"/>
            <a:ext cx="113367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Если от формулы углеводорода убрать</a:t>
            </a:r>
          </a:p>
          <a:p>
            <a:r>
              <a:rPr lang="ru-RU" sz="4000" dirty="0" smtClean="0"/>
              <a:t> один атом Н, то получится частица – </a:t>
            </a:r>
            <a:r>
              <a:rPr lang="ru-RU" sz="4000" u="sng" dirty="0" smtClean="0"/>
              <a:t>радикал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520700" y="2425700"/>
            <a:ext cx="1144896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u="sng" dirty="0" smtClean="0"/>
              <a:t>Радикал</a:t>
            </a:r>
            <a:r>
              <a:rPr lang="ru-RU" sz="4000" dirty="0" smtClean="0"/>
              <a:t> – это группа атомов, содержащих</a:t>
            </a:r>
          </a:p>
          <a:p>
            <a:r>
              <a:rPr lang="ru-RU" sz="4000" dirty="0" smtClean="0"/>
              <a:t> один или несколько неспаренных электронов.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475816" y="3975100"/>
            <a:ext cx="114938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Название дается от соответствующих</a:t>
            </a:r>
          </a:p>
          <a:p>
            <a:r>
              <a:rPr lang="ru-RU" sz="4000" dirty="0" smtClean="0"/>
              <a:t> углеводородов. Суффикс –ан меняется на –ил.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18368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210</TotalTime>
  <Words>580</Words>
  <Application>Microsoft Office PowerPoint</Application>
  <PresentationFormat>Произвольный</PresentationFormat>
  <Paragraphs>142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Аспект</vt:lpstr>
      <vt:lpstr>Предельные углеводороды.  Химия 9класс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Предельные углеводороды.  Химия 9класс</dc:title>
  <dc:creator>Егор Баранов</dc:creator>
  <cp:lastModifiedBy>Lenovo</cp:lastModifiedBy>
  <cp:revision>21</cp:revision>
  <dcterms:created xsi:type="dcterms:W3CDTF">2019-04-13T11:29:51Z</dcterms:created>
  <dcterms:modified xsi:type="dcterms:W3CDTF">2020-04-08T14:02:59Z</dcterms:modified>
</cp:coreProperties>
</file>