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335" r:id="rId3"/>
    <p:sldId id="333" r:id="rId4"/>
    <p:sldId id="305" r:id="rId5"/>
    <p:sldId id="306" r:id="rId6"/>
    <p:sldId id="307" r:id="rId7"/>
    <p:sldId id="309" r:id="rId8"/>
    <p:sldId id="310" r:id="rId9"/>
    <p:sldId id="317" r:id="rId10"/>
    <p:sldId id="318" r:id="rId11"/>
    <p:sldId id="319" r:id="rId12"/>
    <p:sldId id="312" r:id="rId13"/>
    <p:sldId id="313" r:id="rId14"/>
    <p:sldId id="314" r:id="rId15"/>
    <p:sldId id="316" r:id="rId16"/>
    <p:sldId id="334" r:id="rId17"/>
    <p:sldId id="257" r:id="rId18"/>
    <p:sldId id="258" r:id="rId19"/>
    <p:sldId id="320" r:id="rId20"/>
    <p:sldId id="321" r:id="rId21"/>
    <p:sldId id="322" r:id="rId22"/>
    <p:sldId id="323" r:id="rId23"/>
    <p:sldId id="324" r:id="rId24"/>
    <p:sldId id="325" r:id="rId25"/>
    <p:sldId id="327" r:id="rId26"/>
    <p:sldId id="328" r:id="rId27"/>
    <p:sldId id="329" r:id="rId28"/>
    <p:sldId id="330" r:id="rId29"/>
    <p:sldId id="332" r:id="rId30"/>
    <p:sldId id="263" r:id="rId31"/>
    <p:sldId id="299" r:id="rId32"/>
    <p:sldId id="300" r:id="rId33"/>
    <p:sldId id="262" r:id="rId34"/>
    <p:sldId id="264" r:id="rId35"/>
    <p:sldId id="266" r:id="rId36"/>
    <p:sldId id="267" r:id="rId37"/>
    <p:sldId id="268" r:id="rId38"/>
    <p:sldId id="269" r:id="rId39"/>
    <p:sldId id="270" r:id="rId40"/>
    <p:sldId id="303" r:id="rId41"/>
    <p:sldId id="331" r:id="rId42"/>
    <p:sldId id="301" r:id="rId43"/>
    <p:sldId id="304" r:id="rId44"/>
    <p:sldId id="311" r:id="rId45"/>
    <p:sldId id="298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292929"/>
    <a:srgbClr val="333333"/>
    <a:srgbClr val="4D4D4D"/>
    <a:srgbClr val="000099"/>
    <a:srgbClr val="003399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7" autoAdjust="0"/>
    <p:restoredTop sz="94607" autoAdjust="0"/>
  </p:normalViewPr>
  <p:slideViewPr>
    <p:cSldViewPr>
      <p:cViewPr varScale="1">
        <p:scale>
          <a:sx n="54" d="100"/>
          <a:sy n="54" d="100"/>
        </p:scale>
        <p:origin x="-10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D50FF-181A-44D8-8C5E-09E7171A3D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B172C-4316-48C8-9BAD-CE8928F2B2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694E7-7768-4234-964D-B59E74AB08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12FFD-15AE-491C-9D1E-FFD73A4B02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B4E5D-23A6-40D5-9B57-405D08701A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2CF53-9CA7-4212-AA80-1521CB14B1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AE6F7-4463-4A38-A353-5268A3F17C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C3AB0-EDA9-4A03-A631-FFD4C3B9AD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18476-2717-42F4-9931-44CAA83C11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7E6AA-8175-4E68-AFAA-01DF146FA1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D0F52-CC85-4095-BB07-9095F586B0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2FDF96-3C4F-4C8D-A135-FDFD4B667A1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562600" y="-3657600"/>
            <a:ext cx="184150" cy="997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36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187450" y="1557338"/>
            <a:ext cx="707707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/>
              <a:t>Материал для проведения занятий</a:t>
            </a:r>
          </a:p>
          <a:p>
            <a:endParaRPr lang="ru-RU" sz="2800" b="1" dirty="0"/>
          </a:p>
          <a:p>
            <a:r>
              <a:rPr lang="ru-RU" sz="2800" b="1" dirty="0"/>
              <a:t> «Курение» ,</a:t>
            </a:r>
          </a:p>
          <a:p>
            <a:r>
              <a:rPr lang="ru-RU" sz="2800" b="1" dirty="0"/>
              <a:t> </a:t>
            </a:r>
          </a:p>
          <a:p>
            <a:r>
              <a:rPr lang="ru-RU" sz="2800" b="1" dirty="0"/>
              <a:t>                    «Алкоголизм» ,</a:t>
            </a:r>
          </a:p>
          <a:p>
            <a:endParaRPr lang="ru-RU" sz="2800" b="1" dirty="0"/>
          </a:p>
          <a:p>
            <a:r>
              <a:rPr lang="ru-RU" sz="2800" b="1" dirty="0"/>
              <a:t>                                           «Наркомания»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268288" y="533400"/>
            <a:ext cx="8875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>
                <a:latin typeface="Times New Roman" pitchFamily="18" charset="0"/>
              </a:rPr>
              <a:t>Информация к размышлению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0" y="1989138"/>
            <a:ext cx="88931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/>
              <a:t>Исследования убедительно показали, что табакокурение наследуется</a:t>
            </a:r>
          </a:p>
          <a:p>
            <a:pPr algn="ctr"/>
            <a:r>
              <a:rPr lang="ru-RU" sz="3600"/>
              <a:t>из поколения в поколение.</a:t>
            </a:r>
          </a:p>
          <a:p>
            <a:pPr algn="ctr"/>
            <a:r>
              <a:rPr lang="ru-RU" sz="3600"/>
              <a:t>в 8 из 10 случаев курящая девочка-</a:t>
            </a:r>
          </a:p>
          <a:p>
            <a:pPr algn="ctr"/>
            <a:r>
              <a:rPr lang="ru-RU" sz="3600"/>
              <a:t>это слепок поведения курящей</a:t>
            </a:r>
          </a:p>
          <a:p>
            <a:pPr algn="ctr"/>
            <a:r>
              <a:rPr lang="ru-RU" sz="3600"/>
              <a:t>матери, а курящий мальчик-</a:t>
            </a:r>
          </a:p>
          <a:p>
            <a:pPr algn="ctr"/>
            <a:r>
              <a:rPr lang="ru-RU" sz="3600"/>
              <a:t>курящего отца.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354013" y="381000"/>
            <a:ext cx="897572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latin typeface="Times New Roman" pitchFamily="18" charset="0"/>
              </a:rPr>
              <a:t>УМСТВЕННЫЙ ТРУД </a:t>
            </a:r>
          </a:p>
          <a:p>
            <a:r>
              <a:rPr lang="ru-RU" sz="4400">
                <a:latin typeface="Times New Roman" pitchFamily="18" charset="0"/>
              </a:rPr>
              <a:t>              И КУРЕНИЕ-</a:t>
            </a:r>
          </a:p>
          <a:p>
            <a:r>
              <a:rPr lang="ru-RU" sz="4400">
                <a:latin typeface="Times New Roman" pitchFamily="18" charset="0"/>
              </a:rPr>
              <a:t>                         НЕСОВМЕСТИМЫ!  </a:t>
            </a:r>
          </a:p>
        </p:txBody>
      </p:sp>
      <p:pic>
        <p:nvPicPr>
          <p:cNvPr id="103427" name="Picture 3" descr="PE03166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2743200"/>
            <a:ext cx="2346325" cy="2474913"/>
          </a:xfrm>
          <a:prstGeom prst="rect">
            <a:avLst/>
          </a:prstGeom>
          <a:noFill/>
        </p:spPr>
      </p:pic>
      <p:pic>
        <p:nvPicPr>
          <p:cNvPr id="103428" name="Picture 4" descr="BS00580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3124200"/>
            <a:ext cx="4117975" cy="3468688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241425" y="830263"/>
            <a:ext cx="1841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Куре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447800" y="9144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000">
              <a:latin typeface="Times New Roman" pitchFamily="18" charset="0"/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8312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</a:rPr>
              <a:t>Курение-не безобидное  занятие,</a:t>
            </a:r>
          </a:p>
          <a:p>
            <a:pPr algn="ctr"/>
            <a:r>
              <a:rPr lang="ru-RU" sz="4000">
                <a:latin typeface="Times New Roman" pitchFamily="18" charset="0"/>
              </a:rPr>
              <a:t>которое  можно  бросить  без</a:t>
            </a:r>
            <a:r>
              <a:rPr lang="en-US" sz="4000">
                <a:latin typeface="Times New Roman" pitchFamily="18" charset="0"/>
              </a:rPr>
              <a:t> </a:t>
            </a:r>
            <a:r>
              <a:rPr lang="ru-RU" sz="4000">
                <a:latin typeface="Times New Roman" pitchFamily="18" charset="0"/>
              </a:rPr>
              <a:t>усилий.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6324600" y="9906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000">
              <a:latin typeface="Times New Roman" pitchFamily="18" charset="0"/>
            </a:endParaRPr>
          </a:p>
        </p:txBody>
      </p:sp>
      <p:pic>
        <p:nvPicPr>
          <p:cNvPr id="96262" name="Picture 6" descr="NOSMOK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2743200"/>
            <a:ext cx="7620000" cy="3543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827088" y="0"/>
            <a:ext cx="73771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 sz="4000">
              <a:latin typeface="Times New Roman" pitchFamily="18" charset="0"/>
            </a:endParaRPr>
          </a:p>
          <a:p>
            <a:pPr algn="ctr"/>
            <a:r>
              <a:rPr lang="ru-RU" sz="4000">
                <a:latin typeface="Times New Roman" pitchFamily="18" charset="0"/>
              </a:rPr>
              <a:t>Никотин-один из самых опасных</a:t>
            </a:r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762000" y="10668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000">
              <a:latin typeface="Times New Roman" pitchFamily="18" charset="0"/>
            </a:endParaRP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000">
              <a:latin typeface="Times New Roman" pitchFamily="18" charset="0"/>
            </a:endParaRP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604838" y="11430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000">
              <a:latin typeface="Times New Roman" pitchFamily="18" charset="0"/>
            </a:endParaRP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304800" y="1219200"/>
            <a:ext cx="8447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latin typeface="Times New Roman" pitchFamily="18" charset="0"/>
              </a:rPr>
              <a:t>  ядов  растительного происхождения.</a:t>
            </a:r>
          </a:p>
        </p:txBody>
      </p:sp>
      <p:pic>
        <p:nvPicPr>
          <p:cNvPr id="97287" name="Picture 7" descr="PRIM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0" y="2286000"/>
            <a:ext cx="4800600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OTDUC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400" y="457200"/>
            <a:ext cx="6324600" cy="3529013"/>
          </a:xfrm>
          <a:prstGeom prst="rect">
            <a:avLst/>
          </a:prstGeom>
          <a:noFill/>
        </p:spPr>
      </p:pic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143000" y="4572000"/>
            <a:ext cx="70691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Птицы погибают,если к их клюву всего</a:t>
            </a:r>
          </a:p>
          <a:p>
            <a:r>
              <a:rPr lang="ru-RU" sz="3200">
                <a:latin typeface="Times New Roman" pitchFamily="18" charset="0"/>
              </a:rPr>
              <a:t>Лишь поднести стеклянную палочку,</a:t>
            </a:r>
          </a:p>
          <a:p>
            <a:r>
              <a:rPr lang="ru-RU" sz="3200">
                <a:latin typeface="Times New Roman" pitchFamily="18" charset="0"/>
              </a:rPr>
              <a:t>смоченную никотином.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CIGARBOX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7000" y="2590800"/>
            <a:ext cx="4648200" cy="3590925"/>
          </a:xfrm>
          <a:prstGeom prst="rect">
            <a:avLst/>
          </a:prstGeom>
          <a:noFill/>
        </p:spPr>
      </p:pic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396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Каждую минуту на Земном шаре выкуривается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1524000" y="1219200"/>
            <a:ext cx="5678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</a:rPr>
              <a:t>30000 тысяч папирос и сигарет.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258888" y="2205038"/>
            <a:ext cx="6769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Тема: Алкоголизм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3068638"/>
            <a:ext cx="4800600" cy="3508375"/>
          </a:xfrm>
          <a:prstGeom prst="rect">
            <a:avLst/>
          </a:prstGeom>
          <a:noFill/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295400" y="304800"/>
            <a:ext cx="672306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</a:rPr>
              <a:t>«Трудно себе представить то благотворное</a:t>
            </a:r>
          </a:p>
          <a:p>
            <a:r>
              <a:rPr lang="ru-RU" sz="2800">
                <a:latin typeface="Times New Roman" pitchFamily="18" charset="0"/>
              </a:rPr>
              <a:t>изменение, которое произошло бы во всей</a:t>
            </a:r>
          </a:p>
          <a:p>
            <a:r>
              <a:rPr lang="ru-RU" sz="2800">
                <a:latin typeface="Times New Roman" pitchFamily="18" charset="0"/>
              </a:rPr>
              <a:t>жизни людской, если бы люди перестали</a:t>
            </a:r>
          </a:p>
          <a:p>
            <a:r>
              <a:rPr lang="ru-RU" sz="2800">
                <a:latin typeface="Times New Roman" pitchFamily="18" charset="0"/>
              </a:rPr>
              <a:t>одурманивать и отравлять себя табаком, </a:t>
            </a:r>
          </a:p>
          <a:p>
            <a:r>
              <a:rPr lang="ru-RU" sz="2800">
                <a:latin typeface="Times New Roman" pitchFamily="18" charset="0"/>
              </a:rPr>
              <a:t>водкой и опиумом».</a:t>
            </a:r>
          </a:p>
          <a:p>
            <a:r>
              <a:rPr lang="ru-RU" sz="2800">
                <a:latin typeface="Times New Roman" pitchFamily="18" charset="0"/>
              </a:rPr>
              <a:t>                                    Л.Н.Толстой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026"/>
          <p:cNvSpPr txBox="1">
            <a:spLocks noChangeArrowheads="1"/>
          </p:cNvSpPr>
          <p:nvPr/>
        </p:nvSpPr>
        <p:spPr bwMode="auto">
          <a:xfrm>
            <a:off x="1066800" y="609600"/>
            <a:ext cx="7800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</a:rPr>
              <a:t>Самый страшный враг подростка - СКУКА </a:t>
            </a:r>
          </a:p>
        </p:txBody>
      </p:sp>
      <p:sp>
        <p:nvSpPr>
          <p:cNvPr id="29701" name="Text Box 1029"/>
          <p:cNvSpPr txBox="1">
            <a:spLocks noChangeArrowheads="1"/>
          </p:cNvSpPr>
          <p:nvPr/>
        </p:nvSpPr>
        <p:spPr bwMode="auto">
          <a:xfrm>
            <a:off x="1835150" y="4941888"/>
            <a:ext cx="65039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Гонимый скукой, он готов на любое</a:t>
            </a:r>
          </a:p>
          <a:p>
            <a:r>
              <a:rPr lang="ru-RU" sz="3200">
                <a:latin typeface="Times New Roman" pitchFamily="18" charset="0"/>
              </a:rPr>
              <a:t>безрассудство, лишь бы отличиться </a:t>
            </a:r>
          </a:p>
        </p:txBody>
      </p:sp>
      <p:pic>
        <p:nvPicPr>
          <p:cNvPr id="29702" name="Picture 1030" descr="10-Gorillaz_Spraypaint_Pin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1773238"/>
            <a:ext cx="5473700" cy="30241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ru-RU" b="1" u="sng">
                <a:solidFill>
                  <a:srgbClr val="006600"/>
                </a:solidFill>
              </a:rPr>
              <a:t>Хочу быть взрослым!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1916113"/>
            <a:ext cx="7086600" cy="2133600"/>
          </a:xfrm>
        </p:spPr>
        <p:txBody>
          <a:bodyPr/>
          <a:lstStyle/>
          <a:p>
            <a:r>
              <a:rPr lang="ru-RU" sz="2800"/>
              <a:t>Стремление быть взрослым , также характерное для этого периода, проявляется двояким образом: в положительном смысле – в поиске своего места в жизни, в осознанном выборе увлечений, будущей профессии или в асоциальных явлениях – склонности к правонарушениям, дерзости и употребления алкогольных напитков.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116013" y="2420938"/>
            <a:ext cx="7272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Тема: Курение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ru-RU" b="1" u="sng">
                <a:solidFill>
                  <a:srgbClr val="006600"/>
                </a:solidFill>
              </a:rPr>
              <a:t>Острые ощущения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060575"/>
            <a:ext cx="8153400" cy="1752600"/>
          </a:xfrm>
        </p:spPr>
        <p:txBody>
          <a:bodyPr/>
          <a:lstStyle/>
          <a:p>
            <a:r>
              <a:rPr lang="ru-RU"/>
              <a:t>В подростковом возрасте часто меняется настроение,они ищут острых ощущений, лёгких развлечений. Поэтому подростки с неустойчивым типом акцентуации характера легко идут «эксперименты» с алкоголем причём особенно привлекает их эффект изменённого состояния, возникающий при</a:t>
            </a:r>
            <a:r>
              <a:rPr lang="ru-RU" sz="2400"/>
              <a:t> </a:t>
            </a:r>
            <a:r>
              <a:rPr lang="ru-RU"/>
              <a:t>этом.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b="1" u="sng">
                <a:solidFill>
                  <a:srgbClr val="006600"/>
                </a:solidFill>
              </a:rPr>
              <a:t>Семья и подросток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1773238"/>
            <a:ext cx="7772400" cy="1752600"/>
          </a:xfrm>
        </p:spPr>
        <p:txBody>
          <a:bodyPr/>
          <a:lstStyle/>
          <a:p>
            <a:r>
              <a:rPr lang="ru-RU" sz="2800"/>
              <a:t>Большое значение имеет характер атмосферы, складывающейся в доме,- наличие или отсутствие эмоциональной близости и доверия между детьми и родителями в семье.Из- за отсутствие времени у родителей на ребёнка получается, что подросток обречён на роль «воспитанника улицы».Наши плохие и хорошие привычки «родом из детства», и то, каких будет больше, во многом зависит от семьи.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r>
              <a:rPr lang="ru-RU" b="1" u="sng">
                <a:solidFill>
                  <a:srgbClr val="006600"/>
                </a:solidFill>
              </a:rPr>
              <a:t>Не отстать от компании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773238"/>
            <a:ext cx="8382000" cy="1858962"/>
          </a:xfrm>
        </p:spPr>
        <p:txBody>
          <a:bodyPr/>
          <a:lstStyle/>
          <a:p>
            <a:r>
              <a:rPr lang="ru-RU"/>
              <a:t>Употребление алкогольных напитков подростками связано с рядом предрассудков. Молодые люди пьют, чтобы не отстать от компании, чтобы поддержать знакомство, чтобы не уронить своего достоинства и не показаться мальчишкой – несмышлёнышем или глупенькой девчонкой.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ru-RU" b="1" u="sng">
                <a:solidFill>
                  <a:srgbClr val="006600"/>
                </a:solidFill>
              </a:rPr>
              <a:t>Пример 1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060575"/>
            <a:ext cx="7924800" cy="1752600"/>
          </a:xfrm>
        </p:spPr>
        <p:txBody>
          <a:bodyPr/>
          <a:lstStyle/>
          <a:p>
            <a:r>
              <a:rPr lang="ru-RU" sz="3600"/>
              <a:t>В 2001 году произошёл такой случай: мальчик 13 лет,попав в компанию взрослых пьяниц, выпил на пари 800 граммов водки и вскоре умер.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r>
              <a:rPr lang="ru-RU" b="1" u="sng">
                <a:solidFill>
                  <a:srgbClr val="006600"/>
                </a:solidFill>
              </a:rPr>
              <a:t>Пример 2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349500"/>
            <a:ext cx="6400800" cy="1752600"/>
          </a:xfrm>
        </p:spPr>
        <p:txBody>
          <a:bodyPr/>
          <a:lstStyle/>
          <a:p>
            <a:r>
              <a:rPr lang="ru-RU"/>
              <a:t>18 – летняя девушка, также в компании, выпила залпом 200 граммов водки, и через некоторое время у неё произошло кровоизлияние в мозг.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143000"/>
          </a:xfrm>
        </p:spPr>
        <p:txBody>
          <a:bodyPr/>
          <a:lstStyle/>
          <a:p>
            <a:r>
              <a:rPr lang="ru-RU"/>
              <a:t>Комплекс средств антиалкогольной пропаганды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781300"/>
            <a:ext cx="8534400" cy="1371600"/>
          </a:xfrm>
        </p:spPr>
        <p:txBody>
          <a:bodyPr/>
          <a:lstStyle/>
          <a:p>
            <a:pPr marL="609600" indent="-609600" algn="l">
              <a:buFont typeface="Wingdings" pitchFamily="2" charset="2"/>
              <a:buNone/>
            </a:pPr>
            <a:r>
              <a:rPr lang="ru-RU" sz="2400"/>
              <a:t>1.</a:t>
            </a:r>
            <a:r>
              <a:rPr lang="ru-RU"/>
              <a:t> </a:t>
            </a:r>
            <a:r>
              <a:rPr lang="ru-RU" sz="2400" i="1"/>
              <a:t>Лекция с демонстрацией кинофильмов и распространением памяток.</a:t>
            </a:r>
          </a:p>
          <a:p>
            <a:pPr marL="609600" indent="-609600" algn="l">
              <a:buFont typeface="Wingdings" pitchFamily="2" charset="2"/>
              <a:buNone/>
            </a:pPr>
            <a:r>
              <a:rPr lang="ru-RU" sz="2400" i="1"/>
              <a:t>2. Лекция с демонстрацией таблиц, раздачей памяток и показом кинофильмов.</a:t>
            </a:r>
          </a:p>
          <a:p>
            <a:pPr marL="609600" indent="-609600" algn="l">
              <a:buFont typeface="Wingdings" pitchFamily="2" charset="2"/>
              <a:buNone/>
            </a:pPr>
            <a:r>
              <a:rPr lang="ru-RU" sz="2400" i="1"/>
              <a:t>3. Лекция в сочетании с демонстрацией санбюллетеней, кинофильма и распространением памяток.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765175"/>
            <a:ext cx="7772400" cy="1143000"/>
          </a:xfrm>
        </p:spPr>
        <p:txBody>
          <a:bodyPr/>
          <a:lstStyle/>
          <a:p>
            <a:r>
              <a:rPr lang="ru-RU"/>
              <a:t>Основная задача профилактики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492375"/>
            <a:ext cx="8458200" cy="1371600"/>
          </a:xfrm>
        </p:spPr>
        <p:txBody>
          <a:bodyPr/>
          <a:lstStyle/>
          <a:p>
            <a:r>
              <a:rPr lang="ru-RU" i="1"/>
              <a:t>Привлечь внимание подростков к решительной и непримиримой борьбе с пьянством и алкоголизмом, к сознательному отказу от употребления спиртных напитков в любом количестве, к пропаганде трезвого образа жизни</a:t>
            </a:r>
            <a:r>
              <a:rPr lang="ru-RU"/>
              <a:t>. 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"/>
            <a:ext cx="8153400" cy="1143000"/>
          </a:xfrm>
        </p:spPr>
        <p:txBody>
          <a:bodyPr/>
          <a:lstStyle/>
          <a:p>
            <a:r>
              <a:rPr lang="ru-RU"/>
              <a:t>Здоровье и алкоголь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13100"/>
            <a:ext cx="8382000" cy="2743200"/>
          </a:xfrm>
        </p:spPr>
        <p:txBody>
          <a:bodyPr/>
          <a:lstStyle/>
          <a:p>
            <a:pPr algn="l"/>
            <a:r>
              <a:rPr lang="ru-RU" sz="2400">
                <a:solidFill>
                  <a:schemeClr val="accent2"/>
                </a:solidFill>
              </a:rPr>
              <a:t>По данным Всемирной организации здравоохранения , алкоголизм – причина ¼ сердечно-сосудистых заболеваний. Так, систематическое употребление спиртных напитков приводит к дистрофическому и жировому перерождению сердечной мышцы, способствует развитию хронической и ишемической болезни сердца. </a:t>
            </a:r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950" y="549275"/>
            <a:ext cx="1676400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836613"/>
            <a:ext cx="7772400" cy="1470025"/>
          </a:xfrm>
        </p:spPr>
        <p:txBody>
          <a:bodyPr/>
          <a:lstStyle/>
          <a:p>
            <a:r>
              <a:rPr lang="ru-RU"/>
              <a:t>В здоровом теле – здоровый дух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4692" name="Picture 4" descr="гщз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2924175"/>
            <a:ext cx="6553200" cy="30337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04813"/>
            <a:ext cx="7772400" cy="1295400"/>
          </a:xfrm>
        </p:spPr>
        <p:txBody>
          <a:bodyPr/>
          <a:lstStyle/>
          <a:p>
            <a:r>
              <a:rPr lang="ru-RU"/>
              <a:t>Задачи профилактики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1557338"/>
            <a:ext cx="7010400" cy="342900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/>
              <a:t>Предупредить у подростка установки  на наркотизацию – желания попробовать дурман.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/>
              <a:t>Осваивать искусство жизни приобретать умение сопротивляться невзгодам.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/>
              <a:t>Разбираться в музыке, получать наслаждение от гармонии звуков.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076825" y="3860800"/>
            <a:ext cx="2687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</a:rPr>
              <a:t>О.де Бальзак</a:t>
            </a: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1187450" y="1844675"/>
            <a:ext cx="60594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latin typeface="Times New Roman" pitchFamily="18" charset="0"/>
              </a:rPr>
              <a:t> Табак приносит вред телу,</a:t>
            </a:r>
          </a:p>
          <a:p>
            <a:r>
              <a:rPr lang="ru-RU" sz="4000">
                <a:latin typeface="Times New Roman" pitchFamily="18" charset="0"/>
              </a:rPr>
              <a:t>разрушает разум,</a:t>
            </a:r>
          </a:p>
          <a:p>
            <a:r>
              <a:rPr lang="ru-RU" sz="4000">
                <a:latin typeface="Times New Roman" pitchFamily="18" charset="0"/>
              </a:rPr>
              <a:t>отупляет целые нации.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1403350" y="22050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 flipH="1" flipV="1">
            <a:off x="1447800" y="1600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492500" y="155733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>
              <a:solidFill>
                <a:schemeClr val="accent1"/>
              </a:solidFill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2771775" y="1916113"/>
            <a:ext cx="4864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003399"/>
                </a:solidFill>
              </a:rPr>
              <a:t> Каждый человек</a:t>
            </a:r>
          </a:p>
          <a:p>
            <a:pPr algn="ctr"/>
            <a:r>
              <a:rPr lang="ru-RU" sz="3200" b="1">
                <a:solidFill>
                  <a:srgbClr val="003399"/>
                </a:solidFill>
              </a:rPr>
              <a:t>сам себе злейший враг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4500563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1995" name="Picture 11" descr="j021194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8400" y="3429000"/>
            <a:ext cx="3327400" cy="1728788"/>
          </a:xfrm>
          <a:prstGeom prst="rect">
            <a:avLst/>
          </a:prstGeom>
          <a:noFill/>
        </p:spPr>
      </p:pic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1403350" y="22050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 flipH="1" flipV="1">
            <a:off x="1447800" y="1905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1965325" y="2855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2000" name="Picture 16" descr="DIS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1412875"/>
            <a:ext cx="1033462" cy="4267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2057400" y="5334000"/>
            <a:ext cx="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1447800" y="16764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2987675" y="620713"/>
            <a:ext cx="4392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Тема: Наркомания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052513"/>
            <a:ext cx="8305800" cy="4572000"/>
          </a:xfrm>
        </p:spPr>
        <p:txBody>
          <a:bodyPr/>
          <a:lstStyle/>
          <a:p>
            <a:r>
              <a:rPr lang="ru-RU" sz="3200"/>
              <a:t>Помните,</a:t>
            </a:r>
            <a:r>
              <a:rPr lang="ru-RU" sz="2400"/>
              <a:t>что такие действия, как незаконное изготовление, приобретение,  хранение, перевозка,  пересылка либо сбыт наркотических средств;хранение, вымогательство наркотических веществ; склонение к потреблению наркотических средств; незаконное культивирование запрещенных к возделыванию растений, содержащих наркотические вещества; содержание притонов для потребления наркотических средств являются деяниями уголовно наказуемыми и караются лишением свободы сроком от 3 до 15 лет    </a:t>
            </a:r>
            <a:br>
              <a:rPr lang="ru-RU" sz="2400"/>
            </a:br>
            <a:r>
              <a:rPr lang="ru-RU" sz="2400"/>
              <a:t>« УК    РФ, глава 25, статья 228-232».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BD06662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1000"/>
            <a:ext cx="3581400" cy="2505075"/>
          </a:xfrm>
          <a:prstGeom prst="rect">
            <a:avLst/>
          </a:prstGeom>
          <a:noFill/>
        </p:spPr>
      </p:pic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30588" y="1125538"/>
            <a:ext cx="5713412" cy="1470025"/>
          </a:xfrm>
        </p:spPr>
        <p:txBody>
          <a:bodyPr/>
          <a:lstStyle/>
          <a:p>
            <a:r>
              <a:rPr lang="ru-RU"/>
              <a:t>Крайне тревожная статистика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852738"/>
            <a:ext cx="8077200" cy="1752600"/>
          </a:xfrm>
        </p:spPr>
        <p:txBody>
          <a:bodyPr/>
          <a:lstStyle/>
          <a:p>
            <a:pPr algn="just"/>
            <a:r>
              <a:rPr lang="ru-RU" sz="2400"/>
              <a:t>По данным Минздрава РФ, на конец 2000г. В наркологических диспансерах состояли на учете около 270 тыс. чел., злоупотребляющих наркотическими средствами.</a:t>
            </a:r>
          </a:p>
          <a:p>
            <a:pPr algn="just"/>
            <a:r>
              <a:rPr lang="ru-RU" sz="2400"/>
              <a:t>Сейчас насчитывается  примерно 4млн людей употребляющих наркотики, 76% из них- молодежь  от 14 до 30 лет</a:t>
            </a:r>
          </a:p>
          <a:p>
            <a:pPr algn="just"/>
            <a:r>
              <a:rPr lang="ru-RU" sz="2400"/>
              <a:t>1 наркоман втягивает за год в «порочный круг»от 4 до 17человек 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916238" y="620713"/>
            <a:ext cx="2898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ЭТО ФАКТ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39750" y="1557338"/>
            <a:ext cx="76755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800">
                <a:latin typeface="Times New Roman" pitchFamily="18" charset="0"/>
              </a:rPr>
              <a:t>Ежедневно 14-15 тысяч жителей нашей планеты</a:t>
            </a:r>
          </a:p>
          <a:p>
            <a:r>
              <a:rPr lang="ru-RU" sz="2800">
                <a:latin typeface="Times New Roman" pitchFamily="18" charset="0"/>
              </a:rPr>
              <a:t>заражаются ВИЧ-инфекцией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39750" y="2781300"/>
            <a:ext cx="80184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800">
                <a:latin typeface="Times New Roman" pitchFamily="18" charset="0"/>
              </a:rPr>
              <a:t>В нашей стране ВИЧ распространяется </a:t>
            </a:r>
          </a:p>
          <a:p>
            <a:r>
              <a:rPr lang="ru-RU" sz="2800">
                <a:latin typeface="Times New Roman" pitchFamily="18" charset="0"/>
              </a:rPr>
              <a:t>стремительнее, чем во многих других странах мира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611188" y="4076700"/>
            <a:ext cx="7534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800">
                <a:latin typeface="Times New Roman" pitchFamily="18" charset="0"/>
              </a:rPr>
              <a:t>40 миллионов людей в мире живут с диагнозом</a:t>
            </a:r>
          </a:p>
          <a:p>
            <a:r>
              <a:rPr lang="ru-RU" sz="2800">
                <a:latin typeface="Times New Roman" pitchFamily="18" charset="0"/>
              </a:rPr>
              <a:t>ВИЧ (СПИД)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295400" y="55848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11188" y="5229225"/>
            <a:ext cx="820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2800">
                <a:latin typeface="Times New Roman" pitchFamily="18" charset="0"/>
              </a:rPr>
              <a:t>Более 24 млн.человек в мире уже умерло от СПИДа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422525" y="5759450"/>
            <a:ext cx="344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ru-RU" sz="36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987675" y="188913"/>
            <a:ext cx="3308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Достоверно известно, что</a:t>
            </a:r>
            <a:r>
              <a:rPr lang="ru-RU" sz="320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43075" y="1936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solidFill>
                <a:schemeClr val="hlink"/>
              </a:solidFill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 rot="1583644">
            <a:off x="490538" y="571500"/>
            <a:ext cx="35639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0099"/>
                </a:solidFill>
              </a:rPr>
              <a:t>Даже однократное употребление</a:t>
            </a:r>
          </a:p>
          <a:p>
            <a:pPr algn="ctr"/>
            <a:r>
              <a:rPr lang="ru-RU" sz="2000">
                <a:solidFill>
                  <a:srgbClr val="000099"/>
                </a:solidFill>
              </a:rPr>
              <a:t>Наркотиков может привести к психической зависимости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 rot="-1079496">
            <a:off x="4500563" y="765175"/>
            <a:ext cx="4321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CC3300"/>
                </a:solidFill>
              </a:rPr>
              <a:t>Человек, психически зависимый от наркотика «глух»к информации об опасности употребления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3708400" y="1989138"/>
            <a:ext cx="56165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33CC"/>
                </a:solidFill>
              </a:rPr>
              <a:t>Употребляющий наркотики человек думает,</a:t>
            </a:r>
          </a:p>
          <a:p>
            <a:pPr algn="ctr"/>
            <a:r>
              <a:rPr lang="ru-RU" sz="2000">
                <a:solidFill>
                  <a:srgbClr val="0033CC"/>
                </a:solidFill>
              </a:rPr>
              <a:t>Что всегда сможет вовремя остановиться, потому что вначале ему было легко делать большие перерывы между приемами наркотиков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 rot="-697527">
            <a:off x="-180975" y="2349500"/>
            <a:ext cx="40322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0099"/>
                </a:solidFill>
              </a:rPr>
              <a:t>Потребитель наркотиков         часто вовлекает</a:t>
            </a:r>
          </a:p>
          <a:p>
            <a:pPr algn="ctr"/>
            <a:r>
              <a:rPr lang="ru-RU" sz="2000">
                <a:solidFill>
                  <a:srgbClr val="000099"/>
                </a:solidFill>
              </a:rPr>
              <a:t>в употребление новых людей, делясь с ними</a:t>
            </a:r>
          </a:p>
          <a:p>
            <a:pPr algn="ctr"/>
            <a:r>
              <a:rPr lang="ru-RU" sz="2000">
                <a:solidFill>
                  <a:srgbClr val="000099"/>
                </a:solidFill>
              </a:rPr>
              <a:t>впечатлениями о своем наркотическом опыте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 rot="754005">
            <a:off x="4608513" y="3500438"/>
            <a:ext cx="45354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669900"/>
                </a:solidFill>
              </a:rPr>
              <a:t>Регулярное употребление приводит</a:t>
            </a:r>
          </a:p>
          <a:p>
            <a:pPr algn="ctr"/>
            <a:r>
              <a:rPr lang="ru-RU" sz="2000">
                <a:solidFill>
                  <a:srgbClr val="669900"/>
                </a:solidFill>
              </a:rPr>
              <a:t>К тому, что человек уже не получает желаемого эффекта от наркотика, а употребление   продолжает потому,</a:t>
            </a:r>
          </a:p>
          <a:p>
            <a:pPr algn="ctr"/>
            <a:r>
              <a:rPr lang="ru-RU" sz="2000">
                <a:solidFill>
                  <a:srgbClr val="669900"/>
                </a:solidFill>
              </a:rPr>
              <a:t> что организм разучился нормально жить без этого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 rot="1021881">
            <a:off x="1331913" y="4149725"/>
            <a:ext cx="50609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3300"/>
                </a:solidFill>
              </a:rPr>
              <a:t>Зависимость формируется при </a:t>
            </a:r>
          </a:p>
          <a:p>
            <a:pPr algn="ctr"/>
            <a:r>
              <a:rPr lang="ru-RU" sz="2000">
                <a:solidFill>
                  <a:srgbClr val="FF3300"/>
                </a:solidFill>
              </a:rPr>
              <a:t> любом способе поступления наркотика</a:t>
            </a:r>
          </a:p>
          <a:p>
            <a:pPr algn="ctr"/>
            <a:r>
              <a:rPr lang="ru-RU" sz="2000">
                <a:solidFill>
                  <a:srgbClr val="FF3300"/>
                </a:solidFill>
              </a:rPr>
              <a:t>в организм: через вену, через нос, курение и др.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 rot="-303817">
            <a:off x="0" y="5445125"/>
            <a:ext cx="5197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solidFill>
                  <a:srgbClr val="0066CC"/>
                </a:solidFill>
              </a:rPr>
              <a:t>Психическая зависимость, однажды</a:t>
            </a:r>
          </a:p>
          <a:p>
            <a:pPr algn="ctr"/>
            <a:r>
              <a:rPr lang="ru-RU" sz="2000">
                <a:solidFill>
                  <a:srgbClr val="0066CC"/>
                </a:solidFill>
              </a:rPr>
              <a:t> сформированная, в той или иной степени</a:t>
            </a:r>
          </a:p>
          <a:p>
            <a:pPr algn="ctr"/>
            <a:r>
              <a:rPr lang="ru-RU" sz="2000">
                <a:solidFill>
                  <a:srgbClr val="0066CC"/>
                </a:solidFill>
              </a:rPr>
              <a:t> может оставаться на всю жизнь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ROSTV~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533400"/>
            <a:ext cx="8001000" cy="5410200"/>
          </a:xfrm>
          <a:prstGeom prst="rect">
            <a:avLst/>
          </a:prstGeom>
          <a:noFill/>
        </p:spPr>
      </p:pic>
      <p:sp>
        <p:nvSpPr>
          <p:cNvPr id="45059" name="AutoShape 3"/>
          <p:cNvSpPr>
            <a:spLocks noChangeArrowheads="1"/>
          </p:cNvSpPr>
          <p:nvPr/>
        </p:nvSpPr>
        <p:spPr bwMode="auto">
          <a:xfrm>
            <a:off x="609600" y="533400"/>
            <a:ext cx="5943600" cy="5410200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5060" name="Picture 4" descr="DIS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2057400"/>
            <a:ext cx="1219200" cy="3810000"/>
          </a:xfrm>
          <a:prstGeom prst="rect">
            <a:avLst/>
          </a:prstGeom>
          <a:noFill/>
        </p:spPr>
      </p:pic>
      <p:sp>
        <p:nvSpPr>
          <p:cNvPr id="45061" name="Line 5"/>
          <p:cNvSpPr>
            <a:spLocks noChangeShapeType="1"/>
          </p:cNvSpPr>
          <p:nvPr/>
        </p:nvSpPr>
        <p:spPr bwMode="auto">
          <a:xfrm flipH="1">
            <a:off x="1066800" y="1600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371600" y="685800"/>
            <a:ext cx="7281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В угол загнан ты, </a:t>
            </a:r>
          </a:p>
          <a:p>
            <a:r>
              <a:rPr lang="ru-RU" sz="2800" b="1">
                <a:solidFill>
                  <a:schemeClr val="bg1"/>
                </a:solidFill>
              </a:rPr>
              <a:t>              выхода нет из угла,</a:t>
            </a:r>
          </a:p>
          <a:p>
            <a:r>
              <a:rPr lang="ru-RU" sz="2800" b="1">
                <a:solidFill>
                  <a:schemeClr val="bg1"/>
                </a:solidFill>
              </a:rPr>
              <a:t>                      потому что друзья твои – </a:t>
            </a:r>
          </a:p>
          <a:p>
            <a:r>
              <a:rPr lang="ru-RU" sz="2800" b="1">
                <a:solidFill>
                  <a:schemeClr val="bg1"/>
                </a:solidFill>
              </a:rPr>
              <a:t>                                               шприц и игла.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752600" y="3276600"/>
            <a:ext cx="67056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/>
              <a:t>                                         </a:t>
            </a:r>
            <a:r>
              <a:rPr lang="ru-RU" sz="2800" b="1">
                <a:solidFill>
                  <a:schemeClr val="bg1"/>
                </a:solidFill>
              </a:rPr>
              <a:t>Утверждал,</a:t>
            </a:r>
            <a:r>
              <a:rPr lang="ru-RU" sz="2800" b="1"/>
              <a:t> </a:t>
            </a:r>
          </a:p>
          <a:p>
            <a:r>
              <a:rPr lang="ru-RU" sz="2800" b="1"/>
              <a:t>                           </a:t>
            </a:r>
            <a:r>
              <a:rPr lang="ru-RU" sz="2800" b="1">
                <a:solidFill>
                  <a:schemeClr val="bg1"/>
                </a:solidFill>
              </a:rPr>
              <a:t>что тебя не сломить,</a:t>
            </a:r>
          </a:p>
          <a:p>
            <a:r>
              <a:rPr lang="ru-RU" sz="2800" b="1"/>
              <a:t>            но смогла </a:t>
            </a:r>
            <a:r>
              <a:rPr lang="ru-RU" sz="2800" b="1">
                <a:solidFill>
                  <a:schemeClr val="bg1"/>
                </a:solidFill>
              </a:rPr>
              <a:t>сделать </a:t>
            </a:r>
            <a:r>
              <a:rPr lang="ru-RU" sz="2800" b="1"/>
              <a:t>        сильного слабым </a:t>
            </a:r>
          </a:p>
          <a:p>
            <a:r>
              <a:rPr lang="ru-RU" sz="2800" b="1"/>
              <a:t>простая игла.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FROSTV~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81000"/>
            <a:ext cx="8305800" cy="5638800"/>
          </a:xfrm>
          <a:prstGeom prst="rect">
            <a:avLst/>
          </a:prstGeom>
          <a:noFill/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905000" y="838200"/>
            <a:ext cx="58150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А ТЫ ЗНАЕШЬ,</a:t>
            </a:r>
          </a:p>
          <a:p>
            <a:pPr algn="ctr"/>
            <a:r>
              <a:rPr lang="ru-RU" sz="3200" b="1">
                <a:solidFill>
                  <a:schemeClr val="bg1"/>
                </a:solidFill>
              </a:rPr>
              <a:t>ЧТО ТАКОЕ НАРКОМАНИЯ?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838200" y="2590800"/>
            <a:ext cx="76803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Это болезненное, непреодолимое</a:t>
            </a:r>
          </a:p>
          <a:p>
            <a:pPr algn="ctr"/>
            <a:r>
              <a:rPr lang="ru-RU" sz="2800" b="1">
                <a:solidFill>
                  <a:schemeClr val="bg1"/>
                </a:solidFill>
              </a:rPr>
              <a:t>Пристрастие к наркотическим веществам.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295400" y="4114800"/>
            <a:ext cx="6873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Одурманенный человек идет на все– на обман, на воровство и даже на убийство.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FROSTV~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457200"/>
            <a:ext cx="8001000" cy="5410200"/>
          </a:xfrm>
          <a:prstGeom prst="rect">
            <a:avLst/>
          </a:prstGeom>
          <a:noFill/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-2514600" y="609600"/>
            <a:ext cx="110299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</a:rPr>
              <a:t>А ТЫ ЗНАЕШЬ ,</a:t>
            </a:r>
          </a:p>
          <a:p>
            <a:pPr algn="ctr"/>
            <a:r>
              <a:rPr lang="ru-RU" sz="3200">
                <a:solidFill>
                  <a:schemeClr val="bg1"/>
                </a:solidFill>
              </a:rPr>
              <a:t>                         ЧТО ТАКОЕ</a:t>
            </a:r>
          </a:p>
          <a:p>
            <a:pPr algn="ctr"/>
            <a:r>
              <a:rPr lang="ru-RU" sz="3200">
                <a:solidFill>
                  <a:schemeClr val="bg1"/>
                </a:solidFill>
              </a:rPr>
              <a:t>                                                           НАРКОТИЧЕСКИЕ</a:t>
            </a:r>
          </a:p>
          <a:p>
            <a:pPr algn="ctr"/>
            <a:r>
              <a:rPr lang="ru-RU" sz="3200">
                <a:solidFill>
                  <a:schemeClr val="bg1"/>
                </a:solidFill>
              </a:rPr>
              <a:t>                                                                          ВЕЩЕСТВА?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838200" y="3505200"/>
            <a:ext cx="777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Это вещества, которые разрушают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 центральную нервную систему и отрицательно влияют практически на все органы и ткани человека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FROSTV~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476250" y="609600"/>
            <a:ext cx="8667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b="1">
                <a:solidFill>
                  <a:schemeClr val="bg1"/>
                </a:solidFill>
              </a:rPr>
              <a:t>НЕ ПРИКАСАЙТЕСЬ К НАРКОТИКАМ</a:t>
            </a:r>
          </a:p>
          <a:p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6870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3">
              <a:buFontTx/>
              <a:buChar char="•"/>
            </a:pPr>
            <a:r>
              <a:rPr lang="ru-RU" sz="3600" b="1">
                <a:solidFill>
                  <a:schemeClr val="bg1"/>
                </a:solidFill>
              </a:rPr>
              <a:t>НЕ БЕРИТЕ ИХ В РУКИ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0963" y="2514600"/>
            <a:ext cx="9063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3600" b="1">
                <a:solidFill>
                  <a:schemeClr val="bg1"/>
                </a:solidFill>
              </a:rPr>
              <a:t>НЕ КЛАДИТЕ В КАРМАН ИЛИ В СУМКУ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1752600" y="3657600"/>
            <a:ext cx="5870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3600" b="1">
                <a:solidFill>
                  <a:schemeClr val="bg1"/>
                </a:solidFill>
              </a:rPr>
              <a:t>НЕ ПРИНОСИТЕ ДОМОЙ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384300" y="4675188"/>
            <a:ext cx="6826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ru-RU" sz="3600" b="1">
                <a:solidFill>
                  <a:schemeClr val="bg1"/>
                </a:solidFill>
              </a:rPr>
              <a:t>НЕ ПРИНИМАЙТЕ ИХ</a:t>
            </a:r>
          </a:p>
          <a:p>
            <a:pPr algn="ctr"/>
            <a:r>
              <a:rPr lang="ru-RU" sz="3600" b="1">
                <a:solidFill>
                  <a:schemeClr val="bg1"/>
                </a:solidFill>
              </a:rPr>
              <a:t>НЕ ПРОБУЙТЕ, НЕ НЮХАЙТЕ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838200" y="533400"/>
          <a:ext cx="7848600" cy="5257800"/>
        </p:xfrm>
        <a:graphic>
          <a:graphicData uri="http://schemas.openxmlformats.org/presentationml/2006/ole">
            <p:oleObj spid="_x0000_s49154" name="Рисунок" r:id="rId3" imgW="3105000" imgH="3943440" progId="">
              <p:embed/>
            </p:oleObj>
          </a:graphicData>
        </a:graphic>
      </p:graphicFrame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032125" y="3825875"/>
            <a:ext cx="548163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</a:rPr>
              <a:t>«Минутное удовольствие</a:t>
            </a:r>
          </a:p>
          <a:p>
            <a:r>
              <a:rPr lang="ru-RU" sz="3200" b="1">
                <a:solidFill>
                  <a:schemeClr val="bg1"/>
                </a:solidFill>
              </a:rPr>
              <a:t>часто бывает причиной</a:t>
            </a:r>
          </a:p>
          <a:p>
            <a:r>
              <a:rPr lang="ru-RU" sz="3200" b="1">
                <a:solidFill>
                  <a:schemeClr val="bg1"/>
                </a:solidFill>
              </a:rPr>
              <a:t>долгих страданий».</a:t>
            </a:r>
          </a:p>
          <a:p>
            <a:r>
              <a:rPr lang="ru-RU" sz="3200" b="1">
                <a:solidFill>
                  <a:schemeClr val="bg1"/>
                </a:solidFill>
              </a:rPr>
              <a:t>                              Х.Виланд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ru-RU"/>
              <a:t>Здоровый образ жизни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420938"/>
            <a:ext cx="8458200" cy="175260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accent2"/>
                </a:solidFill>
              </a:rPr>
              <a:t>Здоровье</a:t>
            </a:r>
            <a:r>
              <a:rPr lang="ru-RU" sz="2400" dirty="0">
                <a:solidFill>
                  <a:schemeClr val="accent2"/>
                </a:solidFill>
              </a:rPr>
              <a:t> – общественное богатство здоровье не существует само по себе. Оно нуждается в тщательной заботе на протяжении всей жизни.</a:t>
            </a:r>
          </a:p>
          <a:p>
            <a:pPr algn="l"/>
            <a:r>
              <a:rPr lang="ru-RU" sz="2400" dirty="0">
                <a:solidFill>
                  <a:schemeClr val="accent2"/>
                </a:solidFill>
              </a:rPr>
              <a:t>ЗОЖ предполагает обеспечение высокого уровня трудоспособности, достижение активного долголетия каждым членом нашего общества.</a:t>
            </a:r>
          </a:p>
          <a:p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ru-RU"/>
              <a:t>Группы наркотиков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371600"/>
            <a:ext cx="6400800" cy="685800"/>
          </a:xfrm>
        </p:spPr>
        <p:txBody>
          <a:bodyPr/>
          <a:lstStyle/>
          <a:p>
            <a:r>
              <a:rPr lang="ru-RU"/>
              <a:t>Наркотики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609600" y="3200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опиаты</a:t>
            </a:r>
          </a:p>
        </p:txBody>
      </p:sp>
      <p:sp>
        <p:nvSpPr>
          <p:cNvPr id="86021" name="Line 5"/>
          <p:cNvSpPr>
            <a:spLocks noChangeShapeType="1"/>
          </p:cNvSpPr>
          <p:nvPr/>
        </p:nvSpPr>
        <p:spPr bwMode="auto">
          <a:xfrm flipH="1">
            <a:off x="1676400" y="1905000"/>
            <a:ext cx="1828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1447800" y="38862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ингаляты</a:t>
            </a:r>
          </a:p>
        </p:txBody>
      </p:sp>
      <p:sp>
        <p:nvSpPr>
          <p:cNvPr id="86023" name="Line 7"/>
          <p:cNvSpPr>
            <a:spLocks noChangeShapeType="1"/>
          </p:cNvSpPr>
          <p:nvPr/>
        </p:nvSpPr>
        <p:spPr bwMode="auto">
          <a:xfrm flipH="1">
            <a:off x="2133600" y="2209800"/>
            <a:ext cx="1828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3581400" y="4495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психостимуляторы</a:t>
            </a:r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 flipH="1">
            <a:off x="4572000" y="2209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5791200" y="37338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галлюциногены</a:t>
            </a:r>
          </a:p>
        </p:txBody>
      </p:sp>
      <p:sp>
        <p:nvSpPr>
          <p:cNvPr id="86027" name="Line 11"/>
          <p:cNvSpPr>
            <a:spLocks noChangeShapeType="1"/>
          </p:cNvSpPr>
          <p:nvPr/>
        </p:nvSpPr>
        <p:spPr bwMode="auto">
          <a:xfrm>
            <a:off x="5334000" y="2286000"/>
            <a:ext cx="1219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6600825" y="3048000"/>
            <a:ext cx="254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снотворные</a:t>
            </a:r>
          </a:p>
        </p:txBody>
      </p:sp>
      <p:sp>
        <p:nvSpPr>
          <p:cNvPr id="86029" name="Line 13"/>
          <p:cNvSpPr>
            <a:spLocks noChangeShapeType="1"/>
          </p:cNvSpPr>
          <p:nvPr/>
        </p:nvSpPr>
        <p:spPr bwMode="auto">
          <a:xfrm>
            <a:off x="5867400" y="1981200"/>
            <a:ext cx="1371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333375"/>
            <a:ext cx="7772400" cy="1524000"/>
          </a:xfrm>
        </p:spPr>
        <p:txBody>
          <a:bodyPr/>
          <a:lstStyle/>
          <a:p>
            <a:r>
              <a:rPr lang="ru-RU"/>
              <a:t>Да здравствует профилактика!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133600"/>
            <a:ext cx="7620000" cy="3733800"/>
          </a:xfrm>
        </p:spPr>
        <p:txBody>
          <a:bodyPr/>
          <a:lstStyle/>
          <a:p>
            <a:r>
              <a:rPr lang="ru-RU"/>
              <a:t>«Болезнь легче предупредить, чем лечить» - это золотое правило медицины приобретает особое значение, когда речь заходит о молодежной наркомании. И так, да здравствует профилактика… А какой она должна быть?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5513" y="476250"/>
            <a:ext cx="7772400" cy="1143000"/>
          </a:xfrm>
        </p:spPr>
        <p:txBody>
          <a:bodyPr/>
          <a:lstStyle/>
          <a:p>
            <a:r>
              <a:rPr lang="ru-RU"/>
              <a:t>Мифы о наркомании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205038"/>
            <a:ext cx="7924800" cy="1752600"/>
          </a:xfrm>
        </p:spPr>
        <p:txBody>
          <a:bodyPr/>
          <a:lstStyle/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/>
              <a:t>«Попробуй – пробуют все.» Это не правда: обследования показывают,что лишь один из 5 старшеклассников употребляет наркотики.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/>
              <a:t>«Попробую – вредных привычек не будет». Это ложь. Прежде всего, пристрастие к некоторым наркотикам может возникнуть и после одной дозы приема.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ru-RU" sz="2400"/>
              <a:t>«Попробуй – если не понравится бросишь.» Хотя подростки и слышали кое-что про ломку,но убеждены,что ее можно преодолеть либо с помощью врачей, либо усилием воли.</a:t>
            </a:r>
          </a:p>
        </p:txBody>
      </p:sp>
      <p:pic>
        <p:nvPicPr>
          <p:cNvPr id="83972" name="Picture 4" descr="BD04972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0"/>
            <a:ext cx="2819400" cy="2112963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ru-RU"/>
              <a:t>Заповеди о том, как не стать жертвой наркотиков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276475"/>
            <a:ext cx="7920037" cy="1752600"/>
          </a:xfrm>
        </p:spPr>
        <p:txBody>
          <a:bodyPr/>
          <a:lstStyle/>
          <a:p>
            <a:pPr marL="609600" indent="-609600" algn="just">
              <a:buFontTx/>
              <a:buAutoNum type="arabicPeriod"/>
            </a:pPr>
            <a:r>
              <a:rPr lang="ru-RU" sz="2800"/>
              <a:t>Прежде чем приобрести порцию «дури», хорошенько подумай: тебе это надо?</a:t>
            </a:r>
          </a:p>
          <a:p>
            <a:pPr marL="609600" indent="-609600" algn="just">
              <a:buFontTx/>
              <a:buAutoNum type="arabicPeriod"/>
            </a:pPr>
            <a:r>
              <a:rPr lang="ru-RU" sz="2800"/>
              <a:t>Каким бы заманчивым не показалось предложение попробовать немного счастья-откажись.</a:t>
            </a:r>
          </a:p>
          <a:p>
            <a:pPr marL="609600" indent="-609600" algn="just">
              <a:buFontTx/>
              <a:buAutoNum type="arabicPeriod"/>
            </a:pPr>
            <a:r>
              <a:rPr lang="ru-RU" sz="2800"/>
              <a:t>Если попробовав «дури»,ты не прочь повторить, не забывай-за все надо платить. </a:t>
            </a:r>
          </a:p>
          <a:p>
            <a:pPr marL="609600" indent="-609600" algn="just">
              <a:buFontTx/>
              <a:buAutoNum type="arabicPeriod"/>
            </a:pPr>
            <a:endParaRPr lang="ru-RU" sz="2800"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DIS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288" y="1268413"/>
            <a:ext cx="1524000" cy="4724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5235" name="Line 3"/>
          <p:cNvSpPr>
            <a:spLocks noChangeShapeType="1"/>
          </p:cNvSpPr>
          <p:nvPr/>
        </p:nvSpPr>
        <p:spPr bwMode="auto">
          <a:xfrm>
            <a:off x="1524000" y="2362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5236" name="Picture 4" descr="sk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476250"/>
            <a:ext cx="3819525" cy="3105150"/>
          </a:xfrm>
          <a:prstGeom prst="rect">
            <a:avLst/>
          </a:prstGeom>
          <a:noFill/>
        </p:spPr>
      </p:pic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3733800" y="914400"/>
            <a:ext cx="5030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УПОТРЕБЛЯЯ НАРКОТИКИ,</a:t>
            </a:r>
          </a:p>
          <a:p>
            <a:pPr algn="ctr"/>
            <a:r>
              <a:rPr lang="ru-RU" sz="2800" b="1">
                <a:solidFill>
                  <a:srgbClr val="FF3300"/>
                </a:solidFill>
              </a:rPr>
              <a:t>ТЫ РИСКУЕШЬ!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81000" y="4114800"/>
            <a:ext cx="70389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НАРКОТИКИ УГРОЖАЮТ ТВОЕМУ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ЗДОРОВЬЮ И ПОВЫШАЮТ РИСК</a:t>
            </a:r>
          </a:p>
          <a:p>
            <a:pPr algn="ctr"/>
            <a:r>
              <a:rPr lang="ru-RU" sz="3200" b="1">
                <a:solidFill>
                  <a:srgbClr val="0000FF"/>
                </a:solidFill>
              </a:rPr>
              <a:t>ЗАРАЖЕНИЯ ВИЧ-ИНФЕКЦИЕЙ </a:t>
            </a:r>
          </a:p>
        </p:txBody>
      </p:sp>
      <p:sp>
        <p:nvSpPr>
          <p:cNvPr id="95239" name="Line 7"/>
          <p:cNvSpPr>
            <a:spLocks noChangeShapeType="1"/>
          </p:cNvSpPr>
          <p:nvPr/>
        </p:nvSpPr>
        <p:spPr bwMode="auto">
          <a:xfrm>
            <a:off x="8001000" y="15240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476250"/>
            <a:ext cx="7772400" cy="1905000"/>
          </a:xfrm>
        </p:spPr>
        <p:txBody>
          <a:bodyPr/>
          <a:lstStyle/>
          <a:p>
            <a:r>
              <a:rPr lang="ru-RU"/>
              <a:t>Адресная помощь </a:t>
            </a:r>
            <a:br>
              <a:rPr lang="ru-RU"/>
            </a:br>
            <a:r>
              <a:rPr lang="ru-RU"/>
              <a:t>попавшим в беду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124200"/>
            <a:ext cx="7391400" cy="3733800"/>
          </a:xfrm>
        </p:spPr>
        <p:txBody>
          <a:bodyPr/>
          <a:lstStyle/>
          <a:p>
            <a:pPr marL="609600" indent="-609600"/>
            <a:r>
              <a:rPr lang="ru-RU"/>
              <a:t>Если ты попал в беду , обратись к учителю, родителю, психологу, службу доверия. Не оставайся с бедой один на один.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116013" y="2060575"/>
            <a:ext cx="74898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i="1">
                <a:latin typeface="Times New Roman" pitchFamily="18" charset="0"/>
              </a:rPr>
              <a:t>Курение отрицательно влияет на успеваемость школьника, замедляет их физическое и психическое развитие. Курение и школьник несовместимы.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ru-RU"/>
              <a:t>История появления табака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1628775"/>
            <a:ext cx="7056438" cy="2016125"/>
          </a:xfrm>
        </p:spPr>
        <p:txBody>
          <a:bodyPr/>
          <a:lstStyle/>
          <a:p>
            <a:pPr algn="l"/>
            <a:r>
              <a:rPr lang="ru-RU" sz="2400"/>
              <a:t>   В 15 веке , первым европейцем закурившим табак,был капитан одного из судов Колумба.</a:t>
            </a:r>
          </a:p>
          <a:p>
            <a:pPr algn="l"/>
            <a:r>
              <a:rPr lang="ru-RU" sz="2400"/>
              <a:t>Индейцы курили деревянные трубки (тобако) и свернутые листья (сигаро).</a:t>
            </a:r>
          </a:p>
          <a:p>
            <a:pPr algn="l"/>
            <a:r>
              <a:rPr lang="ru-RU" sz="2400"/>
              <a:t>   Табак завезли в Испанию и Португалию, а затем в другие страны.</a:t>
            </a:r>
          </a:p>
          <a:p>
            <a:pPr algn="l"/>
            <a:r>
              <a:rPr lang="ru-RU" sz="2400"/>
              <a:t>   Табак оказывал возбуждающее, обезболивающее и вызывающее необычные ощущения.</a:t>
            </a:r>
          </a:p>
          <a:p>
            <a:pPr algn="l"/>
            <a:r>
              <a:rPr lang="ru-RU" sz="2400"/>
              <a:t>   Действие табака впервые на себе испытала Екатерина Медичи, страдавшая мигренью.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323850" y="1844675"/>
            <a:ext cx="8610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i="1">
                <a:latin typeface="Times New Roman" pitchFamily="18" charset="0"/>
              </a:rPr>
              <a:t>Никотин-это чрезвычайно сильный яд,</a:t>
            </a:r>
          </a:p>
          <a:p>
            <a:pPr algn="ctr"/>
            <a:r>
              <a:rPr lang="ru-RU" sz="3600" b="1" i="1">
                <a:latin typeface="Times New Roman" pitchFamily="18" charset="0"/>
              </a:rPr>
              <a:t>действующий преимущественно на</a:t>
            </a:r>
          </a:p>
          <a:p>
            <a:pPr algn="ctr"/>
            <a:r>
              <a:rPr lang="ru-RU" sz="3600" b="1" i="1">
                <a:latin typeface="Times New Roman" pitchFamily="18" charset="0"/>
              </a:rPr>
              <a:t>нервную систему, пищеварение,</a:t>
            </a:r>
          </a:p>
          <a:p>
            <a:pPr algn="ctr"/>
            <a:r>
              <a:rPr lang="ru-RU" sz="3600" b="1" i="1">
                <a:latin typeface="Times New Roman" pitchFamily="18" charset="0"/>
              </a:rPr>
              <a:t>а также на дыхательную и </a:t>
            </a:r>
          </a:p>
          <a:p>
            <a:pPr algn="ctr"/>
            <a:r>
              <a:rPr lang="ru-RU" sz="3600" b="1" i="1">
                <a:latin typeface="Times New Roman" pitchFamily="18" charset="0"/>
              </a:rPr>
              <a:t>сердечно-сосудистую систему.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ru-RU"/>
              <a:t>Справочная информация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1268413"/>
            <a:ext cx="6400800" cy="1752600"/>
          </a:xfrm>
        </p:spPr>
        <p:txBody>
          <a:bodyPr/>
          <a:lstStyle/>
          <a:p>
            <a:r>
              <a:rPr lang="ru-RU" sz="2400"/>
              <a:t>Когда человек закуривает сигарету, никотин вдыхается с дымом. Дым проникает через клетки дыхательных путей, с током крови быстро достигает головного мозга.</a:t>
            </a:r>
          </a:p>
          <a:p>
            <a:r>
              <a:rPr lang="ru-RU" sz="2400"/>
              <a:t>При курении    никотин  способствует  повышению частоты  сердечных сокращений, в результате чего  сердце  вынуждено  работать  интенсивней,  ему требуется  больше кислорода.</a:t>
            </a:r>
          </a:p>
          <a:p>
            <a:r>
              <a:rPr lang="ru-RU" sz="2400"/>
              <a:t>Угарный газ,  образующийся в легких  из  дыма,  уменьшает  количество  кислорода.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268413"/>
            <a:ext cx="7812087" cy="2608262"/>
          </a:xfrm>
        </p:spPr>
        <p:txBody>
          <a:bodyPr/>
          <a:lstStyle/>
          <a:p>
            <a:r>
              <a:rPr lang="ru-RU" sz="2400"/>
              <a:t>Курение повышает  кровяное давление,  сужает  сосуды и  учащает  сердечный  ритм.</a:t>
            </a:r>
            <a:br>
              <a:rPr lang="ru-RU" sz="2400"/>
            </a:br>
            <a:r>
              <a:rPr lang="ru-RU" sz="2400"/>
              <a:t>Безвредных  сигарет  не  существует. </a:t>
            </a:r>
            <a:br>
              <a:rPr lang="ru-RU" sz="2400"/>
            </a:br>
            <a:r>
              <a:rPr lang="ru-RU" sz="2400"/>
              <a:t>В сигаретах  содержится  липкое вещество,  называемое  смолой.  Она похожа на гудрон  или вар.</a:t>
            </a:r>
            <a:br>
              <a:rPr lang="ru-RU" sz="2400"/>
            </a:br>
            <a:r>
              <a:rPr lang="ru-RU" sz="2400"/>
              <a:t>Никотиновая  смола  налипает  на  легких,  приводит к появлению  пятен  на  зубах  и  пальцах.</a:t>
            </a:r>
            <a:br>
              <a:rPr lang="ru-RU" sz="2400"/>
            </a:br>
            <a:r>
              <a:rPr lang="ru-RU" sz="2400"/>
              <a:t>Курение  вызывает  хронический  бронхит.  Курильщики часто кашляют,  пытаясь  избавить свой организм  от  дыма и ядовитых  веществ.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797425"/>
            <a:ext cx="6400800" cy="1752600"/>
          </a:xfrm>
        </p:spPr>
        <p:txBody>
          <a:bodyPr/>
          <a:lstStyle/>
          <a:p>
            <a:r>
              <a:rPr lang="ru-RU"/>
              <a:t>Шансы курильщика  на  получение  рака  легких  в  10  раз  выше,  чем  у  некурящих.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1487</Words>
  <Application>Microsoft Office PowerPoint</Application>
  <PresentationFormat>Экран (4:3)</PresentationFormat>
  <Paragraphs>192</Paragraphs>
  <Slides>45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7" baseType="lpstr">
      <vt:lpstr>Оформление по умолчанию</vt:lpstr>
      <vt:lpstr>Рисунок</vt:lpstr>
      <vt:lpstr>Слайд 1</vt:lpstr>
      <vt:lpstr>Слайд 2</vt:lpstr>
      <vt:lpstr>Слайд 3</vt:lpstr>
      <vt:lpstr>Здоровый образ жизни</vt:lpstr>
      <vt:lpstr>Слайд 5</vt:lpstr>
      <vt:lpstr>История появления табака</vt:lpstr>
      <vt:lpstr>Слайд 7</vt:lpstr>
      <vt:lpstr>Справочная информация</vt:lpstr>
      <vt:lpstr>Курение повышает  кровяное давление,  сужает  сосуды и  учащает  сердечный  ритм. Безвредных  сигарет  не  существует.  В сигаретах  содержится  липкое вещество,  называемое  смолой.  Она похожа на гудрон  или вар. Никотиновая  смола  налипает  на  легких,  приводит к появлению  пятен  на  зубах  и  пальцах. Курение  вызывает  хронический  бронхит.  Курильщики часто кашляют,  пытаясь  избавить свой организм  от  дыма и ядовитых  веществ.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Хочу быть взрослым!</vt:lpstr>
      <vt:lpstr>Острые ощущения</vt:lpstr>
      <vt:lpstr>Семья и подросток</vt:lpstr>
      <vt:lpstr>Не отстать от компании</vt:lpstr>
      <vt:lpstr>Пример 1</vt:lpstr>
      <vt:lpstr>Пример 2</vt:lpstr>
      <vt:lpstr>Комплекс средств антиалкогольной пропаганды</vt:lpstr>
      <vt:lpstr>Основная задача профилактики</vt:lpstr>
      <vt:lpstr>Здоровье и алкоголь</vt:lpstr>
      <vt:lpstr>В здоровом теле – здоровый дух</vt:lpstr>
      <vt:lpstr>Задачи профилактики</vt:lpstr>
      <vt:lpstr>Слайд 30</vt:lpstr>
      <vt:lpstr>Помните,что такие действия, как незаконное изготовление, приобретение,  хранение, перевозка,  пересылка либо сбыт наркотических средств;хранение, вымогательство наркотических веществ; склонение к потреблению наркотических средств; незаконное культивирование запрещенных к возделыванию растений, содержащих наркотические вещества; содержание притонов для потребления наркотических средств являются деяниями уголовно наказуемыми и караются лишением свободы сроком от 3 до 15 лет     « УК    РФ, глава 25, статья 228-232».</vt:lpstr>
      <vt:lpstr>Крайне тревожная статистика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Группы наркотиков</vt:lpstr>
      <vt:lpstr>Да здравствует профилактика!</vt:lpstr>
      <vt:lpstr>Мифы о наркомании</vt:lpstr>
      <vt:lpstr>Заповеди о том, как не стать жертвой наркотиков</vt:lpstr>
      <vt:lpstr>Слайд 44</vt:lpstr>
      <vt:lpstr>Адресная помощь  попавшим в беду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ДЮСШ</cp:lastModifiedBy>
  <cp:revision>15</cp:revision>
  <cp:lastPrinted>1601-01-01T00:00:00Z</cp:lastPrinted>
  <dcterms:created xsi:type="dcterms:W3CDTF">2004-11-16T10:35:13Z</dcterms:created>
  <dcterms:modified xsi:type="dcterms:W3CDTF">2020-01-31T04:11:06Z</dcterms:modified>
</cp:coreProperties>
</file>