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6" r:id="rId3"/>
    <p:sldId id="257" r:id="rId4"/>
    <p:sldId id="258" r:id="rId5"/>
    <p:sldId id="267" r:id="rId6"/>
    <p:sldId id="259" r:id="rId7"/>
    <p:sldId id="260" r:id="rId8"/>
    <p:sldId id="269" r:id="rId9"/>
    <p:sldId id="273" r:id="rId10"/>
    <p:sldId id="271" r:id="rId11"/>
    <p:sldId id="274" r:id="rId12"/>
    <p:sldId id="276" r:id="rId13"/>
    <p:sldId id="261" r:id="rId14"/>
    <p:sldId id="264" r:id="rId15"/>
    <p:sldId id="265" r:id="rId16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55CE93-046A-4FE0-B28D-8B1737EB1B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F171675-36E3-44A6-9C87-2BE8BEA20D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«Развитие речи детей младшего дошкольного возраста (от 2 до 4 лет)»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Спивакова Елена Владимировна.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64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39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267744" y="4581127"/>
            <a:ext cx="4793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Время и порядок появления в речи звуков </a:t>
            </a:r>
            <a:r>
              <a:rPr lang="ru-RU" sz="2000" i="1" dirty="0" smtClean="0">
                <a:latin typeface="+mj-lt"/>
              </a:rPr>
              <a:t>неодинаковы!</a:t>
            </a:r>
            <a:endParaRPr lang="ru-RU" sz="2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784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781">
        <p:push dir="u"/>
      </p:transition>
    </mc:Choice>
    <mc:Fallback>
      <p:transition spd="slow" advClick="0" advTm="6781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i="1" dirty="0">
                <a:latin typeface="+mj-lt"/>
              </a:rPr>
              <a:t>Но в основном они уже могут произносить большинство согласных звуков </a:t>
            </a:r>
            <a:r>
              <a:rPr lang="ru-RU" sz="2400" dirty="0">
                <a:latin typeface="+mj-lt"/>
              </a:rPr>
              <a:t>(</a:t>
            </a:r>
            <a:r>
              <a:rPr lang="ru-RU" sz="2400" b="1" dirty="0">
                <a:latin typeface="+mj-lt"/>
              </a:rPr>
              <a:t>п, п', б, б', м, м', ф, ф', в, в', т, т', д, д', н, н', с', л', к, к', г, г', х, х')</a:t>
            </a:r>
            <a:r>
              <a:rPr lang="ru-RU" sz="2400" dirty="0">
                <a:latin typeface="+mj-lt"/>
              </a:rPr>
              <a:t>. </a:t>
            </a:r>
            <a:endParaRPr lang="ru-RU" sz="2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5062" y="2708919"/>
            <a:ext cx="7811353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i="1" dirty="0" smtClean="0">
                <a:latin typeface="+mj-lt"/>
              </a:rPr>
              <a:t>«</a:t>
            </a:r>
            <a:r>
              <a:rPr lang="ru-RU" sz="2400" i="1" dirty="0">
                <a:latin typeface="+mj-lt"/>
              </a:rPr>
              <a:t>Проблемными» остаются свистящие </a:t>
            </a:r>
            <a:r>
              <a:rPr lang="ru-RU" sz="2400" b="1" dirty="0">
                <a:latin typeface="+mj-lt"/>
              </a:rPr>
              <a:t>(с, з, з', ц)</a:t>
            </a:r>
            <a:r>
              <a:rPr lang="ru-RU" sz="2400" dirty="0">
                <a:latin typeface="+mj-lt"/>
              </a:rPr>
              <a:t>, </a:t>
            </a:r>
            <a:r>
              <a:rPr lang="ru-RU" sz="2400" i="1" dirty="0">
                <a:latin typeface="+mj-lt"/>
              </a:rPr>
              <a:t>шипящие</a:t>
            </a:r>
            <a:r>
              <a:rPr lang="ru-RU" sz="2400" dirty="0">
                <a:latin typeface="+mj-lt"/>
              </a:rPr>
              <a:t> </a:t>
            </a:r>
            <a:r>
              <a:rPr lang="ru-RU" sz="2400" b="1" dirty="0">
                <a:latin typeface="+mj-lt"/>
              </a:rPr>
              <a:t>(ш, ж, ч, щ)</a:t>
            </a:r>
            <a:r>
              <a:rPr lang="ru-RU" sz="2400" dirty="0">
                <a:latin typeface="+mj-lt"/>
              </a:rPr>
              <a:t> </a:t>
            </a:r>
            <a:r>
              <a:rPr lang="ru-RU" sz="2400" i="1" dirty="0">
                <a:latin typeface="+mj-lt"/>
              </a:rPr>
              <a:t>и сонорные </a:t>
            </a:r>
            <a:r>
              <a:rPr lang="ru-RU" sz="2400" b="1" dirty="0">
                <a:latin typeface="+mj-lt"/>
              </a:rPr>
              <a:t>(л, р, р')</a:t>
            </a:r>
            <a:r>
              <a:rPr lang="ru-RU" sz="2400" dirty="0">
                <a:latin typeface="+mj-lt"/>
              </a:rPr>
              <a:t> </a:t>
            </a:r>
            <a:r>
              <a:rPr lang="ru-RU" sz="2400" i="1" dirty="0">
                <a:latin typeface="+mj-lt"/>
              </a:rPr>
              <a:t>звуки. </a:t>
            </a:r>
            <a:endParaRPr lang="ru-RU" sz="2400" i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1" y="4272677"/>
            <a:ext cx="77768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i="1" dirty="0">
                <a:latin typeface="+mj-lt"/>
              </a:rPr>
              <a:t>Обычно дети пропускают их или заменяют </a:t>
            </a:r>
            <a:r>
              <a:rPr lang="ru-RU" sz="2400" b="1" dirty="0">
                <a:latin typeface="+mj-lt"/>
              </a:rPr>
              <a:t>(с – с', ф; з – с', в; ц – т'; ш – с', т; ж – с', д; ч – т'; р – л'; р' – л'; л – л')</a:t>
            </a:r>
            <a:r>
              <a:rPr lang="ru-RU" sz="2400" dirty="0">
                <a:latin typeface="+mj-lt"/>
              </a:rPr>
              <a:t>. </a:t>
            </a:r>
            <a:r>
              <a:rPr lang="ru-RU" sz="2400" i="1" dirty="0">
                <a:latin typeface="+mj-lt"/>
              </a:rPr>
              <a:t>Например: «</a:t>
            </a:r>
            <a:r>
              <a:rPr lang="ru-RU" sz="2400" i="1" dirty="0" err="1">
                <a:latin typeface="+mj-lt"/>
              </a:rPr>
              <a:t>масина</a:t>
            </a:r>
            <a:r>
              <a:rPr lang="ru-RU" sz="2400" i="1" dirty="0">
                <a:latin typeface="+mj-lt"/>
              </a:rPr>
              <a:t>» - «машина», «</a:t>
            </a:r>
            <a:r>
              <a:rPr lang="ru-RU" sz="2400" i="1" dirty="0" err="1">
                <a:latin typeface="+mj-lt"/>
              </a:rPr>
              <a:t>лыба</a:t>
            </a:r>
            <a:r>
              <a:rPr lang="ru-RU" sz="2400" i="1" dirty="0">
                <a:latin typeface="+mj-lt"/>
              </a:rPr>
              <a:t>» - «рыба»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399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2408">
        <p:push dir="u"/>
      </p:transition>
    </mc:Choice>
    <mc:Fallback>
      <p:transition spd="slow" advClick="0" advTm="12408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339752" y="4077072"/>
            <a:ext cx="48245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Важно отметить, что в этот период дети способны воспринимать простые по содержанию и небольшие по объему сказки.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62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395">
        <p:push dir="u"/>
      </p:transition>
    </mc:Choice>
    <mc:Fallback>
      <p:transition spd="slow" advClick="0" advTm="6395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0"/>
            <a:ext cx="71628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843808" y="1556792"/>
            <a:ext cx="417646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+mj-lt"/>
              </a:rPr>
              <a:t>Сначала дети могут договаривать отдельные слова при пересказе знакомой им сказки. Затем договаривают уже целые группы слов. А некоторые из детей к концу третьего года успешно запоминают их наизусть.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970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836">
        <p:push dir="u"/>
      </p:transition>
    </mc:Choice>
    <mc:Fallback>
      <p:transition spd="slow" advClick="0" advTm="7836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19672" y="2564904"/>
            <a:ext cx="568863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В таком возрасте дети склонны к подражанию, что нужно эффективно использовать в развитии активной речи. 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Поэтому родителям необходимо контролировать прежде всего свою речь</a:t>
            </a:r>
            <a:r>
              <a:rPr lang="ru-RU" sz="2000" i="1" dirty="0">
                <a:latin typeface="+mj-lt"/>
              </a:rPr>
              <a:t>, так как дети будут в первую очередь копировать именно вас, со всеми вашими ошибками.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460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965">
        <p:push dir="u"/>
      </p:transition>
    </mc:Choice>
    <mc:Fallback>
      <p:transition spd="slow" advClick="0" advTm="5965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8" y="27321"/>
            <a:ext cx="83899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226537" y="2235449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j-lt"/>
              </a:rPr>
              <a:t>Спасибо за внимание и Успехов в работе!</a:t>
            </a:r>
            <a:endParaRPr lang="ru-RU" sz="2800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3163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2">
        <p:push dir="u"/>
      </p:transition>
    </mc:Choice>
    <mc:Fallback>
      <p:transition spd="slow" advClick="0" advTm="6002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1825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/>
              <a:t>Развитие речи детей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( младший дошкольный возраст от 2 до 4 лет)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92896"/>
            <a:ext cx="3760269" cy="3319735"/>
          </a:xfrm>
        </p:spPr>
      </p:pic>
    </p:spTree>
    <p:extLst>
      <p:ext uri="{BB962C8B-B14F-4D97-AF65-F5344CB8AC3E}">
        <p14:creationId xmlns:p14="http://schemas.microsoft.com/office/powerpoint/2010/main" val="2412460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235">
        <p:push dir="u"/>
      </p:transition>
    </mc:Choice>
    <mc:Fallback>
      <p:transition spd="slow" advClick="0" advTm="4235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8" y="0"/>
            <a:ext cx="83899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014922" y="1340768"/>
            <a:ext cx="5112568" cy="326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Это самый интересный возраст у дошкольника. Малыш пытается самоутвердиться, осознавая себя самостоятельным существом, хотя положительная оценка взрослых является для него немаловажным фактором.</a:t>
            </a:r>
          </a:p>
        </p:txBody>
      </p:sp>
    </p:spTree>
    <p:extLst>
      <p:ext uri="{BB962C8B-B14F-4D97-AF65-F5344CB8AC3E}">
        <p14:creationId xmlns:p14="http://schemas.microsoft.com/office/powerpoint/2010/main" val="1605886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766">
        <p:push dir="u"/>
      </p:transition>
    </mc:Choice>
    <mc:Fallback>
      <p:transition spd="slow" advClick="0" advTm="5766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" y="0"/>
            <a:ext cx="88709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39552" y="2348880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Большинство детей в этом возрасте начинают посещать детские сады. Таким образом, у детей начинается период, когда круг их общения расширяется и, помимо взрослых, в нем появляются сверстники. </a:t>
            </a:r>
            <a:endParaRPr lang="ru-RU" sz="2000" i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287228"/>
            <a:ext cx="7776864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Деятельность детей становится сложнее и разнообразнее. Малыши знакомятся с предметами и их свойствами, устанавливают простейшие связи между ними</a:t>
            </a:r>
            <a:r>
              <a:rPr lang="ru-RU" sz="2000" i="1" dirty="0" smtClean="0">
                <a:latin typeface="+mj-lt"/>
              </a:rPr>
              <a:t>.</a:t>
            </a:r>
            <a:endParaRPr lang="ru-RU" sz="2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7655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1427">
        <p:push dir="u"/>
      </p:transition>
    </mc:Choice>
    <mc:Fallback>
      <p:transition spd="slow" advClick="0" advTm="11427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340570"/>
            <a:ext cx="59766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На третьем году жизни дети более четко произносят слова, их начинают понимать не только те, кто постоянно с ними общается, но и посторонние люди. Однако </a:t>
            </a:r>
            <a:r>
              <a:rPr lang="ru-RU" sz="2000" b="1" i="1" dirty="0">
                <a:latin typeface="+mj-lt"/>
              </a:rPr>
              <a:t>малыши продолжают делать ошибки:</a:t>
            </a:r>
            <a:endParaRPr lang="ru-RU" sz="2000" i="1" dirty="0">
              <a:latin typeface="+mj-lt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31134"/>
            <a:ext cx="1116707" cy="205371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788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548">
        <p:push dir="u"/>
      </p:transition>
    </mc:Choice>
    <mc:Fallback>
      <p:transition spd="slow" advClick="0" advTm="7548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0"/>
            <a:ext cx="45450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627784" y="620688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i="1" dirty="0" smtClean="0"/>
              <a:t>-   пропускают </a:t>
            </a:r>
            <a:r>
              <a:rPr lang="ru-RU" i="1" dirty="0"/>
              <a:t>в словах </a:t>
            </a:r>
            <a:r>
              <a:rPr lang="ru-RU" i="1" dirty="0" smtClean="0"/>
              <a:t>звуки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220486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- пропускают </a:t>
            </a:r>
            <a:r>
              <a:rPr lang="ru-RU" i="1" dirty="0"/>
              <a:t>в словах </a:t>
            </a:r>
            <a:r>
              <a:rPr lang="ru-RU" i="1" dirty="0" smtClean="0"/>
              <a:t>слоги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371703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i="1" dirty="0" smtClean="0"/>
              <a:t>- переставляют </a:t>
            </a:r>
            <a:r>
              <a:rPr lang="ru-RU" i="1" dirty="0"/>
              <a:t>слоги </a:t>
            </a:r>
            <a:r>
              <a:rPr lang="ru-RU" i="1" dirty="0" smtClean="0"/>
              <a:t>местами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32249" y="515719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- заменяют </a:t>
            </a:r>
            <a:r>
              <a:rPr lang="ru-RU" i="1" dirty="0"/>
              <a:t>слоги похожими по звучанию</a:t>
            </a:r>
            <a:r>
              <a:rPr lang="ru-RU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781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3735">
        <p:push dir="u"/>
      </p:transition>
    </mc:Choice>
    <mc:Fallback>
      <p:transition spd="slow" advClick="0" advTm="13735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43808" y="886094"/>
            <a:ext cx="3600400" cy="2343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i="1" dirty="0">
                <a:solidFill>
                  <a:schemeClr val="bg1"/>
                </a:solidFill>
                <a:latin typeface="+mj-lt"/>
              </a:rPr>
              <a:t>Словарный запас к концу третьего года жизни увеличивается в 3-4 раза и составляет 1000-1200 слов. </a:t>
            </a:r>
            <a:endParaRPr lang="ru-RU" sz="20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6575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935">
        <p:push dir="u"/>
      </p:transition>
    </mc:Choice>
    <mc:Fallback>
      <p:transition spd="slow" advClick="0" advTm="6935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015716" y="2780928"/>
            <a:ext cx="5112568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Дети уже хорошо ориентируются в окружающих предметах, обобщают их по определенному признаку (тарелка, чашка, ложка – посуда). </a:t>
            </a:r>
            <a:endParaRPr lang="ru-RU" sz="2000" i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15716" y="4761625"/>
            <a:ext cx="5112568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>
                <a:latin typeface="+mj-lt"/>
              </a:rPr>
              <a:t>Большую часть активного словаря занимают существительные, на втором месте – глаголы. </a:t>
            </a:r>
            <a:endParaRPr lang="ru-RU" sz="2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5312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1351">
        <p:push dir="u"/>
      </p:transition>
    </mc:Choice>
    <mc:Fallback>
      <p:transition spd="slow" advClick="0" advTm="11351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265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i="1" dirty="0">
                <a:latin typeface="+mj-lt"/>
              </a:rPr>
              <a:t>К концу третьего года дети начинают использовать местоимения и прилагательные.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554480"/>
            <a:ext cx="7488832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i="1" dirty="0">
                <a:latin typeface="+mj-lt"/>
              </a:rPr>
              <a:t>В это же время малыши осваивают основу грамматического строя языка.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5878" y="2852936"/>
            <a:ext cx="7848872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i="1" dirty="0">
                <a:latin typeface="+mj-lt"/>
              </a:rPr>
              <a:t>Дети употребляют в речи все падежные формы существительных и глагольные формы, различают настоящее и прошедшее время, единственное и множественное число существительных</a:t>
            </a:r>
            <a:r>
              <a:rPr lang="ru-RU" sz="2400" i="1" dirty="0" smtClean="0">
                <a:latin typeface="+mj-lt"/>
              </a:rPr>
              <a:t>.</a:t>
            </a:r>
            <a:endParaRPr lang="ru-RU" sz="2400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945662"/>
            <a:ext cx="7631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latin typeface="+mj-lt"/>
              </a:rPr>
              <a:t>Но, конечно же, речь еще не совершенна</a:t>
            </a:r>
            <a:r>
              <a:rPr lang="ru-RU" sz="2800" i="1" dirty="0" smtClean="0">
                <a:latin typeface="+mj-lt"/>
              </a:rPr>
              <a:t>.</a:t>
            </a:r>
            <a:endParaRPr lang="ru-RU" sz="28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4350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6469">
        <p:push dir="u"/>
      </p:transition>
    </mc:Choice>
    <mc:Fallback>
      <p:transition spd="slow" advClick="0" advTm="16469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540</Words>
  <Application>Microsoft Office PowerPoint</Application>
  <PresentationFormat>Экран (4:3)</PresentationFormat>
  <Paragraphs>26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Презентация «Развитие речи детей младшего дошкольного возраста (от 2 до 4 лет)»</vt:lpstr>
      <vt:lpstr>Развитие речи детей   ( младший дошкольный возраст от 2 до 4 лет)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Елена</dc:creator>
  <cp:lastModifiedBy>Елена</cp:lastModifiedBy>
  <cp:revision>11</cp:revision>
  <dcterms:created xsi:type="dcterms:W3CDTF">2020-03-15T10:48:44Z</dcterms:created>
  <dcterms:modified xsi:type="dcterms:W3CDTF">2020-04-08T18:24:06Z</dcterms:modified>
</cp:coreProperties>
</file>