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73" r:id="rId6"/>
    <p:sldId id="272" r:id="rId7"/>
    <p:sldId id="264" r:id="rId8"/>
    <p:sldId id="281" r:id="rId9"/>
    <p:sldId id="284" r:id="rId10"/>
    <p:sldId id="286" r:id="rId11"/>
    <p:sldId id="288" r:id="rId12"/>
    <p:sldId id="290" r:id="rId13"/>
    <p:sldId id="292" r:id="rId14"/>
    <p:sldId id="279" r:id="rId15"/>
    <p:sldId id="263" r:id="rId16"/>
    <p:sldId id="260" r:id="rId17"/>
    <p:sldId id="271" r:id="rId18"/>
    <p:sldId id="274" r:id="rId19"/>
    <p:sldId id="275" r:id="rId20"/>
    <p:sldId id="300" r:id="rId21"/>
    <p:sldId id="294" r:id="rId22"/>
    <p:sldId id="296" r:id="rId23"/>
    <p:sldId id="302" r:id="rId24"/>
    <p:sldId id="298" r:id="rId25"/>
    <p:sldId id="301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125E5076-3810-47DD-B79F-674D7AD40C01}" styleName="Темный стиль 1 - акцент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1" d="100"/>
          <a:sy n="71" d="100"/>
        </p:scale>
        <p:origin x="-1356" y="-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2013 год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strRef>
              <c:f>Лист1!$A$2:$A$7</c:f>
              <c:strCache>
                <c:ptCount val="6"/>
                <c:pt idx="0">
                  <c:v>Дети</c:v>
                </c:pt>
                <c:pt idx="1">
                  <c:v>Пенсионеры</c:v>
                </c:pt>
                <c:pt idx="2">
                  <c:v>Занятые</c:v>
                </c:pt>
                <c:pt idx="3">
                  <c:v>Безработные</c:v>
                </c:pt>
                <c:pt idx="4">
                  <c:v>Выбывшие</c:v>
                </c:pt>
                <c:pt idx="5">
                  <c:v>Общая численность населения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419</c:v>
                </c:pt>
                <c:pt idx="1">
                  <c:v>701</c:v>
                </c:pt>
                <c:pt idx="2">
                  <c:v>909</c:v>
                </c:pt>
                <c:pt idx="3">
                  <c:v>0</c:v>
                </c:pt>
                <c:pt idx="4">
                  <c:v>350</c:v>
                </c:pt>
                <c:pt idx="5">
                  <c:v>2379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EFF-40E5-8074-7E4C8C6F4903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2020 год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cat>
            <c:strRef>
              <c:f>Лист1!$A$2:$A$7</c:f>
              <c:strCache>
                <c:ptCount val="6"/>
                <c:pt idx="0">
                  <c:v>Дети</c:v>
                </c:pt>
                <c:pt idx="1">
                  <c:v>Пенсионеры</c:v>
                </c:pt>
                <c:pt idx="2">
                  <c:v>Занятые</c:v>
                </c:pt>
                <c:pt idx="3">
                  <c:v>Безработные</c:v>
                </c:pt>
                <c:pt idx="4">
                  <c:v>Выбывшие</c:v>
                </c:pt>
                <c:pt idx="5">
                  <c:v>Общая численность населения</c:v>
                </c:pt>
              </c:strCache>
            </c:strRef>
          </c:cat>
          <c:val>
            <c:numRef>
              <c:f>Лист1!$C$2:$C$7</c:f>
              <c:numCache>
                <c:formatCode>General</c:formatCode>
                <c:ptCount val="6"/>
                <c:pt idx="0">
                  <c:v>257</c:v>
                </c:pt>
                <c:pt idx="1">
                  <c:v>767</c:v>
                </c:pt>
                <c:pt idx="2">
                  <c:v>645</c:v>
                </c:pt>
                <c:pt idx="3">
                  <c:v>339</c:v>
                </c:pt>
                <c:pt idx="4">
                  <c:v>10</c:v>
                </c:pt>
                <c:pt idx="5">
                  <c:v>2018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6EFF-40E5-8074-7E4C8C6F4903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cat>
            <c:strRef>
              <c:f>Лист1!$A$2:$A$7</c:f>
              <c:strCache>
                <c:ptCount val="6"/>
                <c:pt idx="0">
                  <c:v>Дети</c:v>
                </c:pt>
                <c:pt idx="1">
                  <c:v>Пенсионеры</c:v>
                </c:pt>
                <c:pt idx="2">
                  <c:v>Занятые</c:v>
                </c:pt>
                <c:pt idx="3">
                  <c:v>Безработные</c:v>
                </c:pt>
                <c:pt idx="4">
                  <c:v>Выбывшие</c:v>
                </c:pt>
                <c:pt idx="5">
                  <c:v>Общая численность населения</c:v>
                </c:pt>
              </c:strCache>
            </c:strRef>
          </c:cat>
          <c:val>
            <c:numRef>
              <c:f>Лист1!$D$2:$D$7</c:f>
              <c:numCache>
                <c:formatCode>General</c:formatCode>
                <c:ptCount val="6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6EFF-40E5-8074-7E4C8C6F4903}"/>
            </c:ext>
          </c:extLst>
        </c:ser>
        <c:gapWidth val="219"/>
        <c:overlap val="-27"/>
        <c:axId val="108642688"/>
        <c:axId val="108644224"/>
      </c:barChart>
      <c:catAx>
        <c:axId val="108642688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08644224"/>
        <c:crosses val="autoZero"/>
        <c:auto val="1"/>
        <c:lblAlgn val="ctr"/>
        <c:lblOffset val="100"/>
      </c:catAx>
      <c:valAx>
        <c:axId val="108644224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086426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2"/>
        <c:delete val="1"/>
      </c:legendEntry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4esnok.by/wp-content/uploads/2018/03/fot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518317" cy="714915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95536" y="260648"/>
            <a:ext cx="620894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Структура населения</a:t>
            </a:r>
          </a:p>
          <a:p>
            <a:r>
              <a:rPr lang="ru-RU" sz="4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города Горбатов</a:t>
            </a:r>
            <a:endParaRPr lang="ru-RU" sz="4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96136" y="5517232"/>
            <a:ext cx="362259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Выполнила: ученица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7 класса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Грушина Дарья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Учитель: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Слиткова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О.А.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3. Знаешь ли количество пенсионеров в городе Горбатов?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Да- 2 человека </a:t>
            </a:r>
            <a:endParaRPr lang="ru-RU" dirty="0"/>
          </a:p>
        </p:txBody>
      </p:sp>
      <p:pic>
        <p:nvPicPr>
          <p:cNvPr id="7" name="Содержимое 6" descr="Смайлик Думай.gif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57200" y="2233008"/>
            <a:ext cx="3614734" cy="3835022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Нет –  18 человек</a:t>
            </a:r>
            <a:endParaRPr lang="ru-RU" dirty="0"/>
          </a:p>
        </p:txBody>
      </p:sp>
      <p:pic>
        <p:nvPicPr>
          <p:cNvPr id="8" name="Содержимое 7" descr="Смайлик Оооооооо Интересно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5000628" y="2285991"/>
            <a:ext cx="3678088" cy="3840171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4. Знаешь ли количество занятых в городе Горбатов?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Да- 3 человека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Смайлик Думай.gif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57200" y="2233008"/>
            <a:ext cx="3614734" cy="3835022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Нет –  17 человек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7" descr="Смайлик Оооооооо Интересно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5000628" y="2285991"/>
            <a:ext cx="3678088" cy="3840171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5. Знаешь ли количество безработных в городе Горбатов?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Да- 0 человека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Смайлик Думай.gif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57200" y="2233008"/>
            <a:ext cx="3614734" cy="3835022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Нет –  20 человек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7" descr="Смайлик Оооооооо Интересно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5000628" y="2285991"/>
            <a:ext cx="3678088" cy="3840171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6. Знаешь ли количество выбывших в городе Горбатов?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Да- 1 человек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Смайлик Думай.gif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57200" y="2233008"/>
            <a:ext cx="3614734" cy="3835022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Нет –  19 человек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7" descr="Смайлик Оооооооо Интересно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5000628" y="2285991"/>
            <a:ext cx="3678088" cy="3840171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7. Тебе интересно было бы узнать структуру населения родного города 2020 года?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Да- 20 человек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Смайлик Думай.gif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00034" y="2143116"/>
            <a:ext cx="3614734" cy="3835022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Нет – 0 человек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7" descr="Смайлик Оооооооо Интересно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5000628" y="2285991"/>
            <a:ext cx="3678088" cy="3840171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/>
          <p:cNvCxnSpPr/>
          <p:nvPr/>
        </p:nvCxnSpPr>
        <p:spPr>
          <a:xfrm>
            <a:off x="1000100" y="3357562"/>
            <a:ext cx="7200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899592" y="3212976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8100392" y="3212976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2339752" y="3212976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6732240" y="3212976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3707904" y="3212976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5292080" y="3212976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авая круглая скобка 10"/>
          <p:cNvSpPr/>
          <p:nvPr/>
        </p:nvSpPr>
        <p:spPr>
          <a:xfrm rot="16200000">
            <a:off x="3779912" y="-1035496"/>
            <a:ext cx="1440160" cy="7200800"/>
          </a:xfrm>
          <a:prstGeom prst="righ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авая круглая скобка 11"/>
          <p:cNvSpPr/>
          <p:nvPr/>
        </p:nvSpPr>
        <p:spPr>
          <a:xfrm rot="16200000">
            <a:off x="4099756" y="804900"/>
            <a:ext cx="872480" cy="4392488"/>
          </a:xfrm>
          <a:prstGeom prst="righ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2771800" y="1196752"/>
            <a:ext cx="36993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Структура населения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020272" y="2852936"/>
            <a:ext cx="7264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Дети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339752" y="2132856"/>
            <a:ext cx="46266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Люди трудоспособного возраста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555776" y="2852936"/>
            <a:ext cx="10887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Занятые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851920" y="2852936"/>
            <a:ext cx="13805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Выбывшие</a:t>
            </a:r>
            <a:endParaRPr lang="ru-RU" sz="2000" dirty="0"/>
          </a:p>
        </p:txBody>
      </p:sp>
      <p:sp>
        <p:nvSpPr>
          <p:cNvPr id="19" name="TextBox 18"/>
          <p:cNvSpPr txBox="1"/>
          <p:nvPr/>
        </p:nvSpPr>
        <p:spPr>
          <a:xfrm>
            <a:off x="5220072" y="2852936"/>
            <a:ext cx="1623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Безработные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99592" y="2780928"/>
            <a:ext cx="15632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Пенсионеры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51520" y="332656"/>
          <a:ext cx="8686800" cy="6217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434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3434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91798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Категории людей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Определение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520" marR="9652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44305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Общая</a:t>
                      </a:r>
                      <a:r>
                        <a:rPr lang="ru-RU" sz="2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численность населения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Все люди, проживающие на изучаемой территории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520" marR="9652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Дети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Люди от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рождения до 18 лет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, не достигшие трудоспособного возраста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520" marR="9652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61960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Трудоспособное население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Люди в возрасте от 18 лет до пенсионного возраста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520" marR="9652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648072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Занятые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Люди, принимающие активное участие в экономической деятельности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520" marR="96520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Безработные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Люди по каким либо причинам неработающие, но активно ищущие работу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520" marR="96520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561960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Выбывшие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Люди трудоспособного возраста по каким либо причинам не работающие и не ищущие работу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520" marR="96520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91798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Пенсионеры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Люди,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выбывшие из трудоспособного возраста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520" marR="96520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538053876"/>
              </p:ext>
            </p:extLst>
          </p:nvPr>
        </p:nvGraphicFramePr>
        <p:xfrm>
          <a:off x="251520" y="620688"/>
          <a:ext cx="8686800" cy="5760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290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18829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8956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№ п/п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Предприятия города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Количество занятых в производстве (человек)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ОАО «Митра»-канатно-веревочная фабрика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Детский сад №2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8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Детский сад №3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11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МБОУ СОШ №1 г. Горбатов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40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АО </a:t>
                      </a:r>
                      <a:r>
                        <a:rPr lang="ru-RU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«</a:t>
                      </a:r>
                      <a:r>
                        <a:rPr lang="ru-RU" sz="1800" dirty="0" err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Горбатовское</a:t>
                      </a:r>
                      <a:r>
                        <a:rPr lang="ru-RU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» (производство, молочный цех, магазин)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210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Бензоколонка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Пожарная часть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33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Магазин ЧП </a:t>
                      </a:r>
                      <a:r>
                        <a:rPr lang="ru-RU" sz="1800" dirty="0" err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Темнова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Энергосбыт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837036347"/>
              </p:ext>
            </p:extLst>
          </p:nvPr>
        </p:nvGraphicFramePr>
        <p:xfrm>
          <a:off x="251520" y="260648"/>
          <a:ext cx="8686800" cy="61689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622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77497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8956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788523"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№ п/п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Предприятия города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Количество занятых в производстве (человек)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56843"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Библиотека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56843"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Дом творчества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56843"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Банк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56843"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Центр реабилитации МВД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90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56843"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Больница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25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456843"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Дом культуры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11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456843"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Аптека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456843"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Газовый участок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8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456843"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Магазины ЧП Никитина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788523"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Магазин «Строительная ярмарка»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103008745"/>
              </p:ext>
            </p:extLst>
          </p:nvPr>
        </p:nvGraphicFramePr>
        <p:xfrm>
          <a:off x="539552" y="116632"/>
          <a:ext cx="8280920" cy="6263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822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76238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76030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669389"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№ п/п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Предприятия города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Количество занятых в производстве (человек)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67347"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Магазин</a:t>
                      </a:r>
                      <a:r>
                        <a:rPr lang="ru-RU" sz="1600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«Пятёрочка»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67347"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«</a:t>
                      </a:r>
                      <a:r>
                        <a:rPr lang="ru-RU" sz="1600" dirty="0" err="1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Регионресурс</a:t>
                      </a:r>
                      <a:r>
                        <a:rPr lang="ru-RU" sz="16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»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67347"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Почта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67347"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23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Администрация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14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67347"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24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</a:t>
                      </a:r>
                      <a:r>
                        <a:rPr lang="ru-RU" sz="16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 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Миргородский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502042"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25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Специальная коррекционная школа для глухих детей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75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167347"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26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Санаторий «Ока»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45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167347"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27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Магазин ЧП </a:t>
                      </a:r>
                      <a:r>
                        <a:rPr lang="ru-RU" sz="1600" dirty="0" err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Арефичев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167347"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28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Загородные предприятия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15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334694"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29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Магазин ИП Кузнецов на ул. Луначарского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334694"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30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Магазин</a:t>
                      </a:r>
                      <a:r>
                        <a:rPr lang="ru-RU" sz="1600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ИП Кузнецов на ул. Калинина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198043"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Всего</a:t>
                      </a:r>
                      <a:r>
                        <a:rPr lang="ru-RU" sz="1800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занятых: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671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3048920471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Актуальность: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643050"/>
            <a:ext cx="4286280" cy="452596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1800" dirty="0" smtClean="0"/>
              <a:t>	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Главная экономическая задача – улучшение благосостояния человека. Человек сможет улучшать свое благосостояние в том случае, если он сможет трудоустроиться и получать  хорошую зарплату.   Из-за того, что в нашем городе трудно найти  работу по специальности, многие выпускники нашей школы  получив профессию , остаются жить и работать в  Нижнем Новгороде. Мне кажется, что  количество местных жителей с каждым годом уменьшается. Так ли это?  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Эта  тема показалась мне актуальной. 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0" name="Picture 2" descr="https://phototowns.ru/wp-content/uploads/2014/01/n13_669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90" y="1916832"/>
            <a:ext cx="3932558" cy="3312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24855072"/>
              </p:ext>
            </p:extLst>
          </p:nvPr>
        </p:nvGraphicFramePr>
        <p:xfrm>
          <a:off x="683568" y="764704"/>
          <a:ext cx="7888960" cy="4783400"/>
        </p:xfrm>
        <a:graphic>
          <a:graphicData uri="http://schemas.openxmlformats.org/drawingml/2006/table">
            <a:tbl>
              <a:tblPr firstRow="1" bandRow="1">
                <a:tableStyleId>{125E5076-3810-47DD-B79F-674D7AD40C01}</a:tableStyleId>
              </a:tblPr>
              <a:tblGrid>
                <a:gridCol w="394448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94448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1033467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Категории</a:t>
                      </a:r>
                      <a:r>
                        <a:rPr lang="ru-RU" sz="24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людей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2020 год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74148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Дети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257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74148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Пенсионеры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767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74148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Занятые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671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74148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Безработные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63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630381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Выбывшие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260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574148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Общая численность населения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2018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24855072"/>
              </p:ext>
            </p:extLst>
          </p:nvPr>
        </p:nvGraphicFramePr>
        <p:xfrm>
          <a:off x="683568" y="764704"/>
          <a:ext cx="7848873" cy="5670173"/>
        </p:xfrm>
        <a:graphic>
          <a:graphicData uri="http://schemas.openxmlformats.org/drawingml/2006/table">
            <a:tbl>
              <a:tblPr firstRow="1" bandRow="1">
                <a:tableStyleId>{125E5076-3810-47DD-B79F-674D7AD40C01}</a:tableStyleId>
              </a:tblPr>
              <a:tblGrid>
                <a:gridCol w="261629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61629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616291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1033467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Категории</a:t>
                      </a:r>
                      <a:r>
                        <a:rPr lang="ru-RU" sz="24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людей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2013 год</a:t>
                      </a: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(исследования Малкина Никиты)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2020 год</a:t>
                      </a: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( мои</a:t>
                      </a:r>
                      <a:r>
                        <a:rPr lang="ru-RU" sz="24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исследования)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74148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Дети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419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257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74148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Пенсионеры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701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767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74148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Занятые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909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671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74148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Безработные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63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630381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Выбывшие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350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260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574148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Общая численность населения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2379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2018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455826048"/>
              </p:ext>
            </p:extLst>
          </p:nvPr>
        </p:nvGraphicFramePr>
        <p:xfrm>
          <a:off x="457200" y="476672"/>
          <a:ext cx="8229600" cy="56494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Если такими темпами будет снижаться численность населения и в будущем, тогда по моим расчетам через 35 лет в г. Горбатове будут проживать 218 человек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235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Годы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Предполагаемая численность населения г. Горбатов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2013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2379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2020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2018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2027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1654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2034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1293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2041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932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2048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571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2055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210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0" y="2132856"/>
          <a:ext cx="9144005" cy="2328564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70338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0338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70338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70338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703385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703385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703385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703385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703385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703385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703385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703385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  <a:gridCol w="703385">
                  <a:extLst>
                    <a:ext uri="{9D8B030D-6E8A-4147-A177-3AD203B41FA5}">
                      <a16:colId xmlns="" xmlns:a16="http://schemas.microsoft.com/office/drawing/2014/main" val="20012"/>
                    </a:ext>
                  </a:extLst>
                </a:gridCol>
              </a:tblGrid>
              <a:tr h="110048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1897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1926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1939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1959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1970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1974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cs typeface="Times New Roman" pitchFamily="18" charset="0"/>
                        </a:rPr>
                        <a:t>1979</a:t>
                      </a:r>
                      <a:endParaRPr lang="ru-RU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1989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cs typeface="Times New Roman" pitchFamily="18" charset="0"/>
                        </a:rPr>
                        <a:t>1992</a:t>
                      </a:r>
                      <a:endParaRPr lang="ru-RU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cs typeface="Times New Roman" pitchFamily="18" charset="0"/>
                        </a:rPr>
                        <a:t>2002</a:t>
                      </a:r>
                      <a:endParaRPr lang="ru-RU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cs typeface="Times New Roman" pitchFamily="18" charset="0"/>
                        </a:rPr>
                        <a:t>2007</a:t>
                      </a:r>
                      <a:endParaRPr lang="ru-RU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cs typeface="Times New Roman" pitchFamily="18" charset="0"/>
                        </a:rPr>
                        <a:t>2013</a:t>
                      </a:r>
                      <a:endParaRPr lang="ru-RU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2020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22808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cs typeface="Times New Roman" pitchFamily="18" charset="0"/>
                        </a:rPr>
                        <a:t>3 900</a:t>
                      </a:r>
                      <a:endParaRPr lang="ru-RU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3 300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3 100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3 600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4 600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4800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4 200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3 552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3400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2 662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2 400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2379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2018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Выводы: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3"/>
            <a:ext cx="8229600" cy="371477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Моя гипотеза оказалась верной: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исследование структуры населения города Горбатов показало, что численность местного населения с каждым годом уменьшается.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Смайлик НЕТ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6248" y="3786190"/>
            <a:ext cx="4000528" cy="292895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Исследование структуры населения г. Горбатов   2020 года и сравнение со структурой населения 2013 года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1.Узнать общую численность населения города Горбатов.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2.Узнать количество детей.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3.Узнать количество пенсионеров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4.Узнать число занятых, выбывших и безработных.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5.Сравнить структуру населения города Горбатов 2020 года с структурой населения 2013 года.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Гипотеза: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каждым годом численность населения в городе Горбатов уменьшается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476672"/>
            <a:ext cx="796551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Методы работы над  проектом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Управляющая кнопка: далее 2">
            <a:hlinkClick r:id="" action="ppaction://hlinkshowjump?jump=nextslide" highlightClick="1"/>
          </p:cNvPr>
          <p:cNvSpPr/>
          <p:nvPr/>
        </p:nvSpPr>
        <p:spPr>
          <a:xfrm rot="5400000">
            <a:off x="1151620" y="1232756"/>
            <a:ext cx="1368152" cy="216024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 rot="5400000">
            <a:off x="1151620" y="2600908"/>
            <a:ext cx="1368152" cy="216024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 rot="5400000">
            <a:off x="1151620" y="3969060"/>
            <a:ext cx="1368152" cy="216024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143240" y="1643050"/>
            <a:ext cx="5184576" cy="12241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Теоретический</a:t>
            </a:r>
          </a:p>
          <a:p>
            <a:pPr algn="ctr"/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203848" y="4437112"/>
            <a:ext cx="5184576" cy="12241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Исследовательский</a:t>
            </a:r>
            <a:endParaRPr lang="ru-RU" sz="4000" b="1" dirty="0" smtClean="0"/>
          </a:p>
          <a:p>
            <a:pPr algn="ctr"/>
            <a:endParaRPr lang="ru-RU" sz="40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203848" y="2996952"/>
            <a:ext cx="5184576" cy="12241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Эмпирический</a:t>
            </a:r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Опрос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Знаешь ли ты общую численность населения города Горбатов?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Знаешь ли  ты количество детей в городе Горбатов?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Знаешь ли ты количество пенсионеров в городе Горбатов?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Знаешь ли ты количество занятых в городе Горбатов?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5. Знаешь ли ты  количество безработных в городе Горбатов?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6. Знаешь ли количество выбывших в городе Горбатов?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7. Тебе интересно было бы узнать структуру населения родного города 2020 года?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1. Знаешь ли ты общую численность населения города Горбатов?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Да- 9 человек </a:t>
            </a:r>
            <a:endParaRPr lang="ru-RU" dirty="0"/>
          </a:p>
        </p:txBody>
      </p:sp>
      <p:pic>
        <p:nvPicPr>
          <p:cNvPr id="7" name="Содержимое 6" descr="Смайлик Думай.gif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57200" y="2233008"/>
            <a:ext cx="3614734" cy="3835022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Нет –  11 человек</a:t>
            </a:r>
            <a:endParaRPr lang="ru-RU" dirty="0"/>
          </a:p>
        </p:txBody>
      </p:sp>
      <p:pic>
        <p:nvPicPr>
          <p:cNvPr id="8" name="Содержимое 7" descr="Смайлик Оооооооо Интересно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5000628" y="2285991"/>
            <a:ext cx="3678088" cy="3840171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2. Знаешь ли количество детей в городе Горбатов?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Да- 3 человека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Смайлик Думай.gif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57200" y="2233008"/>
            <a:ext cx="3614734" cy="3835022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Нет –  17 человек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7" descr="Смайлик Оооооооо Интересно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5000628" y="2285991"/>
            <a:ext cx="3678088" cy="3840171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439</TotalTime>
  <Words>741</Words>
  <Application>Microsoft Office PowerPoint</Application>
  <PresentationFormat>Экран (4:3)</PresentationFormat>
  <Paragraphs>258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Слайд 1</vt:lpstr>
      <vt:lpstr>Актуальность:</vt:lpstr>
      <vt:lpstr>Цель:</vt:lpstr>
      <vt:lpstr>Задачи:</vt:lpstr>
      <vt:lpstr>Гипотеза:</vt:lpstr>
      <vt:lpstr>Слайд 6</vt:lpstr>
      <vt:lpstr>Опрос</vt:lpstr>
      <vt:lpstr>1. Знаешь ли ты общую численность населения города Горбатов?</vt:lpstr>
      <vt:lpstr>2. Знаешь ли количество детей в городе Горбатов? </vt:lpstr>
      <vt:lpstr>3. Знаешь ли количество пенсионеров в городе Горбатов?</vt:lpstr>
      <vt:lpstr>4. Знаешь ли количество занятых в городе Горбатов?</vt:lpstr>
      <vt:lpstr>5. Знаешь ли количество безработных в городе Горбатов?</vt:lpstr>
      <vt:lpstr>6. Знаешь ли количество выбывших в городе Горбатов?</vt:lpstr>
      <vt:lpstr>7. Тебе интересно было бы узнать структуру населения родного города 2020 года?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Если такими темпами будет снижаться численность населения и в будущем, тогда по моим расчетам через 35 лет в г. Горбатове будут проживать 218 человек</vt:lpstr>
      <vt:lpstr>Слайд 24</vt:lpstr>
      <vt:lpstr>Выводы: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36</cp:revision>
  <dcterms:created xsi:type="dcterms:W3CDTF">2020-02-14T11:24:26Z</dcterms:created>
  <dcterms:modified xsi:type="dcterms:W3CDTF">2020-02-18T10:40:01Z</dcterms:modified>
</cp:coreProperties>
</file>