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61" r:id="rId4"/>
    <p:sldId id="263" r:id="rId5"/>
    <p:sldId id="267"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994"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3557B941-C3BD-4A32-8E01-329C42C3CA35}" type="datetimeFigureOut">
              <a:rPr lang="ru-RU" smtClean="0"/>
              <a:pPr/>
              <a:t>19.02.2020</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6AE9599-07E9-4A21-9768-4B9990A0698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557B941-C3BD-4A32-8E01-329C42C3CA35}" type="datetimeFigureOut">
              <a:rPr lang="ru-RU" smtClean="0"/>
              <a:pPr/>
              <a:t>19.02.2020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AE9599-07E9-4A21-9768-4B9990A0698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557B941-C3BD-4A32-8E01-329C42C3CA35}" type="datetimeFigureOut">
              <a:rPr lang="ru-RU" smtClean="0"/>
              <a:pPr/>
              <a:t>19.02.2020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AE9599-07E9-4A21-9768-4B9990A0698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557B941-C3BD-4A32-8E01-329C42C3CA35}" type="datetimeFigureOut">
              <a:rPr lang="ru-RU" smtClean="0"/>
              <a:pPr/>
              <a:t>19.02.2020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AE9599-07E9-4A21-9768-4B9990A0698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3557B941-C3BD-4A32-8E01-329C42C3CA35}" type="datetimeFigureOut">
              <a:rPr lang="ru-RU" smtClean="0"/>
              <a:pPr/>
              <a:t>19.02.2020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AE9599-07E9-4A21-9768-4B9990A0698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3557B941-C3BD-4A32-8E01-329C42C3CA35}" type="datetimeFigureOut">
              <a:rPr lang="ru-RU" smtClean="0"/>
              <a:pPr/>
              <a:t>19.02.2020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AE9599-07E9-4A21-9768-4B9990A0698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3557B941-C3BD-4A32-8E01-329C42C3CA35}" type="datetimeFigureOut">
              <a:rPr lang="ru-RU" smtClean="0"/>
              <a:pPr/>
              <a:t>19.02.2020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6AE9599-07E9-4A21-9768-4B9990A0698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3557B941-C3BD-4A32-8E01-329C42C3CA35}" type="datetimeFigureOut">
              <a:rPr lang="ru-RU" smtClean="0"/>
              <a:pPr/>
              <a:t>19.02.2020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6AE9599-07E9-4A21-9768-4B9990A0698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557B941-C3BD-4A32-8E01-329C42C3CA35}" type="datetimeFigureOut">
              <a:rPr lang="ru-RU" smtClean="0"/>
              <a:pPr/>
              <a:t>19.02.2020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6AE9599-07E9-4A21-9768-4B9990A0698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3557B941-C3BD-4A32-8E01-329C42C3CA35}" type="datetimeFigureOut">
              <a:rPr lang="ru-RU" smtClean="0"/>
              <a:pPr/>
              <a:t>19.02.2020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AE9599-07E9-4A21-9768-4B9990A0698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3557B941-C3BD-4A32-8E01-329C42C3CA35}" type="datetimeFigureOut">
              <a:rPr lang="ru-RU" smtClean="0"/>
              <a:pPr/>
              <a:t>19.02.2020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16AE9599-07E9-4A21-9768-4B9990A0698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557B941-C3BD-4A32-8E01-329C42C3CA35}" type="datetimeFigureOut">
              <a:rPr lang="ru-RU" smtClean="0"/>
              <a:pPr/>
              <a:t>19.02.2020</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6AE9599-07E9-4A21-9768-4B9990A0698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4929190" y="168125"/>
            <a:ext cx="3929058" cy="1477328"/>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lang="ru-RU" sz="2000" baseline="0" dirty="0" smtClean="0">
                <a:solidFill>
                  <a:srgbClr val="FFFF00"/>
                </a:solidFill>
                <a:latin typeface="Times New Roman" pitchFamily="18" charset="0"/>
                <a:ea typeface="Times New Roman" pitchFamily="18" charset="0"/>
                <a:cs typeface="Times New Roman" pitchFamily="18" charset="0"/>
              </a:rPr>
              <a:t>Муниципальное </a:t>
            </a:r>
            <a:r>
              <a:rPr lang="ru-RU" sz="2000" baseline="0" smtClean="0">
                <a:solidFill>
                  <a:srgbClr val="FFFF00"/>
                </a:solidFill>
                <a:latin typeface="Times New Roman" pitchFamily="18" charset="0"/>
                <a:ea typeface="Times New Roman" pitchFamily="18" charset="0"/>
                <a:cs typeface="Times New Roman" pitchFamily="18" charset="0"/>
              </a:rPr>
              <a:t>бюджетное</a:t>
            </a:r>
            <a:r>
              <a:rPr lang="ru-RU" sz="1400" smtClean="0">
                <a:solidFill>
                  <a:srgbClr val="FFFF00"/>
                </a:solidFill>
                <a:latin typeface="Arial" pitchFamily="34" charset="0"/>
                <a:ea typeface="Times New Roman" pitchFamily="18" charset="0"/>
                <a:cs typeface="Arial" pitchFamily="34" charset="0"/>
              </a:rPr>
              <a:t>  </a:t>
            </a:r>
            <a:r>
              <a:rPr kumimoji="0" lang="ru-RU" sz="1400" b="0" i="0" u="none" strike="noStrike" cap="none" normalizeH="0" baseline="0" smtClean="0">
                <a:ln>
                  <a:noFill/>
                </a:ln>
                <a:solidFill>
                  <a:srgbClr val="FFFF00"/>
                </a:solidFill>
                <a:effectLst/>
                <a:latin typeface="Arial" pitchFamily="34" charset="0"/>
                <a:ea typeface="Times New Roman" pitchFamily="18" charset="0"/>
                <a:cs typeface="Arial" pitchFamily="34" charset="0"/>
              </a:rPr>
              <a:t>УЧРЕЖДЕНИЕ</a:t>
            </a:r>
            <a:r>
              <a:rPr kumimoji="0" lang="ru-RU" sz="1400" b="0" i="0" u="none" strike="noStrike" cap="none" normalizeH="0" smtClean="0">
                <a:ln>
                  <a:noFill/>
                </a:ln>
                <a:solidFill>
                  <a:srgbClr val="FFFF00"/>
                </a:solidFill>
                <a:effectLst/>
                <a:latin typeface="Arial" pitchFamily="34" charset="0"/>
                <a:ea typeface="Times New Roman" pitchFamily="18" charset="0"/>
                <a:cs typeface="Arial" pitchFamily="34" charset="0"/>
              </a:rPr>
              <a:t> </a:t>
            </a:r>
            <a:r>
              <a:rPr kumimoji="0" lang="ru-RU" sz="14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ДОПОЛНИТЕЛЬНОГО ОБРАЗОВАНИЯ-ДОМ	</a:t>
            </a:r>
            <a:r>
              <a:rPr kumimoji="0" lang="ru-RU" sz="1400" b="0" i="0" u="none" strike="noStrike" cap="none" normalizeH="0" dirty="0" smtClean="0">
                <a:ln>
                  <a:noFill/>
                </a:ln>
                <a:solidFill>
                  <a:srgbClr val="FFFF00"/>
                </a:solidFill>
                <a:effectLst/>
                <a:latin typeface="Arial" pitchFamily="34" charset="0"/>
                <a:ea typeface="Times New Roman" pitchFamily="18" charset="0"/>
                <a:cs typeface="Arial" pitchFamily="34" charset="0"/>
              </a:rPr>
              <a:t> </a:t>
            </a:r>
            <a:r>
              <a:rPr kumimoji="0" lang="ru-RU" sz="14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ДЕТСКОГО ТВОРЧЕСТВА ЧЕРЕПАНОВСКОГО РАЙОНА НОВОСИБИРСКОЙ ОБЛАСТИ </a:t>
            </a:r>
            <a:r>
              <a:rPr kumimoji="0" lang="ru-RU" sz="1400" b="0" i="0" u="none" strike="noStrike" cap="none" normalizeH="0" baseline="0" smtClean="0">
                <a:ln>
                  <a:noFill/>
                </a:ln>
                <a:solidFill>
                  <a:srgbClr val="FFFF00"/>
                </a:solidFill>
                <a:effectLst/>
                <a:latin typeface="Arial" pitchFamily="34" charset="0"/>
                <a:ea typeface="Times New Roman" pitchFamily="18" charset="0"/>
                <a:cs typeface="Arial" pitchFamily="34" charset="0"/>
              </a:rPr>
              <a:t>( МБУ </a:t>
            </a:r>
            <a:r>
              <a:rPr kumimoji="0" lang="ru-RU" sz="14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ДО-ДДТ)</a:t>
            </a:r>
            <a:endParaRPr kumimoji="0" lang="ru-RU" sz="1800" b="0" i="0" u="none" strike="noStrike" cap="none" normalizeH="0" baseline="0" dirty="0" smtClean="0">
              <a:ln>
                <a:noFill/>
              </a:ln>
              <a:solidFill>
                <a:srgbClr val="FFFF00"/>
              </a:solidFill>
              <a:effectLst/>
              <a:latin typeface="Arial" pitchFamily="34" charset="0"/>
              <a:cs typeface="Arial" pitchFamily="34" charset="0"/>
            </a:endParaRPr>
          </a:p>
        </p:txBody>
      </p:sp>
      <p:sp>
        <p:nvSpPr>
          <p:cNvPr id="23554" name="Rectangle 2"/>
          <p:cNvSpPr>
            <a:spLocks noChangeArrowheads="1"/>
          </p:cNvSpPr>
          <p:nvPr/>
        </p:nvSpPr>
        <p:spPr bwMode="auto">
          <a:xfrm>
            <a:off x="714348" y="2520071"/>
            <a:ext cx="764386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fontAlgn="base">
              <a:spcBef>
                <a:spcPct val="0"/>
              </a:spcBef>
              <a:spcAft>
                <a:spcPct val="0"/>
              </a:spcAft>
              <a:tabLst>
                <a:tab pos="4924425" algn="l"/>
              </a:tabLst>
            </a:pPr>
            <a:r>
              <a:rPr kumimoji="0" lang="ru-RU" sz="1600" b="0" i="0" u="none" strike="noStrike" cap="none" normalizeH="0" baseline="0" smtClean="0">
                <a:ln>
                  <a:noFill/>
                </a:ln>
                <a:solidFill>
                  <a:srgbClr val="FFFF00"/>
                </a:solidFill>
                <a:effectLst/>
                <a:latin typeface="Arial" pitchFamily="34" charset="0"/>
                <a:ea typeface="Times New Roman" pitchFamily="18" charset="0"/>
                <a:cs typeface="Arial" pitchFamily="34" charset="0"/>
              </a:rPr>
              <a:t>Творческий</a:t>
            </a:r>
            <a:r>
              <a:rPr kumimoji="0" lang="ru-RU" sz="1600" b="0" i="0" u="none" strike="noStrike" cap="none" normalizeH="0" smtClean="0">
                <a:ln>
                  <a:noFill/>
                </a:ln>
                <a:solidFill>
                  <a:srgbClr val="FFFF00"/>
                </a:solidFill>
                <a:effectLst/>
                <a:latin typeface="Arial" pitchFamily="34" charset="0"/>
                <a:ea typeface="Times New Roman" pitchFamily="18" charset="0"/>
                <a:cs typeface="Arial" pitchFamily="34" charset="0"/>
              </a:rPr>
              <a:t> </a:t>
            </a:r>
            <a:r>
              <a:rPr kumimoji="0" lang="ru-RU" sz="1600" b="0" i="0" u="none" strike="noStrike" cap="none" normalizeH="0" baseline="0" smtClean="0">
                <a:ln>
                  <a:noFill/>
                </a:ln>
                <a:solidFill>
                  <a:srgbClr val="FFFF00"/>
                </a:solidFill>
                <a:effectLst/>
                <a:latin typeface="Arial" pitchFamily="34" charset="0"/>
                <a:ea typeface="Times New Roman" pitchFamily="18" charset="0"/>
                <a:cs typeface="Arial" pitchFamily="34" charset="0"/>
              </a:rPr>
              <a:t>проект «</a:t>
            </a:r>
            <a:r>
              <a:rPr lang="ru-RU" sz="1600" i="1" smtClean="0"/>
              <a:t>Юные </a:t>
            </a:r>
            <a:r>
              <a:rPr lang="ru-RU" sz="1600" i="1" dirty="0" smtClean="0"/>
              <a:t>мастера </a:t>
            </a:r>
            <a:r>
              <a:rPr lang="ru-RU" sz="1600" i="1" smtClean="0"/>
              <a:t>декоративно-прикладного </a:t>
            </a:r>
            <a:r>
              <a:rPr lang="ru-RU" sz="1600" i="1" smtClean="0"/>
              <a:t>творчества»</a:t>
            </a:r>
            <a:endParaRPr kumimoji="0" lang="ru-RU" sz="1600" b="0" i="0" u="none" strike="noStrike" cap="none" normalizeH="0" baseline="0" dirty="0" smtClean="0">
              <a:ln>
                <a:noFill/>
              </a:ln>
              <a:solidFill>
                <a:srgbClr val="FFFF00"/>
              </a:solidFill>
              <a:effectLst/>
              <a:latin typeface="Arial" pitchFamily="34" charset="0"/>
              <a:cs typeface="Arial" pitchFamily="34" charset="0"/>
            </a:endParaRPr>
          </a:p>
          <a:p>
            <a:pPr marL="0" marR="0" lvl="0" indent="449263" defTabSz="914400" rtl="0" eaLnBrk="0" fontAlgn="base" latinLnBrk="0" hangingPunct="0">
              <a:lnSpc>
                <a:spcPct val="100000"/>
              </a:lnSpc>
              <a:spcBef>
                <a:spcPct val="0"/>
              </a:spcBef>
              <a:spcAft>
                <a:spcPct val="0"/>
              </a:spcAft>
              <a:buClrTx/>
              <a:buSzTx/>
              <a:buFontTx/>
              <a:buNone/>
              <a:tabLst>
                <a:tab pos="4924425" algn="l"/>
              </a:tabLst>
            </a:pPr>
            <a:r>
              <a:rPr kumimoji="0" lang="ru-RU" sz="16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	</a:t>
            </a:r>
          </a:p>
          <a:p>
            <a:pPr marL="0" marR="0" lvl="0" indent="449263" defTabSz="914400" rtl="0" eaLnBrk="0" fontAlgn="base" latinLnBrk="0" hangingPunct="0">
              <a:lnSpc>
                <a:spcPct val="100000"/>
              </a:lnSpc>
              <a:spcBef>
                <a:spcPct val="0"/>
              </a:spcBef>
              <a:spcAft>
                <a:spcPct val="0"/>
              </a:spcAft>
              <a:buClrTx/>
              <a:buSzTx/>
              <a:buFontTx/>
              <a:buNone/>
              <a:tabLst>
                <a:tab pos="4924425" algn="l"/>
              </a:tabLst>
            </a:pPr>
            <a:endParaRPr lang="ru-RU" sz="1600" dirty="0">
              <a:solidFill>
                <a:srgbClr val="FFFF00"/>
              </a:solidFill>
              <a:latin typeface="Arial" pitchFamily="34" charset="0"/>
              <a:ea typeface="Times New Roman" pitchFamily="18" charset="0"/>
              <a:cs typeface="Arial" pitchFamily="34" charset="0"/>
            </a:endParaRPr>
          </a:p>
          <a:p>
            <a:pPr marL="0" marR="0" lvl="0" indent="449263" defTabSz="914400" rtl="0" eaLnBrk="0" fontAlgn="base" latinLnBrk="0" hangingPunct="0">
              <a:lnSpc>
                <a:spcPct val="100000"/>
              </a:lnSpc>
              <a:spcBef>
                <a:spcPct val="0"/>
              </a:spcBef>
              <a:spcAft>
                <a:spcPct val="0"/>
              </a:spcAft>
              <a:buClrTx/>
              <a:buSzTx/>
              <a:buFontTx/>
              <a:buNone/>
              <a:tabLst>
                <a:tab pos="4924425" algn="l"/>
              </a:tabLst>
            </a:pPr>
            <a:r>
              <a:rPr kumimoji="0" lang="ru-RU" sz="16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             Русско-народная роспись « хохлома»,хохлома, </a:t>
            </a:r>
          </a:p>
          <a:p>
            <a:pPr marL="0" marR="0" lvl="0" indent="449263" defTabSz="914400" rtl="0" eaLnBrk="0" fontAlgn="base" latinLnBrk="0" hangingPunct="0">
              <a:lnSpc>
                <a:spcPct val="100000"/>
              </a:lnSpc>
              <a:spcBef>
                <a:spcPct val="0"/>
              </a:spcBef>
              <a:spcAft>
                <a:spcPct val="0"/>
              </a:spcAft>
              <a:buClrTx/>
              <a:buSzTx/>
              <a:buFontTx/>
              <a:buNone/>
              <a:tabLst>
                <a:tab pos="4924425" algn="l"/>
              </a:tabLst>
            </a:pPr>
            <a:r>
              <a:rPr kumimoji="0" lang="ru-RU" sz="16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             хохлома краше нет нигде тебя».</a:t>
            </a:r>
            <a:endParaRPr kumimoji="0" lang="ru-RU" sz="1600" b="0" i="0" u="none" strike="noStrike" cap="none" normalizeH="0" baseline="0" dirty="0" smtClean="0">
              <a:ln>
                <a:noFill/>
              </a:ln>
              <a:solidFill>
                <a:srgbClr val="FFFF00"/>
              </a:solidFill>
              <a:effectLst/>
              <a:latin typeface="Arial" pitchFamily="34" charset="0"/>
              <a:cs typeface="Arial" pitchFamily="34" charset="0"/>
            </a:endParaRPr>
          </a:p>
          <a:p>
            <a:pPr marL="0" marR="0" lvl="0" indent="449263" algn="r" defTabSz="914400" rtl="0" eaLnBrk="0" fontAlgn="base" latinLnBrk="0" hangingPunct="0">
              <a:lnSpc>
                <a:spcPct val="100000"/>
              </a:lnSpc>
              <a:spcBef>
                <a:spcPct val="0"/>
              </a:spcBef>
              <a:spcAft>
                <a:spcPct val="0"/>
              </a:spcAft>
              <a:buClrTx/>
              <a:buSzTx/>
              <a:buFontTx/>
              <a:buNone/>
              <a:tabLst>
                <a:tab pos="4924425" algn="l"/>
              </a:tabLst>
            </a:pPr>
            <a:r>
              <a:rPr kumimoji="0" lang="ru-RU" sz="16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				Выполнил: </a:t>
            </a:r>
            <a:r>
              <a:rPr kumimoji="0" lang="ru-RU" sz="1600" b="0" i="0" u="none" strike="noStrike" cap="none" normalizeH="0" baseline="0" dirty="0" err="1" smtClean="0">
                <a:ln>
                  <a:noFill/>
                </a:ln>
                <a:solidFill>
                  <a:srgbClr val="FFFF00"/>
                </a:solidFill>
                <a:effectLst/>
                <a:latin typeface="Arial" pitchFamily="34" charset="0"/>
                <a:ea typeface="Times New Roman" pitchFamily="18" charset="0"/>
                <a:cs typeface="Arial" pitchFamily="34" charset="0"/>
              </a:rPr>
              <a:t>Кузьмук</a:t>
            </a:r>
            <a:r>
              <a:rPr kumimoji="0" lang="ru-RU" sz="16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 Ефим, 10 лет</a:t>
            </a:r>
            <a:endParaRPr kumimoji="0" lang="ru-RU" sz="1600" b="0" i="0" u="none" strike="noStrike" cap="none" normalizeH="0" baseline="0" dirty="0" smtClean="0">
              <a:ln>
                <a:noFill/>
              </a:ln>
              <a:solidFill>
                <a:srgbClr val="FFFF00"/>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tab pos="4924425" algn="l"/>
              </a:tabLst>
            </a:pPr>
            <a:r>
              <a:rPr kumimoji="0" lang="ru-RU" sz="16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                                             Руководитель: Зайцева Елена Владимировна</a:t>
            </a:r>
            <a:r>
              <a:rPr kumimoji="0" lang="ru-RU" sz="1600" b="0" i="0" u="none" strike="noStrike" cap="none" normalizeH="0" dirty="0" smtClean="0">
                <a:ln>
                  <a:noFill/>
                </a:ln>
                <a:solidFill>
                  <a:srgbClr val="FFFF00"/>
                </a:solidFill>
                <a:effectLst/>
                <a:latin typeface="Arial" pitchFamily="34" charset="0"/>
                <a:ea typeface="Times New Roman" pitchFamily="18" charset="0"/>
                <a:cs typeface="Arial" pitchFamily="34" charset="0"/>
              </a:rPr>
              <a:t>                                   </a:t>
            </a:r>
            <a:r>
              <a:rPr kumimoji="0" lang="ru-RU" sz="16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                          	педагог дополнительного 	образования </a:t>
            </a:r>
          </a:p>
          <a:p>
            <a:pPr marL="0" marR="0" lvl="0" indent="449263" algn="l" defTabSz="914400" rtl="0" eaLnBrk="0" fontAlgn="base" latinLnBrk="0" hangingPunct="0">
              <a:lnSpc>
                <a:spcPct val="100000"/>
              </a:lnSpc>
              <a:spcBef>
                <a:spcPct val="0"/>
              </a:spcBef>
              <a:spcAft>
                <a:spcPct val="0"/>
              </a:spcAft>
              <a:buClrTx/>
              <a:buSzTx/>
              <a:buFontTx/>
              <a:buNone/>
              <a:tabLst>
                <a:tab pos="4924425" algn="l"/>
              </a:tabLst>
            </a:pPr>
            <a:endParaRPr lang="ru-RU" sz="1600" dirty="0">
              <a:solidFill>
                <a:srgbClr val="FFFF00"/>
              </a:solidFill>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tab pos="4924425" algn="l"/>
              </a:tabLst>
            </a:pPr>
            <a:endParaRPr kumimoji="0" lang="ru-RU" sz="1600" b="0" i="0" u="none" strike="noStrike" cap="none" normalizeH="0" baseline="0" dirty="0" smtClean="0">
              <a:ln>
                <a:noFill/>
              </a:ln>
              <a:solidFill>
                <a:srgbClr val="FFFF00"/>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tab pos="4924425" algn="l"/>
              </a:tabLst>
            </a:pPr>
            <a:r>
              <a:rPr kumimoji="0" lang="ru-RU" sz="16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                                             г. Черепаново 2020</a:t>
            </a:r>
            <a:endParaRPr kumimoji="0" lang="ru-RU" sz="1600" b="0"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1"/>
          <p:cNvSpPr>
            <a:spLocks noChangeArrowheads="1"/>
          </p:cNvSpPr>
          <p:nvPr/>
        </p:nvSpPr>
        <p:spPr bwMode="auto">
          <a:xfrm>
            <a:off x="0" y="2513870"/>
            <a:ext cx="9144000" cy="3323987"/>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Введение:</a:t>
            </a: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изучение возникновения одного из народного ремесла «Хохлома».</a:t>
            </a:r>
            <a:endPar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 Как мне стало известно что  уникальный способ окраски деревянной посуды «под золото» в лесном Заволжье и само рождение хохломского промысла приписывалось </a:t>
            </a:r>
            <a:r>
              <a:rPr kumimoji="0" lang="ru-RU" sz="1400" b="0" i="0" u="none" strike="noStrike" cap="none" normalizeH="0" baseline="0" dirty="0" smtClean="0">
                <a:ln>
                  <a:noFill/>
                </a:ln>
                <a:effectLst/>
                <a:latin typeface="Arial" pitchFamily="34" charset="0"/>
                <a:ea typeface="Times New Roman" pitchFamily="18" charset="0"/>
                <a:cs typeface="Arial" pitchFamily="34" charset="0"/>
              </a:rPr>
              <a:t>старообрядцам.</a:t>
            </a:r>
            <a:endParaRPr kumimoji="0" lang="ru-RU" sz="1200" b="0" i="0" u="none" strike="noStrike" cap="none" normalizeH="0" baseline="0" dirty="0" smtClean="0">
              <a:ln>
                <a:noFill/>
              </a:ln>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Еще в давние времена среди жителей местных деревень, надежно укрытых в глухомани лесов, было немало «старообрядцев», то есть людей, спасавшихся от гонения за «старую веру».</a:t>
            </a:r>
            <a:endPar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Среди переселившихся на нижегородскую землю старообрядцев было немало иконописцев, мастеров книжной миниатюры. Они привезли с собой древние иконы и рукописные книги, принесли тонкое живописное мастерство, каллиграфию свободного кистевого письма и образцы богатейшего растительного орнамента.</a:t>
            </a:r>
          </a:p>
          <a:p>
            <a:pPr lvl="0" eaLnBrk="0" fontAlgn="base" hangingPunct="0">
              <a:spcBef>
                <a:spcPct val="0"/>
              </a:spcBef>
              <a:spcAft>
                <a:spcPct val="0"/>
              </a:spcAft>
            </a:pPr>
            <a:r>
              <a:rPr kumimoji="0" lang="ru-RU" sz="1400" b="0"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В свою очередь, местные мастера отменно владели токарным мастерством, передавали из поколения в поколение навыки изготовления посудных форм, искусство объемной резьбы. На рубеже XVII—XVIII столетий лесное Заволжье стало настоящей художественной сокровищницей. Искусство Хохломы унаследовало от заволжских мастеров «классические формы» токарной посуды, пластику резных форм ковшей, ложек, а от иконописцев — живописную культуру, мастерство «тонкой кисти». И, что не менее важно, секрет изготовления «золотой</a:t>
            </a:r>
            <a:r>
              <a:rPr kumimoji="0" lang="ru-RU" sz="1400" b="0" i="0" u="none" strike="noStrike" cap="none" normalizeH="0" dirty="0" smtClean="0">
                <a:ln>
                  <a:noFill/>
                </a:ln>
                <a:solidFill>
                  <a:srgbClr val="252525"/>
                </a:solidFill>
                <a:effectLst/>
                <a:latin typeface="Arial" pitchFamily="34" charset="0"/>
                <a:ea typeface="Times New Roman" pitchFamily="18" charset="0"/>
                <a:cs typeface="Arial" pitchFamily="34" charset="0"/>
              </a:rPr>
              <a:t> </a:t>
            </a:r>
            <a:r>
              <a:rPr lang="ru-RU" sz="1400" dirty="0" smtClean="0">
                <a:latin typeface="Arial" pitchFamily="34" charset="0"/>
                <a:cs typeface="Arial" pitchFamily="34" charset="0"/>
              </a:rPr>
              <a:t>посуды </a:t>
            </a:r>
            <a:r>
              <a:rPr lang="ru-RU" sz="1400" dirty="0">
                <a:latin typeface="Arial" pitchFamily="34" charset="0"/>
                <a:cs typeface="Arial" pitchFamily="34"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2" descr="49835393_images"/>
          <p:cNvPicPr>
            <a:picLocks noChangeAspect="1" noChangeArrowheads="1"/>
          </p:cNvPicPr>
          <p:nvPr/>
        </p:nvPicPr>
        <p:blipFill>
          <a:blip r:embed="rId2" cstate="print"/>
          <a:srcRect/>
          <a:stretch>
            <a:fillRect/>
          </a:stretch>
        </p:blipFill>
        <p:spPr bwMode="auto">
          <a:xfrm>
            <a:off x="5622212" y="0"/>
            <a:ext cx="3521788" cy="2527162"/>
          </a:xfrm>
          <a:prstGeom prst="rect">
            <a:avLst/>
          </a:prstGeom>
          <a:noFill/>
          <a:ln w="9525">
            <a:noFill/>
            <a:miter lim="800000"/>
            <a:headEnd/>
            <a:tailEnd/>
          </a:ln>
        </p:spPr>
      </p:pic>
      <p:pic>
        <p:nvPicPr>
          <p:cNvPr id="4" name="Picture 2" descr="hohloma"/>
          <p:cNvPicPr>
            <a:picLocks noChangeAspect="1" noChangeArrowheads="1"/>
          </p:cNvPicPr>
          <p:nvPr/>
        </p:nvPicPr>
        <p:blipFill>
          <a:blip r:embed="rId3" cstate="print"/>
          <a:srcRect/>
          <a:stretch>
            <a:fillRect/>
          </a:stretch>
        </p:blipFill>
        <p:spPr bwMode="auto">
          <a:xfrm>
            <a:off x="1619672" y="188640"/>
            <a:ext cx="3647898" cy="2276423"/>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1"/>
          <p:cNvSpPr>
            <a:spLocks noChangeArrowheads="1"/>
          </p:cNvSpPr>
          <p:nvPr/>
        </p:nvSpPr>
        <p:spPr bwMode="auto">
          <a:xfrm>
            <a:off x="0" y="606492"/>
            <a:ext cx="9144000"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924425" algn="l"/>
              </a:tabLst>
            </a:pPr>
            <a:r>
              <a:rPr kumimoji="0" lang="ru-RU"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Цель</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Изучить как можно ближе народное искусство «Хохлома».</a:t>
            </a:r>
          </a:p>
          <a:p>
            <a:pPr marL="0" marR="0" lvl="0" indent="0" algn="l" defTabSz="914400" rtl="0" eaLnBrk="0" fontAlgn="base" latinLnBrk="0" hangingPunct="0">
              <a:lnSpc>
                <a:spcPct val="100000"/>
              </a:lnSpc>
              <a:spcBef>
                <a:spcPct val="0"/>
              </a:spcBef>
              <a:spcAft>
                <a:spcPct val="0"/>
              </a:spcAft>
              <a:buClrTx/>
              <a:buSzTx/>
              <a:buFontTx/>
              <a:buNone/>
              <a:tabLst>
                <a:tab pos="4924425"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Задачи:</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1.современное появление народного искусства «хохлома»,</a:t>
            </a:r>
          </a:p>
          <a:p>
            <a:pPr marL="0" marR="0" lvl="0" indent="0" algn="l" defTabSz="914400" rtl="0" eaLnBrk="0" fontAlgn="base" latinLnBrk="0" hangingPunct="0">
              <a:lnSpc>
                <a:spcPct val="100000"/>
              </a:lnSpc>
              <a:spcBef>
                <a:spcPct val="0"/>
              </a:spcBef>
              <a:spcAft>
                <a:spcPct val="0"/>
              </a:spcAft>
              <a:buClrTx/>
              <a:buSzTx/>
              <a:buFontTx/>
              <a:buNone/>
              <a:tabLst>
                <a:tab pos="4924425" algn="l"/>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 потребности этого искусства в современном мире.</a:t>
            </a:r>
          </a:p>
          <a:p>
            <a:pPr marL="0" marR="0" lvl="0" indent="0" algn="l" defTabSz="914400" rtl="0" eaLnBrk="0" fontAlgn="base" latinLnBrk="0" hangingPunct="0">
              <a:lnSpc>
                <a:spcPct val="100000"/>
              </a:lnSpc>
              <a:spcBef>
                <a:spcPct val="0"/>
              </a:spcBef>
              <a:spcAft>
                <a:spcPct val="0"/>
              </a:spcAft>
              <a:buClrTx/>
              <a:buSzTx/>
              <a:buFontTx/>
              <a:buNone/>
              <a:tabLst>
                <a:tab pos="4924425" algn="l"/>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lang="ru-RU" sz="1600" dirty="0" smtClean="0">
                <a:latin typeface="Times New Roman" pitchFamily="18" charset="0"/>
                <a:ea typeface="Times New Roman" pitchFamily="18" charset="0"/>
                <a:cs typeface="Times New Roman" pitchFamily="18" charset="0"/>
              </a:rPr>
              <a:t>3. Изготовить изделия их фанеры и раскрасить в народном стиле.</a:t>
            </a:r>
          </a:p>
          <a:p>
            <a:pPr marL="0" marR="0" lvl="0" indent="0" algn="l" defTabSz="914400" rtl="0" eaLnBrk="0" fontAlgn="base" latinLnBrk="0" hangingPunct="0">
              <a:lnSpc>
                <a:spcPct val="100000"/>
              </a:lnSpc>
              <a:spcBef>
                <a:spcPct val="0"/>
              </a:spcBef>
              <a:spcAft>
                <a:spcPct val="0"/>
              </a:spcAft>
              <a:buClrTx/>
              <a:buSzTx/>
              <a:buFontTx/>
              <a:buNone/>
              <a:tabLst>
                <a:tab pos="4924425" algn="l"/>
              </a:tabLst>
            </a:pPr>
            <a:endPar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924425" algn="l"/>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 </a:t>
            </a:r>
            <a:r>
              <a:rPr kumimoji="0" lang="ru-RU" sz="16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После </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распада СССР </a:t>
            </a:r>
            <a:r>
              <a:rPr kumimoji="0" lang="ru-RU" sz="16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хохломская роспись пережила трудные времена — сокращение число мастеров. Если в советский период промыслом было занято 2,5 тыс. человек, то к 2008 году — 1,5 тыс., а в 2017 году лишь 650 мастеров. Из этих цифр видно, что менее, чем за 10 лет (с 2008 по 2017).</a:t>
            </a:r>
            <a:endPar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924425" algn="l"/>
              </a:tabLst>
            </a:pPr>
            <a:r>
              <a:rPr kumimoji="0" lang="ru-RU" sz="16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годы) количество мастеров хохломской росписи уменьшилось более, чем в два раза</a:t>
            </a:r>
            <a:endPar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924425" algn="l"/>
              </a:tabLst>
            </a:pPr>
            <a:r>
              <a:rPr kumimoji="0" lang="ru-RU" sz="16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В настоящее время у хохломской росписи два центра — город </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Семёнов</a:t>
            </a:r>
            <a:r>
              <a:rPr kumimoji="0" lang="ru-RU" sz="16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 где находятся фабрики «Хохломская роспись» и «Семёновская роспись», и деревня </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Семине </a:t>
            </a:r>
            <a:r>
              <a:rPr kumimoji="0" lang="ru-RU" sz="1600" b="0" i="0" u="none" strike="noStrike" cap="none" normalizeH="0" baseline="0" dirty="0" err="1" smtClean="0">
                <a:ln>
                  <a:noFill/>
                </a:ln>
                <a:effectLst/>
                <a:latin typeface="Times New Roman" pitchFamily="18" charset="0"/>
                <a:ea typeface="Times New Roman" pitchFamily="18" charset="0"/>
                <a:cs typeface="Times New Roman" pitchFamily="18" charset="0"/>
              </a:rPr>
              <a:t>Ковернинского</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 района, </a:t>
            </a:r>
            <a:r>
              <a:rPr kumimoji="0" lang="ru-RU" sz="16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где работает предприятие «</a:t>
            </a:r>
            <a:r>
              <a:rPr kumimoji="0" lang="ru-RU" sz="1600" b="0" i="0" u="none" strike="noStrike" cap="none" normalizeH="0" baseline="0" dirty="0" err="1" smtClean="0">
                <a:ln>
                  <a:noFill/>
                </a:ln>
                <a:solidFill>
                  <a:srgbClr val="222222"/>
                </a:solidFill>
                <a:effectLst/>
                <a:latin typeface="Times New Roman" pitchFamily="18" charset="0"/>
                <a:ea typeface="Times New Roman" pitchFamily="18" charset="0"/>
                <a:cs typeface="Times New Roman" pitchFamily="18" charset="0"/>
              </a:rPr>
              <a:t>Хохломский</a:t>
            </a:r>
            <a:r>
              <a:rPr kumimoji="0" lang="ru-RU" sz="16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 художник», объединяющее мастеров деревень </a:t>
            </a:r>
            <a:r>
              <a:rPr kumimoji="0" lang="ru-RU" sz="1600" b="0" i="0" u="none" strike="noStrike" cap="none" normalizeH="0" baseline="0" dirty="0" err="1" smtClean="0">
                <a:ln>
                  <a:noFill/>
                </a:ln>
                <a:solidFill>
                  <a:srgbClr val="222222"/>
                </a:solidFill>
                <a:effectLst/>
                <a:latin typeface="Times New Roman" pitchFamily="18" charset="0"/>
                <a:ea typeface="Times New Roman" pitchFamily="18" charset="0"/>
                <a:cs typeface="Times New Roman" pitchFamily="18" charset="0"/>
              </a:rPr>
              <a:t>Ковернинского</a:t>
            </a:r>
            <a:r>
              <a:rPr kumimoji="0" lang="ru-RU" sz="16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 района: </a:t>
            </a:r>
            <a:r>
              <a:rPr kumimoji="0" lang="ru-RU" sz="1600" b="0" i="0" u="none" strike="noStrike" cap="none" normalizeH="0" baseline="0" dirty="0" err="1" smtClean="0">
                <a:ln>
                  <a:noFill/>
                </a:ln>
                <a:solidFill>
                  <a:srgbClr val="222222"/>
                </a:solidFill>
                <a:effectLst/>
                <a:latin typeface="Times New Roman" pitchFamily="18" charset="0"/>
                <a:ea typeface="Times New Roman" pitchFamily="18" charset="0"/>
                <a:cs typeface="Times New Roman" pitchFamily="18" charset="0"/>
              </a:rPr>
              <a:t>Сёмино</a:t>
            </a:r>
            <a:r>
              <a:rPr kumimoji="0" lang="ru-RU" sz="16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err="1" smtClean="0">
                <a:ln>
                  <a:noFill/>
                </a:ln>
                <a:solidFill>
                  <a:srgbClr val="222222"/>
                </a:solidFill>
                <a:effectLst/>
                <a:latin typeface="Times New Roman" pitchFamily="18" charset="0"/>
                <a:ea typeface="Times New Roman" pitchFamily="18" charset="0"/>
                <a:cs typeface="Times New Roman" pitchFamily="18" charset="0"/>
              </a:rPr>
              <a:t>Кулигино</a:t>
            </a:r>
            <a:r>
              <a:rPr kumimoji="0" lang="ru-RU" sz="16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 Новопокровское и др. «</a:t>
            </a:r>
            <a:r>
              <a:rPr kumimoji="0" lang="ru-RU" sz="1600" b="0" i="0" u="none" strike="noStrike" cap="none" normalizeH="0" baseline="0" dirty="0" err="1" smtClean="0">
                <a:ln>
                  <a:noFill/>
                </a:ln>
                <a:solidFill>
                  <a:srgbClr val="222222"/>
                </a:solidFill>
                <a:effectLst/>
                <a:latin typeface="Times New Roman" pitchFamily="18" charset="0"/>
                <a:ea typeface="Times New Roman" pitchFamily="18" charset="0"/>
                <a:cs typeface="Times New Roman" pitchFamily="18" charset="0"/>
              </a:rPr>
              <a:t>Хохломский</a:t>
            </a:r>
            <a:r>
              <a:rPr kumimoji="0" lang="ru-RU" sz="16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 художник» активно продвигает свою продукцию. В </a:t>
            </a:r>
            <a:r>
              <a:rPr kumimoji="0" lang="ru-RU" sz="1600" b="0" i="0" u="none" strike="noStrike" cap="none" normalizeH="0" baseline="0" dirty="0" err="1" smtClean="0">
                <a:ln>
                  <a:noFill/>
                </a:ln>
                <a:solidFill>
                  <a:srgbClr val="222222"/>
                </a:solidFill>
                <a:effectLst/>
                <a:latin typeface="Times New Roman" pitchFamily="18" charset="0"/>
                <a:ea typeface="Times New Roman" pitchFamily="18" charset="0"/>
                <a:cs typeface="Times New Roman" pitchFamily="18" charset="0"/>
              </a:rPr>
              <a:t>Сёмино</a:t>
            </a:r>
            <a:r>
              <a:rPr kumimoji="0" lang="ru-RU" sz="16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 расположено также предприятие, занимающееся 19 лет выпуском деревянных шкатулок с хохломской росписью (ООО «Промысел»).В Семёнове школу хохломской росписи основал </a:t>
            </a:r>
            <a:r>
              <a:rPr kumimoji="0" lang="ru-RU" sz="1600" b="0" i="0" u="none" strike="noStrike" cap="none" normalizeH="0" baseline="0" dirty="0" smtClean="0">
                <a:ln>
                  <a:noFill/>
                </a:ln>
                <a:effectLst/>
                <a:latin typeface="Times New Roman" pitchFamily="18" charset="0"/>
                <a:ea typeface="Times New Roman" pitchFamily="18" charset="0"/>
                <a:cs typeface="Times New Roman" pitchFamily="18" charset="0"/>
              </a:rPr>
              <a:t>Г. П. Матвеев.  </a:t>
            </a:r>
          </a:p>
          <a:p>
            <a:pPr marL="0" marR="0" lvl="0" indent="0" algn="l" defTabSz="914400" rtl="0" eaLnBrk="0" fontAlgn="base" latinLnBrk="0" hangingPunct="0">
              <a:lnSpc>
                <a:spcPct val="100000"/>
              </a:lnSpc>
              <a:spcBef>
                <a:spcPct val="0"/>
              </a:spcBef>
              <a:spcAft>
                <a:spcPct val="0"/>
              </a:spcAft>
              <a:buClrTx/>
              <a:buSzTx/>
              <a:buFontTx/>
              <a:buNone/>
              <a:tabLst>
                <a:tab pos="4924425" algn="l"/>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2.  Невозможно представить себе русское народное искусство без промысла, которым восхищаются далеко за пределами России. Хохломская роспись стала одним из брендов своей страны, вознеся художественное декорирование деревянных изделий на высочайший уровень. </a:t>
            </a:r>
          </a:p>
          <a:p>
            <a:pPr lvl="0" eaLnBrk="0" fontAlgn="base" hangingPunct="0">
              <a:spcBef>
                <a:spcPct val="0"/>
              </a:spcBef>
              <a:spcAft>
                <a:spcPct val="0"/>
              </a:spcAft>
              <a:tabLst>
                <a:tab pos="4924425" algn="l"/>
              </a:tabLst>
            </a:pPr>
            <a:r>
              <a:rPr lang="ru-RU" sz="1600" b="1" dirty="0" smtClean="0">
                <a:latin typeface="Times New Roman" pitchFamily="18" charset="0"/>
                <a:ea typeface="Times New Roman" pitchFamily="18" charset="0"/>
                <a:cs typeface="Times New Roman" pitchFamily="18" charset="0"/>
              </a:rPr>
              <a:t>         Актуальность выбранной темы</a:t>
            </a:r>
            <a:r>
              <a:rPr lang="ru-RU" sz="1600" dirty="0" smtClean="0">
                <a:latin typeface="Times New Roman" pitchFamily="18" charset="0"/>
                <a:ea typeface="Times New Roman" pitchFamily="18" charset="0"/>
                <a:cs typeface="Times New Roman" pitchFamily="18" charset="0"/>
              </a:rPr>
              <a:t>: с каждым годом возрождение народных промыслов все прогрессирует. На сегодня вошло в «моду» иметь в доме украшения, вазы, тарелочки и многое другое разрисованные хохломской росписью. Я согласен с их выбором, данный вид рукописи возрождает дерево и продлевает ему жизнь</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1"/>
          <p:cNvSpPr>
            <a:spLocks noChangeArrowheads="1"/>
          </p:cNvSpPr>
          <p:nvPr/>
        </p:nvSpPr>
        <p:spPr bwMode="auto">
          <a:xfrm>
            <a:off x="1500166" y="928670"/>
            <a:ext cx="471487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Практическая работа.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Рисунок 4" descr="1.jpg"/>
          <p:cNvPicPr>
            <a:picLocks noChangeAspect="1"/>
          </p:cNvPicPr>
          <p:nvPr/>
        </p:nvPicPr>
        <p:blipFill>
          <a:blip r:embed="rId2" cstate="print"/>
          <a:stretch>
            <a:fillRect/>
          </a:stretch>
        </p:blipFill>
        <p:spPr>
          <a:xfrm>
            <a:off x="323528" y="836712"/>
            <a:ext cx="2406716" cy="3140968"/>
          </a:xfrm>
          <a:prstGeom prst="rect">
            <a:avLst/>
          </a:prstGeom>
        </p:spPr>
      </p:pic>
      <p:pic>
        <p:nvPicPr>
          <p:cNvPr id="4" name="Рисунок 3" descr="2.jpg"/>
          <p:cNvPicPr>
            <a:picLocks noChangeAspect="1"/>
          </p:cNvPicPr>
          <p:nvPr/>
        </p:nvPicPr>
        <p:blipFill>
          <a:blip r:embed="rId3" cstate="print"/>
          <a:stretch>
            <a:fillRect/>
          </a:stretch>
        </p:blipFill>
        <p:spPr>
          <a:xfrm>
            <a:off x="2771800" y="1412776"/>
            <a:ext cx="2073378" cy="2924944"/>
          </a:xfrm>
          <a:prstGeom prst="rect">
            <a:avLst/>
          </a:prstGeom>
        </p:spPr>
      </p:pic>
      <p:pic>
        <p:nvPicPr>
          <p:cNvPr id="6" name="Рисунок 5" descr="3.jpg"/>
          <p:cNvPicPr>
            <a:picLocks noChangeAspect="1"/>
          </p:cNvPicPr>
          <p:nvPr/>
        </p:nvPicPr>
        <p:blipFill>
          <a:blip r:embed="rId4" cstate="print"/>
          <a:stretch>
            <a:fillRect/>
          </a:stretch>
        </p:blipFill>
        <p:spPr>
          <a:xfrm>
            <a:off x="5148064" y="1412776"/>
            <a:ext cx="2073370" cy="2924944"/>
          </a:xfrm>
          <a:prstGeom prst="rect">
            <a:avLst/>
          </a:prstGeom>
        </p:spPr>
      </p:pic>
      <p:pic>
        <p:nvPicPr>
          <p:cNvPr id="7" name="Рисунок 6" descr="4.jpg"/>
          <p:cNvPicPr>
            <a:picLocks noChangeAspect="1"/>
          </p:cNvPicPr>
          <p:nvPr/>
        </p:nvPicPr>
        <p:blipFill>
          <a:blip r:embed="rId5" cstate="print"/>
          <a:stretch>
            <a:fillRect/>
          </a:stretch>
        </p:blipFill>
        <p:spPr>
          <a:xfrm>
            <a:off x="395536" y="3573016"/>
            <a:ext cx="1901039" cy="2564904"/>
          </a:xfrm>
          <a:prstGeom prst="rect">
            <a:avLst/>
          </a:prstGeom>
        </p:spPr>
      </p:pic>
      <p:pic>
        <p:nvPicPr>
          <p:cNvPr id="8" name="Рисунок 7" descr="5.jpg"/>
          <p:cNvPicPr>
            <a:picLocks noChangeAspect="1"/>
          </p:cNvPicPr>
          <p:nvPr/>
        </p:nvPicPr>
        <p:blipFill>
          <a:blip r:embed="rId6" cstate="print"/>
          <a:stretch>
            <a:fillRect/>
          </a:stretch>
        </p:blipFill>
        <p:spPr>
          <a:xfrm>
            <a:off x="2699792" y="3429000"/>
            <a:ext cx="2180508" cy="278092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1"/>
          <p:cNvSpPr>
            <a:spLocks noChangeArrowheads="1"/>
          </p:cNvSpPr>
          <p:nvPr/>
        </p:nvSpPr>
        <p:spPr bwMode="auto">
          <a:xfrm>
            <a:off x="714348" y="1928802"/>
            <a:ext cx="7500958"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Заключение: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Данное народное искусство на самом деле дереву а точнее деревянной заготовке дает дальнейший свет «жизни», ведь именно в этой рукописи используются все цвета «живого, растущего мира»</a:t>
            </a:r>
            <a:r>
              <a:rPr kumimoji="0" lang="ru-RU"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18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такие как-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золотой, зеленый, красный ,желтый, оранжевый, черный. Это именно те цвета которые мы видим в лесу на деревьях в разные времена года.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40</TotalTime>
  <Words>162</Words>
  <Application>Microsoft Office PowerPoint</Application>
  <PresentationFormat>Экран (4:3)</PresentationFormat>
  <Paragraphs>28</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Поток</vt:lpstr>
      <vt:lpstr>Слайд 1</vt:lpstr>
      <vt:lpstr>Слайд 2</vt:lpstr>
      <vt:lpstr>Слайд 3</vt:lpstr>
      <vt:lpstr>Слайд 4</vt:lpstr>
      <vt:lpstr>Слайд 5</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Ефим</dc:creator>
  <cp:lastModifiedBy>User</cp:lastModifiedBy>
  <cp:revision>8</cp:revision>
  <dcterms:created xsi:type="dcterms:W3CDTF">2020-02-09T17:23:14Z</dcterms:created>
  <dcterms:modified xsi:type="dcterms:W3CDTF">2020-02-19T13:46:01Z</dcterms:modified>
</cp:coreProperties>
</file>