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6" r:id="rId1"/>
  </p:sldMasterIdLst>
  <p:sldIdLst>
    <p:sldId id="259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77" r:id="rId10"/>
    <p:sldId id="275" r:id="rId11"/>
    <p:sldId id="274" r:id="rId12"/>
    <p:sldId id="276" r:id="rId13"/>
    <p:sldId id="279" r:id="rId14"/>
    <p:sldId id="266" r:id="rId15"/>
    <p:sldId id="280" r:id="rId16"/>
    <p:sldId id="267" r:id="rId17"/>
    <p:sldId id="278" r:id="rId18"/>
    <p:sldId id="272" r:id="rId19"/>
    <p:sldId id="271" r:id="rId20"/>
    <p:sldId id="269" r:id="rId21"/>
    <p:sldId id="268" r:id="rId22"/>
    <p:sldId id="270" r:id="rId23"/>
    <p:sldId id="27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6324" autoAdjust="0"/>
    <p:restoredTop sz="94607" autoAdjust="0"/>
  </p:normalViewPr>
  <p:slideViewPr>
    <p:cSldViewPr>
      <p:cViewPr varScale="1">
        <p:scale>
          <a:sx n="81" d="100"/>
          <a:sy n="81" d="100"/>
        </p:scale>
        <p:origin x="-82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24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3.xlsx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4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7924114662025914"/>
          <c:y val="4.6256729507679457E-2"/>
          <c:w val="0.60979360401846383"/>
          <c:h val="0.52929501412473601"/>
        </c:manualLayout>
      </c:layout>
      <c:bar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ур-нь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Критерий 1</c:v>
                </c:pt>
                <c:pt idx="1">
                  <c:v>Критерий 2</c:v>
                </c:pt>
                <c:pt idx="2">
                  <c:v>Критерий 3</c:v>
                </c:pt>
                <c:pt idx="3">
                  <c:v>Критерий 4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 formatCode="General">
                  <c:v>0</c:v>
                </c:pt>
                <c:pt idx="1">
                  <c:v>5.0000000000000037E-2</c:v>
                </c:pt>
                <c:pt idx="2">
                  <c:v>0.15000000000000011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у-нь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Критерий 1</c:v>
                </c:pt>
                <c:pt idx="1">
                  <c:v>Критерий 2</c:v>
                </c:pt>
                <c:pt idx="2">
                  <c:v>Критерий 3</c:v>
                </c:pt>
                <c:pt idx="3">
                  <c:v>Критерий 4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0.30000000000000021</c:v>
                </c:pt>
                <c:pt idx="1">
                  <c:v>0.30000000000000021</c:v>
                </c:pt>
                <c:pt idx="2">
                  <c:v>0.25</c:v>
                </c:pt>
                <c:pt idx="3">
                  <c:v>0.15000000000000011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у-нь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Критерий 1</c:v>
                </c:pt>
                <c:pt idx="1">
                  <c:v>Критерий 2</c:v>
                </c:pt>
                <c:pt idx="2">
                  <c:v>Критерий 3</c:v>
                </c:pt>
                <c:pt idx="3">
                  <c:v>Критерий 4</c:v>
                </c:pt>
              </c:strCache>
            </c:strRef>
          </c:cat>
          <c:val>
            <c:numRef>
              <c:f>Лист1!$D$2:$D$5</c:f>
              <c:numCache>
                <c:formatCode>0%</c:formatCode>
                <c:ptCount val="4"/>
                <c:pt idx="0">
                  <c:v>0.7000000000000004</c:v>
                </c:pt>
                <c:pt idx="1">
                  <c:v>0.65000000000000058</c:v>
                </c:pt>
                <c:pt idx="2">
                  <c:v>0.60000000000000042</c:v>
                </c:pt>
                <c:pt idx="3">
                  <c:v>0.85000000000000042</c:v>
                </c:pt>
              </c:numCache>
            </c:numRef>
          </c:val>
        </c:ser>
        <c:overlap val="100"/>
        <c:axId val="103556224"/>
        <c:axId val="103557760"/>
      </c:barChart>
      <c:catAx>
        <c:axId val="103556224"/>
        <c:scaling>
          <c:orientation val="minMax"/>
        </c:scaling>
        <c:axPos val="b"/>
        <c:tickLblPos val="nextTo"/>
        <c:crossAx val="103557760"/>
        <c:crosses val="autoZero"/>
        <c:auto val="1"/>
        <c:lblAlgn val="ctr"/>
        <c:lblOffset val="100"/>
      </c:catAx>
      <c:valAx>
        <c:axId val="103557760"/>
        <c:scaling>
          <c:orientation val="minMax"/>
        </c:scaling>
        <c:axPos val="l"/>
        <c:majorGridlines/>
        <c:numFmt formatCode="0%" sourceLinked="0"/>
        <c:tickLblPos val="nextTo"/>
        <c:crossAx val="103556224"/>
        <c:crosses val="autoZero"/>
        <c:crossBetween val="between"/>
      </c:valAx>
    </c:plotArea>
    <c:legend>
      <c:legendPos val="r"/>
      <c:legendEntry>
        <c:idx val="2"/>
        <c:txPr>
          <a:bodyPr/>
          <a:lstStyle/>
          <a:p>
            <a:pPr>
              <a:defRPr sz="1400"/>
            </a:pPr>
            <a:endParaRPr lang="ru-RU"/>
          </a:p>
        </c:txPr>
      </c:legendEntry>
      <c:legendEntry>
        <c:idx val="0"/>
        <c:txPr>
          <a:bodyPr/>
          <a:lstStyle/>
          <a:p>
            <a:pPr>
              <a:defRPr sz="1400" baseline="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400"/>
            </a:pPr>
            <a:endParaRPr lang="ru-RU"/>
          </a:p>
        </c:txPr>
      </c:legendEntry>
      <c:layout>
        <c:manualLayout>
          <c:xMode val="edge"/>
          <c:yMode val="edge"/>
          <c:x val="0.77301164428063152"/>
          <c:y val="0.20128672384572729"/>
          <c:w val="0.22698835571936848"/>
          <c:h val="0.46353567503866516"/>
        </c:manualLayout>
      </c:layout>
    </c:legend>
    <c:plotVisOnly val="1"/>
  </c:chart>
  <c:spPr>
    <a:ln w="76200">
      <a:solidFill>
        <a:srgbClr val="0070C0"/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7924114662025922"/>
          <c:y val="4.6256729507679457E-2"/>
          <c:w val="0.60979360401846405"/>
          <c:h val="0.52929501412473623"/>
        </c:manualLayout>
      </c:layout>
      <c:bar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ур-нь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Критерий 1</c:v>
                </c:pt>
                <c:pt idx="1">
                  <c:v>Критерий 2</c:v>
                </c:pt>
                <c:pt idx="2">
                  <c:v>Критерий 3</c:v>
                </c:pt>
                <c:pt idx="3">
                  <c:v>Критерий 4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0.65000000000000058</c:v>
                </c:pt>
                <c:pt idx="1">
                  <c:v>0.45</c:v>
                </c:pt>
                <c:pt idx="2">
                  <c:v>0.60000000000000042</c:v>
                </c:pt>
                <c:pt idx="3">
                  <c:v>0.3500000000000002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у-нь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Критерий 1</c:v>
                </c:pt>
                <c:pt idx="1">
                  <c:v>Критерий 2</c:v>
                </c:pt>
                <c:pt idx="2">
                  <c:v>Критерий 3</c:v>
                </c:pt>
                <c:pt idx="3">
                  <c:v>Критерий 4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0.30000000000000021</c:v>
                </c:pt>
                <c:pt idx="1">
                  <c:v>0.45</c:v>
                </c:pt>
                <c:pt idx="2">
                  <c:v>0.30000000000000021</c:v>
                </c:pt>
                <c:pt idx="3">
                  <c:v>0.5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у-нь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Критерий 1</c:v>
                </c:pt>
                <c:pt idx="1">
                  <c:v>Критерий 2</c:v>
                </c:pt>
                <c:pt idx="2">
                  <c:v>Критерий 3</c:v>
                </c:pt>
                <c:pt idx="3">
                  <c:v>Критерий 4</c:v>
                </c:pt>
              </c:strCache>
            </c:strRef>
          </c:cat>
          <c:val>
            <c:numRef>
              <c:f>Лист1!$D$2:$D$5</c:f>
              <c:numCache>
                <c:formatCode>0%</c:formatCode>
                <c:ptCount val="4"/>
                <c:pt idx="0">
                  <c:v>0.05</c:v>
                </c:pt>
                <c:pt idx="1">
                  <c:v>0.1</c:v>
                </c:pt>
                <c:pt idx="2">
                  <c:v>0.1</c:v>
                </c:pt>
                <c:pt idx="3">
                  <c:v>0.15000000000000011</c:v>
                </c:pt>
              </c:numCache>
            </c:numRef>
          </c:val>
        </c:ser>
        <c:overlap val="100"/>
        <c:axId val="103592704"/>
        <c:axId val="103594240"/>
      </c:barChart>
      <c:catAx>
        <c:axId val="103592704"/>
        <c:scaling>
          <c:orientation val="minMax"/>
        </c:scaling>
        <c:axPos val="b"/>
        <c:tickLblPos val="nextTo"/>
        <c:crossAx val="103594240"/>
        <c:crosses val="autoZero"/>
        <c:auto val="1"/>
        <c:lblAlgn val="ctr"/>
        <c:lblOffset val="100"/>
      </c:catAx>
      <c:valAx>
        <c:axId val="103594240"/>
        <c:scaling>
          <c:orientation val="minMax"/>
        </c:scaling>
        <c:axPos val="l"/>
        <c:majorGridlines/>
        <c:numFmt formatCode="0%" sourceLinked="0"/>
        <c:tickLblPos val="nextTo"/>
        <c:crossAx val="103592704"/>
        <c:crosses val="autoZero"/>
        <c:crossBetween val="between"/>
      </c:valAx>
    </c:plotArea>
    <c:legend>
      <c:legendPos val="r"/>
      <c:legendEntry>
        <c:idx val="2"/>
        <c:txPr>
          <a:bodyPr/>
          <a:lstStyle/>
          <a:p>
            <a:pPr>
              <a:defRPr sz="14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400"/>
            </a:pPr>
            <a:endParaRPr lang="ru-RU"/>
          </a:p>
        </c:txPr>
      </c:legendEntry>
      <c:legendEntry>
        <c:idx val="0"/>
        <c:txPr>
          <a:bodyPr/>
          <a:lstStyle/>
          <a:p>
            <a:pPr>
              <a:defRPr sz="1400" baseline="0"/>
            </a:pPr>
            <a:endParaRPr lang="ru-RU"/>
          </a:p>
        </c:txPr>
      </c:legendEntry>
      <c:layout>
        <c:manualLayout>
          <c:xMode val="edge"/>
          <c:yMode val="edge"/>
          <c:x val="0.76518644392958901"/>
          <c:y val="0.24107457210121105"/>
          <c:w val="0.23481355607041154"/>
          <c:h val="0.41924271988801481"/>
        </c:manualLayout>
      </c:layout>
    </c:legend>
    <c:plotVisOnly val="1"/>
  </c:chart>
  <c:spPr>
    <a:ln w="76200">
      <a:solidFill>
        <a:srgbClr val="0070C0"/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r>
              <a:rPr lang="ru-RU" baseline="0" dirty="0" smtClean="0">
                <a:solidFill>
                  <a:srgbClr val="002060"/>
                </a:solidFill>
              </a:rPr>
              <a:t>Результаты анкетирования родителей в начале проекта </a:t>
            </a:r>
            <a:endParaRPr lang="ru-RU" baseline="0" dirty="0">
              <a:solidFill>
                <a:srgbClr val="002060"/>
              </a:solidFill>
            </a:endParaRPr>
          </a:p>
        </c:rich>
      </c:tx>
      <c:layout>
        <c:manualLayout>
          <c:xMode val="edge"/>
          <c:yMode val="edge"/>
          <c:x val="0.15452678890454258"/>
          <c:y val="3.5841904431553002E-2"/>
        </c:manualLayout>
      </c:layout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0.24390617726595679"/>
          <c:y val="0.20670634920634967"/>
          <c:w val="0.60816823026818334"/>
          <c:h val="0.60816808597615557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00B0F0"/>
            </a:solidFill>
          </c:spPr>
          <c:dPt>
            <c:idx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spPr>
              <a:solidFill>
                <a:srgbClr val="006600"/>
              </a:solidFill>
              <a:ln w="19050">
                <a:solidFill>
                  <a:srgbClr val="006600"/>
                </a:solidFill>
              </a:ln>
              <a:effectLst/>
            </c:spPr>
          </c:dPt>
          <c:dLbls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spPr>
              <a:solidFill>
                <a:srgbClr val="FFFF00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Лист1!$A$2:$A$9</c:f>
              <c:strCache>
                <c:ptCount val="2"/>
                <c:pt idx="0">
                  <c:v>Отдают предпочтение искусственной ели</c:v>
                </c:pt>
                <c:pt idx="1">
                  <c:v>отдают предпочтение живой ели</c:v>
                </c:pt>
              </c:strCache>
            </c:strRef>
          </c:cat>
          <c:val>
            <c:numRef>
              <c:f>Лист1!$B$2:$B$9</c:f>
              <c:numCache>
                <c:formatCode>0%</c:formatCode>
                <c:ptCount val="8"/>
                <c:pt idx="0">
                  <c:v>0.55000000000000004</c:v>
                </c:pt>
                <c:pt idx="1">
                  <c:v>0.45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Лист1!$A$2:$A$9</c:f>
              <c:strCache>
                <c:ptCount val="2"/>
                <c:pt idx="0">
                  <c:v>Отдают предпочтение искусственной ели</c:v>
                </c:pt>
                <c:pt idx="1">
                  <c:v>отдают предпочтение живой ели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</c:numCache>
            </c:numRef>
          </c:val>
        </c:ser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835390570549977"/>
          <c:y val="0.87884232078054669"/>
          <c:w val="0.51046444920118006"/>
          <c:h val="0.12115777503456239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solidFill>
      <a:schemeClr val="bg1"/>
    </a:solidFill>
    <a:ln w="9525" cap="flat" cmpd="sng" algn="ctr">
      <a:solidFill>
        <a:schemeClr val="accent1">
          <a:lumMod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aseline="0" dirty="0">
                <a:solidFill>
                  <a:schemeClr val="accent6">
                    <a:lumMod val="50000"/>
                  </a:schemeClr>
                </a:solidFill>
              </a:rPr>
              <a:t>Результаты опроса </a:t>
            </a:r>
            <a:r>
              <a:rPr lang="ru-RU" baseline="0" dirty="0" smtClean="0">
                <a:solidFill>
                  <a:schemeClr val="accent6">
                    <a:lumMod val="50000"/>
                  </a:schemeClr>
                </a:solidFill>
              </a:rPr>
              <a:t>родителей в конце проекта</a:t>
            </a:r>
            <a:endParaRPr lang="ru-RU" baseline="0" dirty="0">
              <a:solidFill>
                <a:schemeClr val="accent6">
                  <a:lumMod val="50000"/>
                </a:schemeClr>
              </a:solidFill>
            </a:endParaRPr>
          </a:p>
        </c:rich>
      </c:tx>
      <c:layout>
        <c:manualLayout>
          <c:xMode val="edge"/>
          <c:yMode val="edge"/>
          <c:x val="0.11400200833867292"/>
          <c:y val="5.1814041902401131E-2"/>
        </c:manualLayout>
      </c:layout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0.15386823841213806"/>
          <c:y val="0.1892080414876767"/>
          <c:w val="0.73409329576339166"/>
          <c:h val="0.6345552217615756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spPr>
              <a:solidFill>
                <a:srgbClr val="006600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solidFill>
                <a:srgbClr val="FFFF00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Отдают предпочтение искусственной ели</c:v>
                </c:pt>
                <c:pt idx="1">
                  <c:v>Отдают предпочтение живой ели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0.8</c:v>
                </c:pt>
                <c:pt idx="1">
                  <c:v>0.2</c:v>
                </c:pt>
              </c:numCache>
            </c:numRef>
          </c:val>
        </c:ser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1860703066440551"/>
          <c:y val="0.87984982592467498"/>
          <c:w val="0.64664279409457814"/>
          <c:h val="0.1020712045670988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solidFill>
      <a:schemeClr val="bg1"/>
    </a:solidFill>
    <a:ln w="9525" cap="flat" cmpd="sng" algn="ctr">
      <a:solidFill>
        <a:srgbClr val="006600"/>
      </a:solidFill>
      <a:round/>
    </a:ln>
    <a:effectLst/>
  </c:spPr>
  <c:txPr>
    <a:bodyPr/>
    <a:lstStyle/>
    <a:p>
      <a:pPr>
        <a:defRPr/>
      </a:pPr>
      <a:endParaRPr lang="ru-RU"/>
    </a:p>
  </c:txPr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7E7FEB-274C-4D7A-A75E-AB2E0EB5E200}" type="doc">
      <dgm:prSet loTypeId="urn:microsoft.com/office/officeart/2005/8/layout/cycle8" loCatId="cycle" qsTypeId="urn:microsoft.com/office/officeart/2005/8/quickstyle/simple2" qsCatId="simple" csTypeId="urn:microsoft.com/office/officeart/2005/8/colors/accent2_2" csCatId="accent2" phldr="1"/>
      <dgm:spPr/>
    </dgm:pt>
    <dgm:pt modelId="{458288B5-D3FC-4241-AB29-496AD02C45D1}">
      <dgm:prSet phldrT="[Текст]" custT="1"/>
      <dgm:spPr/>
      <dgm:t>
        <a:bodyPr/>
        <a:lstStyle/>
        <a:p>
          <a:r>
            <a:rPr lang="ru-RU" sz="2000" dirty="0" smtClean="0"/>
            <a:t>Родители  воспитанников</a:t>
          </a:r>
          <a:endParaRPr lang="ru-RU" sz="2000" dirty="0"/>
        </a:p>
      </dgm:t>
    </dgm:pt>
    <dgm:pt modelId="{2C7A642D-ED3D-4AAE-8C2C-561ACA4CBEC3}" type="parTrans" cxnId="{FD1696DD-75DA-46B9-BDA4-8345312F87D6}">
      <dgm:prSet/>
      <dgm:spPr/>
      <dgm:t>
        <a:bodyPr/>
        <a:lstStyle/>
        <a:p>
          <a:endParaRPr lang="ru-RU"/>
        </a:p>
      </dgm:t>
    </dgm:pt>
    <dgm:pt modelId="{EE1FDD1C-E6AF-4CD7-BD3D-DD168D84C7E1}" type="sibTrans" cxnId="{FD1696DD-75DA-46B9-BDA4-8345312F87D6}">
      <dgm:prSet/>
      <dgm:spPr/>
      <dgm:t>
        <a:bodyPr/>
        <a:lstStyle/>
        <a:p>
          <a:endParaRPr lang="ru-RU"/>
        </a:p>
      </dgm:t>
    </dgm:pt>
    <dgm:pt modelId="{511DBDD8-983A-459C-BC83-48AE6F7454C4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bg1"/>
              </a:solidFill>
            </a:rPr>
            <a:t>Педагоги </a:t>
          </a:r>
          <a:br>
            <a:rPr lang="ru-RU" sz="2000" dirty="0" smtClean="0">
              <a:solidFill>
                <a:schemeClr val="bg1"/>
              </a:solidFill>
            </a:rPr>
          </a:br>
          <a:r>
            <a:rPr lang="ru-RU" sz="2000" dirty="0" smtClean="0">
              <a:solidFill>
                <a:schemeClr val="bg1"/>
              </a:solidFill>
            </a:rPr>
            <a:t>МАДОУ «Детский сад </a:t>
          </a:r>
        </a:p>
        <a:p>
          <a:r>
            <a:rPr lang="ru-RU" sz="2000" dirty="0" smtClean="0">
              <a:solidFill>
                <a:schemeClr val="bg1"/>
              </a:solidFill>
            </a:rPr>
            <a:t> № 52»</a:t>
          </a:r>
          <a:endParaRPr lang="ru-RU" sz="2000" dirty="0">
            <a:solidFill>
              <a:schemeClr val="bg1"/>
            </a:solidFill>
          </a:endParaRPr>
        </a:p>
      </dgm:t>
    </dgm:pt>
    <dgm:pt modelId="{A875AD49-29C7-4FFA-868C-9BFB3BA10CB5}" type="parTrans" cxnId="{1F1F77EF-D730-4CD2-A381-61462BC53388}">
      <dgm:prSet/>
      <dgm:spPr/>
      <dgm:t>
        <a:bodyPr/>
        <a:lstStyle/>
        <a:p>
          <a:endParaRPr lang="ru-RU"/>
        </a:p>
      </dgm:t>
    </dgm:pt>
    <dgm:pt modelId="{1CABD683-B6B1-4139-BE7D-F37D6ED2EA15}" type="sibTrans" cxnId="{1F1F77EF-D730-4CD2-A381-61462BC53388}">
      <dgm:prSet/>
      <dgm:spPr/>
      <dgm:t>
        <a:bodyPr/>
        <a:lstStyle/>
        <a:p>
          <a:endParaRPr lang="ru-RU"/>
        </a:p>
      </dgm:t>
    </dgm:pt>
    <dgm:pt modelId="{1AAACC25-6147-46EB-8D19-2E354FF58305}">
      <dgm:prSet phldrT="[Текст]"/>
      <dgm:spPr/>
      <dgm:t>
        <a:bodyPr/>
        <a:lstStyle/>
        <a:p>
          <a:r>
            <a:rPr lang="ru-RU" dirty="0" smtClean="0"/>
            <a:t>Дети 5-6 лет с ОНР</a:t>
          </a:r>
          <a:endParaRPr lang="ru-RU" dirty="0"/>
        </a:p>
      </dgm:t>
    </dgm:pt>
    <dgm:pt modelId="{57DAA7DE-79BF-4FCF-A8D4-167D60738C8C}" type="sibTrans" cxnId="{EB6519A5-C14F-4F03-9BD4-2E7C357928D8}">
      <dgm:prSet/>
      <dgm:spPr/>
      <dgm:t>
        <a:bodyPr/>
        <a:lstStyle/>
        <a:p>
          <a:endParaRPr lang="ru-RU"/>
        </a:p>
      </dgm:t>
    </dgm:pt>
    <dgm:pt modelId="{6D31B88E-50B3-4E16-A543-7EFBD7C8E71C}" type="parTrans" cxnId="{EB6519A5-C14F-4F03-9BD4-2E7C357928D8}">
      <dgm:prSet/>
      <dgm:spPr/>
      <dgm:t>
        <a:bodyPr/>
        <a:lstStyle/>
        <a:p>
          <a:endParaRPr lang="ru-RU"/>
        </a:p>
      </dgm:t>
    </dgm:pt>
    <dgm:pt modelId="{47443916-1CB0-4890-9B61-CA26BF2A3B6E}" type="pres">
      <dgm:prSet presAssocID="{067E7FEB-274C-4D7A-A75E-AB2E0EB5E200}" presName="compositeShape" presStyleCnt="0">
        <dgm:presLayoutVars>
          <dgm:chMax val="7"/>
          <dgm:dir/>
          <dgm:resizeHandles val="exact"/>
        </dgm:presLayoutVars>
      </dgm:prSet>
      <dgm:spPr/>
    </dgm:pt>
    <dgm:pt modelId="{ED8216D8-5B2A-4441-BDB4-7A60385876F7}" type="pres">
      <dgm:prSet presAssocID="{067E7FEB-274C-4D7A-A75E-AB2E0EB5E200}" presName="wedge1" presStyleLbl="node1" presStyleIdx="0" presStyleCnt="3" custScaleX="102489" custScaleY="101615"/>
      <dgm:spPr/>
      <dgm:t>
        <a:bodyPr/>
        <a:lstStyle/>
        <a:p>
          <a:endParaRPr lang="ru-RU"/>
        </a:p>
      </dgm:t>
    </dgm:pt>
    <dgm:pt modelId="{8DC5A473-8C07-4E84-8B7A-D1620583F63D}" type="pres">
      <dgm:prSet presAssocID="{067E7FEB-274C-4D7A-A75E-AB2E0EB5E200}" presName="dummy1a" presStyleCnt="0"/>
      <dgm:spPr/>
    </dgm:pt>
    <dgm:pt modelId="{A2F7F6BB-D5AC-4A80-B881-C9B33597D100}" type="pres">
      <dgm:prSet presAssocID="{067E7FEB-274C-4D7A-A75E-AB2E0EB5E200}" presName="dummy1b" presStyleCnt="0"/>
      <dgm:spPr/>
    </dgm:pt>
    <dgm:pt modelId="{D2370D40-2C00-4172-93E6-E7DF9F3ACF40}" type="pres">
      <dgm:prSet presAssocID="{067E7FEB-274C-4D7A-A75E-AB2E0EB5E200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6B2BA9-EA21-4A36-B618-BD71E4F3CA2F}" type="pres">
      <dgm:prSet presAssocID="{067E7FEB-274C-4D7A-A75E-AB2E0EB5E200}" presName="wedge2" presStyleLbl="node1" presStyleIdx="1" presStyleCnt="3"/>
      <dgm:spPr/>
      <dgm:t>
        <a:bodyPr/>
        <a:lstStyle/>
        <a:p>
          <a:endParaRPr lang="ru-RU"/>
        </a:p>
      </dgm:t>
    </dgm:pt>
    <dgm:pt modelId="{9B46C23C-1172-49BA-81E3-B756DFCCE5D8}" type="pres">
      <dgm:prSet presAssocID="{067E7FEB-274C-4D7A-A75E-AB2E0EB5E200}" presName="dummy2a" presStyleCnt="0"/>
      <dgm:spPr/>
    </dgm:pt>
    <dgm:pt modelId="{8AFBBC2B-4135-4D2D-8C4C-A2E1B9DBE1B5}" type="pres">
      <dgm:prSet presAssocID="{067E7FEB-274C-4D7A-A75E-AB2E0EB5E200}" presName="dummy2b" presStyleCnt="0"/>
      <dgm:spPr/>
    </dgm:pt>
    <dgm:pt modelId="{7995F7AF-53DD-4CDD-91E0-73CE25CCC7B6}" type="pres">
      <dgm:prSet presAssocID="{067E7FEB-274C-4D7A-A75E-AB2E0EB5E200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298029-859B-4839-AB7C-5A7CD5D37DC1}" type="pres">
      <dgm:prSet presAssocID="{067E7FEB-274C-4D7A-A75E-AB2E0EB5E200}" presName="wedge3" presStyleLbl="node1" presStyleIdx="2" presStyleCnt="3"/>
      <dgm:spPr/>
      <dgm:t>
        <a:bodyPr/>
        <a:lstStyle/>
        <a:p>
          <a:endParaRPr lang="ru-RU"/>
        </a:p>
      </dgm:t>
    </dgm:pt>
    <dgm:pt modelId="{4A037CE6-5152-4D0C-8A0A-27DF3A960074}" type="pres">
      <dgm:prSet presAssocID="{067E7FEB-274C-4D7A-A75E-AB2E0EB5E200}" presName="dummy3a" presStyleCnt="0"/>
      <dgm:spPr/>
    </dgm:pt>
    <dgm:pt modelId="{A0A0A8C8-5314-4635-B672-DB2D962CFF50}" type="pres">
      <dgm:prSet presAssocID="{067E7FEB-274C-4D7A-A75E-AB2E0EB5E200}" presName="dummy3b" presStyleCnt="0"/>
      <dgm:spPr/>
    </dgm:pt>
    <dgm:pt modelId="{413C1B9F-670A-4A1A-941D-A45C075485D5}" type="pres">
      <dgm:prSet presAssocID="{067E7FEB-274C-4D7A-A75E-AB2E0EB5E200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CD3B6E-D799-4CB2-BED3-BF06A365F92D}" type="pres">
      <dgm:prSet presAssocID="{EE1FDD1C-E6AF-4CD7-BD3D-DD168D84C7E1}" presName="arrowWedge1" presStyleLbl="fgSibTrans2D1" presStyleIdx="0" presStyleCnt="3"/>
      <dgm:spPr/>
    </dgm:pt>
    <dgm:pt modelId="{BA687255-CB21-4B55-9A52-0C3A42CFE92E}" type="pres">
      <dgm:prSet presAssocID="{1CABD683-B6B1-4139-BE7D-F37D6ED2EA15}" presName="arrowWedge2" presStyleLbl="fgSibTrans2D1" presStyleIdx="1" presStyleCnt="3"/>
      <dgm:spPr/>
    </dgm:pt>
    <dgm:pt modelId="{0D3E0B2F-6213-49F5-B48B-3643C73197CD}" type="pres">
      <dgm:prSet presAssocID="{57DAA7DE-79BF-4FCF-A8D4-167D60738C8C}" presName="arrowWedge3" presStyleLbl="fgSibTrans2D1" presStyleIdx="2" presStyleCnt="3" custScaleX="103449" custLinFactNeighborX="119" custLinFactNeighborY="193"/>
      <dgm:spPr/>
    </dgm:pt>
  </dgm:ptLst>
  <dgm:cxnLst>
    <dgm:cxn modelId="{25F726FC-8384-462B-9909-FCE3AF058583}" type="presOf" srcId="{511DBDD8-983A-459C-BC83-48AE6F7454C4}" destId="{7995F7AF-53DD-4CDD-91E0-73CE25CCC7B6}" srcOrd="1" destOrd="0" presId="urn:microsoft.com/office/officeart/2005/8/layout/cycle8"/>
    <dgm:cxn modelId="{0F8C9D34-5E0E-4D9E-89C2-B245BC3A358F}" type="presOf" srcId="{1AAACC25-6147-46EB-8D19-2E354FF58305}" destId="{413C1B9F-670A-4A1A-941D-A45C075485D5}" srcOrd="1" destOrd="0" presId="urn:microsoft.com/office/officeart/2005/8/layout/cycle8"/>
    <dgm:cxn modelId="{4DE83884-ED6F-4D35-A477-F590B3ED8D25}" type="presOf" srcId="{458288B5-D3FC-4241-AB29-496AD02C45D1}" destId="{ED8216D8-5B2A-4441-BDB4-7A60385876F7}" srcOrd="0" destOrd="0" presId="urn:microsoft.com/office/officeart/2005/8/layout/cycle8"/>
    <dgm:cxn modelId="{C5FB4416-D499-440F-9270-6E4CF1857C8D}" type="presOf" srcId="{1AAACC25-6147-46EB-8D19-2E354FF58305}" destId="{C0298029-859B-4839-AB7C-5A7CD5D37DC1}" srcOrd="0" destOrd="0" presId="urn:microsoft.com/office/officeart/2005/8/layout/cycle8"/>
    <dgm:cxn modelId="{1F1F77EF-D730-4CD2-A381-61462BC53388}" srcId="{067E7FEB-274C-4D7A-A75E-AB2E0EB5E200}" destId="{511DBDD8-983A-459C-BC83-48AE6F7454C4}" srcOrd="1" destOrd="0" parTransId="{A875AD49-29C7-4FFA-868C-9BFB3BA10CB5}" sibTransId="{1CABD683-B6B1-4139-BE7D-F37D6ED2EA15}"/>
    <dgm:cxn modelId="{31755CBB-9D1F-4158-9162-BCAF768AA7A2}" type="presOf" srcId="{067E7FEB-274C-4D7A-A75E-AB2E0EB5E200}" destId="{47443916-1CB0-4890-9B61-CA26BF2A3B6E}" srcOrd="0" destOrd="0" presId="urn:microsoft.com/office/officeart/2005/8/layout/cycle8"/>
    <dgm:cxn modelId="{082DA0F5-729E-406B-A3AF-FB4E95B8EDAC}" type="presOf" srcId="{458288B5-D3FC-4241-AB29-496AD02C45D1}" destId="{D2370D40-2C00-4172-93E6-E7DF9F3ACF40}" srcOrd="1" destOrd="0" presId="urn:microsoft.com/office/officeart/2005/8/layout/cycle8"/>
    <dgm:cxn modelId="{66BA7AED-D17B-4CFC-B933-A203C8BB0D31}" type="presOf" srcId="{511DBDD8-983A-459C-BC83-48AE6F7454C4}" destId="{516B2BA9-EA21-4A36-B618-BD71E4F3CA2F}" srcOrd="0" destOrd="0" presId="urn:microsoft.com/office/officeart/2005/8/layout/cycle8"/>
    <dgm:cxn modelId="{FD1696DD-75DA-46B9-BDA4-8345312F87D6}" srcId="{067E7FEB-274C-4D7A-A75E-AB2E0EB5E200}" destId="{458288B5-D3FC-4241-AB29-496AD02C45D1}" srcOrd="0" destOrd="0" parTransId="{2C7A642D-ED3D-4AAE-8C2C-561ACA4CBEC3}" sibTransId="{EE1FDD1C-E6AF-4CD7-BD3D-DD168D84C7E1}"/>
    <dgm:cxn modelId="{EB6519A5-C14F-4F03-9BD4-2E7C357928D8}" srcId="{067E7FEB-274C-4D7A-A75E-AB2E0EB5E200}" destId="{1AAACC25-6147-46EB-8D19-2E354FF58305}" srcOrd="2" destOrd="0" parTransId="{6D31B88E-50B3-4E16-A543-7EFBD7C8E71C}" sibTransId="{57DAA7DE-79BF-4FCF-A8D4-167D60738C8C}"/>
    <dgm:cxn modelId="{EBAC6B42-D077-4EEE-95BE-658EC16052C9}" type="presParOf" srcId="{47443916-1CB0-4890-9B61-CA26BF2A3B6E}" destId="{ED8216D8-5B2A-4441-BDB4-7A60385876F7}" srcOrd="0" destOrd="0" presId="urn:microsoft.com/office/officeart/2005/8/layout/cycle8"/>
    <dgm:cxn modelId="{1514DEDA-4698-402A-904D-057FA2C0ACCC}" type="presParOf" srcId="{47443916-1CB0-4890-9B61-CA26BF2A3B6E}" destId="{8DC5A473-8C07-4E84-8B7A-D1620583F63D}" srcOrd="1" destOrd="0" presId="urn:microsoft.com/office/officeart/2005/8/layout/cycle8"/>
    <dgm:cxn modelId="{3977EF5A-2960-4152-84DB-A7D96E007256}" type="presParOf" srcId="{47443916-1CB0-4890-9B61-CA26BF2A3B6E}" destId="{A2F7F6BB-D5AC-4A80-B881-C9B33597D100}" srcOrd="2" destOrd="0" presId="urn:microsoft.com/office/officeart/2005/8/layout/cycle8"/>
    <dgm:cxn modelId="{F89CCFD3-D0A2-4CDE-A709-3FC6CD60B362}" type="presParOf" srcId="{47443916-1CB0-4890-9B61-CA26BF2A3B6E}" destId="{D2370D40-2C00-4172-93E6-E7DF9F3ACF40}" srcOrd="3" destOrd="0" presId="urn:microsoft.com/office/officeart/2005/8/layout/cycle8"/>
    <dgm:cxn modelId="{3C97149F-3640-4014-B007-24410D8BAF83}" type="presParOf" srcId="{47443916-1CB0-4890-9B61-CA26BF2A3B6E}" destId="{516B2BA9-EA21-4A36-B618-BD71E4F3CA2F}" srcOrd="4" destOrd="0" presId="urn:microsoft.com/office/officeart/2005/8/layout/cycle8"/>
    <dgm:cxn modelId="{A7636069-6485-47C4-A946-8FC61350A235}" type="presParOf" srcId="{47443916-1CB0-4890-9B61-CA26BF2A3B6E}" destId="{9B46C23C-1172-49BA-81E3-B756DFCCE5D8}" srcOrd="5" destOrd="0" presId="urn:microsoft.com/office/officeart/2005/8/layout/cycle8"/>
    <dgm:cxn modelId="{DC0F7A4C-14BA-4DF0-820C-AEF3FCB981E1}" type="presParOf" srcId="{47443916-1CB0-4890-9B61-CA26BF2A3B6E}" destId="{8AFBBC2B-4135-4D2D-8C4C-A2E1B9DBE1B5}" srcOrd="6" destOrd="0" presId="urn:microsoft.com/office/officeart/2005/8/layout/cycle8"/>
    <dgm:cxn modelId="{49A0052B-3B28-4DA9-909E-D1D86FC2FBA3}" type="presParOf" srcId="{47443916-1CB0-4890-9B61-CA26BF2A3B6E}" destId="{7995F7AF-53DD-4CDD-91E0-73CE25CCC7B6}" srcOrd="7" destOrd="0" presId="urn:microsoft.com/office/officeart/2005/8/layout/cycle8"/>
    <dgm:cxn modelId="{C8B9EFC6-8057-44DC-96C6-6CCE4D088CB6}" type="presParOf" srcId="{47443916-1CB0-4890-9B61-CA26BF2A3B6E}" destId="{C0298029-859B-4839-AB7C-5A7CD5D37DC1}" srcOrd="8" destOrd="0" presId="urn:microsoft.com/office/officeart/2005/8/layout/cycle8"/>
    <dgm:cxn modelId="{9A397693-ECA5-4DAB-926C-BF1B6AC3E6C5}" type="presParOf" srcId="{47443916-1CB0-4890-9B61-CA26BF2A3B6E}" destId="{4A037CE6-5152-4D0C-8A0A-27DF3A960074}" srcOrd="9" destOrd="0" presId="urn:microsoft.com/office/officeart/2005/8/layout/cycle8"/>
    <dgm:cxn modelId="{BE688BFE-6D74-4672-AF41-64CD95152124}" type="presParOf" srcId="{47443916-1CB0-4890-9B61-CA26BF2A3B6E}" destId="{A0A0A8C8-5314-4635-B672-DB2D962CFF50}" srcOrd="10" destOrd="0" presId="urn:microsoft.com/office/officeart/2005/8/layout/cycle8"/>
    <dgm:cxn modelId="{139782B6-A76E-4B60-8980-957C59CFEF43}" type="presParOf" srcId="{47443916-1CB0-4890-9B61-CA26BF2A3B6E}" destId="{413C1B9F-670A-4A1A-941D-A45C075485D5}" srcOrd="11" destOrd="0" presId="urn:microsoft.com/office/officeart/2005/8/layout/cycle8"/>
    <dgm:cxn modelId="{FF95A537-ECE1-4783-9710-56A9FBCAC0D4}" type="presParOf" srcId="{47443916-1CB0-4890-9B61-CA26BF2A3B6E}" destId="{D4CD3B6E-D799-4CB2-BED3-BF06A365F92D}" srcOrd="12" destOrd="0" presId="urn:microsoft.com/office/officeart/2005/8/layout/cycle8"/>
    <dgm:cxn modelId="{C22C3750-59AB-456F-8AA7-2B15E1B0CC48}" type="presParOf" srcId="{47443916-1CB0-4890-9B61-CA26BF2A3B6E}" destId="{BA687255-CB21-4B55-9A52-0C3A42CFE92E}" srcOrd="13" destOrd="0" presId="urn:microsoft.com/office/officeart/2005/8/layout/cycle8"/>
    <dgm:cxn modelId="{975F89DE-8172-46B9-8880-7FB4A11BB57C}" type="presParOf" srcId="{47443916-1CB0-4890-9B61-CA26BF2A3B6E}" destId="{0D3E0B2F-6213-49F5-B48B-3643C73197CD}" srcOrd="14" destOrd="0" presId="urn:microsoft.com/office/officeart/2005/8/layout/cycle8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11" Type="http://schemas.openxmlformats.org/officeDocument/2006/relationships/image" Target="../media/image37.jpeg"/><Relationship Id="rId5" Type="http://schemas.openxmlformats.org/officeDocument/2006/relationships/image" Target="../media/image31.jpeg"/><Relationship Id="rId10" Type="http://schemas.openxmlformats.org/officeDocument/2006/relationships/image" Target="../media/image36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Муниципальное автономное дошкольное образовательное учреждение</a:t>
            </a:r>
            <a:br>
              <a:rPr lang="ru-RU" sz="1800" dirty="0" smtClean="0"/>
            </a:br>
            <a:r>
              <a:rPr lang="ru-RU" sz="1800" dirty="0" smtClean="0"/>
              <a:t>«Детский сад №52 «Ладушки»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521495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Проект </a:t>
            </a:r>
          </a:p>
          <a:p>
            <a:pPr algn="ctr">
              <a:buNone/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«Сохраним колючую красавицу»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/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Воспитание экологической культуры старших дошкольников.</a:t>
            </a:r>
          </a:p>
          <a:p>
            <a:pPr algn="ctr">
              <a:buNone/>
            </a:pP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altLang="ru-RU" sz="1900" dirty="0" smtClean="0">
                <a:solidFill>
                  <a:schemeClr val="accent1">
                    <a:lumMod val="75000"/>
                  </a:schemeClr>
                </a:solidFill>
                <a:latin typeface="Calibri Light" pitchFamily="32" charset="0"/>
                <a:ea typeface="Microsoft YaHei" charset="-122"/>
              </a:rPr>
              <a:t>                                                                        </a:t>
            </a:r>
            <a:r>
              <a:rPr lang="ru-RU" altLang="ru-RU" sz="1600" dirty="0" smtClean="0">
                <a:solidFill>
                  <a:schemeClr val="accent1">
                    <a:lumMod val="75000"/>
                  </a:schemeClr>
                </a:solidFill>
                <a:latin typeface="Calibri Light" pitchFamily="32" charset="0"/>
                <a:ea typeface="Microsoft YaHei" charset="-122"/>
              </a:rPr>
              <a:t>ВЫПОЛНИЛА ВОСПИТАТЕЛЬ </a:t>
            </a:r>
            <a:br>
              <a:rPr lang="ru-RU" altLang="ru-RU" sz="1600" dirty="0" smtClean="0">
                <a:solidFill>
                  <a:schemeClr val="accent1">
                    <a:lumMod val="75000"/>
                  </a:schemeClr>
                </a:solidFill>
                <a:latin typeface="Calibri Light" pitchFamily="32" charset="0"/>
                <a:ea typeface="Microsoft YaHei" charset="-122"/>
              </a:rPr>
            </a:br>
            <a:r>
              <a:rPr lang="ru-RU" altLang="ru-RU" sz="1600" dirty="0" smtClean="0">
                <a:solidFill>
                  <a:schemeClr val="accent1">
                    <a:lumMod val="75000"/>
                  </a:schemeClr>
                </a:solidFill>
                <a:latin typeface="Calibri Light" pitchFamily="32" charset="0"/>
                <a:ea typeface="Microsoft YaHei" charset="-122"/>
              </a:rPr>
              <a:t>                                                                               СТАРШЕЙ ГРУППЫ</a:t>
            </a:r>
            <a:br>
              <a:rPr lang="ru-RU" altLang="ru-RU" sz="1600" dirty="0" smtClean="0">
                <a:solidFill>
                  <a:schemeClr val="accent1">
                    <a:lumMod val="75000"/>
                  </a:schemeClr>
                </a:solidFill>
                <a:latin typeface="Calibri Light" pitchFamily="32" charset="0"/>
                <a:ea typeface="Microsoft YaHei" charset="-122"/>
              </a:rPr>
            </a:br>
            <a:r>
              <a:rPr lang="ru-RU" altLang="ru-RU" sz="1600" dirty="0" smtClean="0">
                <a:solidFill>
                  <a:schemeClr val="accent1">
                    <a:lumMod val="75000"/>
                  </a:schemeClr>
                </a:solidFill>
                <a:latin typeface="Calibri Light" pitchFamily="32" charset="0"/>
                <a:ea typeface="Microsoft YaHei" charset="-122"/>
              </a:rPr>
              <a:t>                                                                               ДЛЯ ДЕТЕЙ С ОНР</a:t>
            </a:r>
          </a:p>
          <a:p>
            <a:pPr>
              <a:buNone/>
            </a:pPr>
            <a:r>
              <a:rPr lang="ru-RU" altLang="ru-RU" sz="2000" dirty="0" smtClean="0">
                <a:solidFill>
                  <a:schemeClr val="accent1">
                    <a:lumMod val="75000"/>
                  </a:schemeClr>
                </a:solidFill>
                <a:latin typeface="Calibri Light" pitchFamily="32" charset="0"/>
                <a:ea typeface="Microsoft YaHei" charset="-122"/>
              </a:rPr>
              <a:t>                                                                     Долинина Нина Борисовна</a:t>
            </a:r>
          </a:p>
          <a:p>
            <a:pPr algn="ctr">
              <a:buNone/>
            </a:pPr>
            <a:endParaRPr lang="ru-RU" sz="22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</a:rPr>
              <a:t>2020 г</a:t>
            </a:r>
          </a:p>
          <a:p>
            <a:pPr algn="ctr">
              <a:buNone/>
            </a:pP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</a:rPr>
              <a:t>Нижний Новгород</a:t>
            </a:r>
            <a:endParaRPr lang="ru-RU" sz="2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0" name="Picture 10" descr="C:\Users\User\Pictures\2020-04-02\12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00562" y="1571612"/>
            <a:ext cx="2000264" cy="2500305"/>
          </a:xfrm>
          <a:prstGeom prst="rect">
            <a:avLst/>
          </a:prstGeom>
          <a:noFill/>
          <a:ln w="25400">
            <a:solidFill>
              <a:schemeClr val="accent2">
                <a:lumMod val="60000"/>
                <a:lumOff val="40000"/>
              </a:schemeClr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14282" y="428604"/>
            <a:ext cx="8229600" cy="114300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     Подвижные игры</a:t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bg2">
                    <a:lumMod val="50000"/>
                  </a:schemeClr>
                </a:solidFill>
              </a:rPr>
              <a:t>« Раз, два, три- к дереву беги»        «Мы по лесу шли - шишку нашли»</a:t>
            </a:r>
            <a:endParaRPr lang="ru-RU" sz="22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7" name="Содержимое 6" descr="126.jpg"/>
          <p:cNvPicPr>
            <a:picLocks noGrp="1" noChangeAspect="1"/>
          </p:cNvPicPr>
          <p:nvPr>
            <p:ph idx="4294967295"/>
          </p:nvPr>
        </p:nvPicPr>
        <p:blipFill>
          <a:blip r:embed="rId3" cstate="screen"/>
          <a:stretch>
            <a:fillRect/>
          </a:stretch>
        </p:blipFill>
        <p:spPr>
          <a:xfrm>
            <a:off x="214282" y="1714488"/>
            <a:ext cx="2643206" cy="3523774"/>
          </a:xfrm>
          <a:ln w="25400" cmpd="sng">
            <a:solidFill>
              <a:schemeClr val="accent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B prst="convex"/>
          </a:sp3d>
        </p:spPr>
      </p:pic>
      <p:pic>
        <p:nvPicPr>
          <p:cNvPr id="30728" name="Picture 8" descr="C:\Users\User\Pictures\2020-04-02\12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4286256"/>
            <a:ext cx="3214710" cy="2411033"/>
          </a:xfrm>
          <a:prstGeom prst="rect">
            <a:avLst/>
          </a:prstGeom>
          <a:noFill/>
          <a:ln w="25400"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8" name="Содержимое 7" descr="127.jpg"/>
          <p:cNvPicPr>
            <a:picLocks noGrp="1" noChangeAspect="1"/>
          </p:cNvPicPr>
          <p:nvPr>
            <p:ph sz="quarter" idx="4294967295"/>
          </p:nvPr>
        </p:nvPicPr>
        <p:blipFill>
          <a:blip r:embed="rId5" cstate="screen"/>
          <a:stretch>
            <a:fillRect/>
          </a:stretch>
        </p:blipFill>
        <p:spPr>
          <a:xfrm>
            <a:off x="2000232" y="4000504"/>
            <a:ext cx="3186113" cy="2389187"/>
          </a:xfrm>
          <a:ln w="25400"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30729" name="Picture 9" descr="C:\Users\User\Pictures\2020-04-02\121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643702" y="1571612"/>
            <a:ext cx="2000264" cy="2476493"/>
          </a:xfrm>
          <a:prstGeom prst="rect">
            <a:avLst/>
          </a:prstGeom>
          <a:noFill/>
          <a:ln w="25400">
            <a:solidFill>
              <a:schemeClr val="accent2">
                <a:lumMod val="60000"/>
                <a:lumOff val="40000"/>
              </a:schemeClr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27560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Наблюдения за елью и прогулки на протяжении проекта</a:t>
            </a:r>
            <a:endParaRPr lang="ru-RU" sz="3200" dirty="0"/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642910" y="1855248"/>
            <a:ext cx="3854478" cy="6593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half" idx="3"/>
          </p:nvPr>
        </p:nvSpPr>
        <p:spPr>
          <a:xfrm>
            <a:off x="4143372" y="4071942"/>
            <a:ext cx="4041775" cy="65484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" name="Содержимое 8" descr="detsad-1105531-1519990578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>
          <a:xfrm>
            <a:off x="571472" y="1500174"/>
            <a:ext cx="4040188" cy="3028645"/>
          </a:xfrm>
        </p:spPr>
      </p:pic>
      <p:pic>
        <p:nvPicPr>
          <p:cNvPr id="14" name="Содержимое 13" descr="128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3929058" y="3755837"/>
            <a:ext cx="4143404" cy="2887874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C:\Users\User\Pictures\iCjQDKrnKbY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5008" y="4000504"/>
            <a:ext cx="3306126" cy="2583595"/>
          </a:xfrm>
          <a:prstGeom prst="rect">
            <a:avLst/>
          </a:prstGeom>
          <a:noFill/>
          <a:ln w="31750">
            <a:solidFill>
              <a:schemeClr val="accent2">
                <a:lumMod val="60000"/>
                <a:lumOff val="40000"/>
              </a:schemeClr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7158" y="428604"/>
            <a:ext cx="8643998" cy="150019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         Речевые игры</a:t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bg2">
                    <a:lumMod val="50000"/>
                  </a:schemeClr>
                </a:solidFill>
              </a:rPr>
              <a:t>Составление рассказа по картинкам                Игры и упражнения </a:t>
            </a:r>
            <a:br>
              <a:rPr lang="ru-RU" sz="22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bg2">
                    <a:lumMod val="50000"/>
                  </a:schemeClr>
                </a:solidFill>
              </a:rPr>
              <a:t>                                                                                 на автоматизацию звуков Л и Ль                       </a:t>
            </a:r>
            <a:br>
              <a:rPr lang="ru-RU" sz="22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bg2">
                    <a:lumMod val="50000"/>
                  </a:schemeClr>
                </a:solidFill>
              </a:rPr>
              <a:t>                                                                    </a:t>
            </a:r>
            <a:endParaRPr lang="ru-RU" sz="22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1746" name="Picture 2" descr="C:\Users\User\Pictures\20160718_21573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43042" y="1357298"/>
            <a:ext cx="3143272" cy="2436035"/>
          </a:xfrm>
          <a:prstGeom prst="rect">
            <a:avLst/>
          </a:prstGeom>
          <a:noFill/>
          <a:ln w="31750"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31747" name="Picture 3" descr="C:\Users\User\Pictures\i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14942" y="1714488"/>
            <a:ext cx="3637418" cy="2571768"/>
          </a:xfrm>
          <a:prstGeom prst="rect">
            <a:avLst/>
          </a:prstGeom>
          <a:noFill/>
          <a:ln w="31750"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31749" name="Picture 5" descr="C:\Users\User\Pictures\roditelnyiy-padej-i-zvuk-l-v-seredine-slova_13788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488" y="4143380"/>
            <a:ext cx="3000396" cy="2250297"/>
          </a:xfrm>
          <a:prstGeom prst="rect">
            <a:avLst/>
          </a:prstGeom>
          <a:noFill/>
          <a:ln w="31750"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31750" name="Picture 6" descr="C:\Users\User\Pictures\scrn_big_0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14282" y="3357562"/>
            <a:ext cx="2180032" cy="3021827"/>
          </a:xfrm>
          <a:prstGeom prst="rect">
            <a:avLst/>
          </a:prstGeom>
          <a:noFill/>
          <a:ln w="31750">
            <a:solidFill>
              <a:schemeClr val="accent2">
                <a:lumMod val="60000"/>
                <a:lumOff val="40000"/>
              </a:schemeClr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  <a:t>    Опытно-исследовательская деятельность</a:t>
            </a:r>
            <a:b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  <a:t>                                            </a:t>
            </a:r>
            <a:r>
              <a:rPr lang="ru-RU" sz="2200" u="sng" dirty="0" smtClean="0">
                <a:solidFill>
                  <a:schemeClr val="bg2">
                    <a:lumMod val="50000"/>
                  </a:schemeClr>
                </a:solidFill>
              </a:rPr>
              <a:t>Опыт «Елочка расти»</a:t>
            </a:r>
            <a:r>
              <a:rPr lang="ru-RU" sz="22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bg2">
                    <a:lumMod val="50000"/>
                  </a:schemeClr>
                </a:solidFill>
              </a:rPr>
              <a:t>                                                                               (посадка и наблюдение) </a:t>
            </a:r>
            <a:endParaRPr lang="ru-RU" sz="22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4818" name="Picture 2" descr="C:\Users\User\Pictures\2020-04-02\22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2786058"/>
            <a:ext cx="2518190" cy="3357586"/>
          </a:xfrm>
          <a:prstGeom prst="rect">
            <a:avLst/>
          </a:prstGeom>
          <a:noFill/>
          <a:ln w="31750"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34819" name="Picture 3" descr="C:\Users\User\Pictures\2020-04-02\226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3857628"/>
            <a:ext cx="3119438" cy="2428892"/>
          </a:xfrm>
          <a:prstGeom prst="rect">
            <a:avLst/>
          </a:prstGeom>
          <a:noFill/>
          <a:ln w="31750"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34820" name="Picture 4" descr="C:\Users\User\Pictures\2020-04-02\255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357298"/>
            <a:ext cx="2786082" cy="3714776"/>
          </a:xfrm>
          <a:prstGeom prst="rect">
            <a:avLst/>
          </a:prstGeom>
          <a:noFill/>
          <a:ln w="31750">
            <a:solidFill>
              <a:schemeClr val="accent2">
                <a:lumMod val="60000"/>
                <a:lumOff val="40000"/>
              </a:schemeClr>
            </a:solidFill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1" hangingPunct="1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ru-RU" altLang="ru-RU" sz="3600" b="1" dirty="0">
                <a:solidFill>
                  <a:schemeClr val="bg2">
                    <a:lumMod val="25000"/>
                  </a:schemeClr>
                </a:solidFill>
                <a:ea typeface="Microsoft YaHei" charset="-122"/>
              </a:rPr>
              <a:t>II</a:t>
            </a:r>
            <a:r>
              <a:rPr lang="ru-RU" altLang="ru-RU" sz="3600" b="1" dirty="0">
                <a:solidFill>
                  <a:schemeClr val="bg2">
                    <a:lumMod val="25000"/>
                  </a:schemeClr>
                </a:solidFill>
                <a:latin typeface="Calibri Light" pitchFamily="32" charset="0"/>
                <a:ea typeface="Microsoft YaHei" charset="-122"/>
              </a:rPr>
              <a:t> этап 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1643042" y="1857364"/>
            <a:ext cx="4040188" cy="659352"/>
          </a:xfrm>
        </p:spPr>
        <p:txBody>
          <a:bodyPr/>
          <a:lstStyle/>
          <a:p>
            <a:r>
              <a:rPr lang="ru-RU" i="1" dirty="0" smtClean="0"/>
              <a:t>Работа с родителями 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>
          <a:xfrm>
            <a:off x="5572132" y="1928802"/>
            <a:ext cx="4041775" cy="65484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Анкетирование</a:t>
            </a:r>
          </a:p>
          <a:p>
            <a:r>
              <a:rPr lang="ru-RU" dirty="0" smtClean="0"/>
              <a:t>Помощь  своему ребенку в подборе информации по индивидуальному заданию</a:t>
            </a:r>
          </a:p>
          <a:p>
            <a:r>
              <a:rPr lang="ru-RU" dirty="0" smtClean="0"/>
              <a:t>Консультация для родителей «Вырастим ель дома» , «Живая ель или искусственная».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Участие и помощь в организации досугов и развлечений</a:t>
            </a:r>
          </a:p>
          <a:p>
            <a:r>
              <a:rPr lang="ru-RU" dirty="0" smtClean="0"/>
              <a:t>Совместная продуктивная деятельность с детьми дома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Рекомендации для родителей</a:t>
            </a:r>
            <a:endParaRPr lang="ru-RU" dirty="0"/>
          </a:p>
        </p:txBody>
      </p:sp>
      <p:pic>
        <p:nvPicPr>
          <p:cNvPr id="35842" name="Picture 2" descr="C:\Users\User\Pictures\Mku-mo3m5GM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500306"/>
            <a:ext cx="2714644" cy="3842485"/>
          </a:xfrm>
          <a:prstGeom prst="rect">
            <a:avLst/>
          </a:prstGeom>
          <a:noFill/>
        </p:spPr>
      </p:pic>
      <p:pic>
        <p:nvPicPr>
          <p:cNvPr id="35843" name="Picture 3" descr="C:\Users\User\Pictures\15406-Kakuyu-elku-vyibrat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29322" y="2214554"/>
            <a:ext cx="3000396" cy="3955067"/>
          </a:xfrm>
          <a:prstGeom prst="rect">
            <a:avLst/>
          </a:prstGeom>
          <a:noFill/>
        </p:spPr>
      </p:pic>
      <p:pic>
        <p:nvPicPr>
          <p:cNvPr id="35844" name="Picture 4" descr="C:\Users\User\Pictures\151653671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43240" y="2071678"/>
            <a:ext cx="2521300" cy="35688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rmAutofit fontScale="90000"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ru-RU" altLang="ru-RU" sz="5400" dirty="0" smtClean="0">
                <a:solidFill>
                  <a:schemeClr val="bg2">
                    <a:lumMod val="25000"/>
                  </a:schemeClr>
                </a:solidFill>
                <a:latin typeface="Calibri Light" pitchFamily="32" charset="0"/>
                <a:ea typeface="Microsoft YaHei" charset="-122"/>
              </a:rPr>
              <a:t/>
            </a:r>
            <a:br>
              <a:rPr lang="ru-RU" altLang="ru-RU" sz="5400" dirty="0" smtClean="0">
                <a:solidFill>
                  <a:schemeClr val="bg2">
                    <a:lumMod val="25000"/>
                  </a:schemeClr>
                </a:solidFill>
                <a:latin typeface="Calibri Light" pitchFamily="32" charset="0"/>
                <a:ea typeface="Microsoft YaHei" charset="-122"/>
              </a:rPr>
            </a:br>
            <a:r>
              <a:rPr lang="ru-RU" altLang="ru-RU" sz="5400" dirty="0" smtClean="0">
                <a:solidFill>
                  <a:schemeClr val="bg2">
                    <a:lumMod val="25000"/>
                  </a:schemeClr>
                </a:solidFill>
                <a:ea typeface="Microsoft YaHei" charset="-122"/>
              </a:rPr>
              <a:t> III </a:t>
            </a:r>
            <a:r>
              <a:rPr lang="ru-RU" altLang="ru-RU" sz="5400" dirty="0" smtClean="0">
                <a:solidFill>
                  <a:schemeClr val="bg2">
                    <a:lumMod val="25000"/>
                  </a:schemeClr>
                </a:solidFill>
                <a:latin typeface="Calibri Light" pitchFamily="32" charset="0"/>
                <a:ea typeface="Microsoft YaHei" charset="-122"/>
              </a:rPr>
              <a:t>этап </a:t>
            </a:r>
            <a:endParaRPr lang="ru-RU" altLang="ru-RU" sz="5400" dirty="0">
              <a:solidFill>
                <a:srgbClr val="FFFFFF"/>
              </a:solidFill>
              <a:latin typeface="Calibri Light" pitchFamily="32" charset="0"/>
              <a:ea typeface="Microsoft YaHei" charset="-122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528641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Создание презентации, как результат работы по проекту. Включает всю информацию, собранную детьми:</a:t>
            </a:r>
          </a:p>
          <a:p>
            <a:pPr>
              <a:buNone/>
            </a:pPr>
            <a:r>
              <a:rPr lang="ru-RU" sz="1800" dirty="0" smtClean="0"/>
              <a:t>      -Проблема вырубки хвойных лесов.</a:t>
            </a:r>
          </a:p>
          <a:p>
            <a:pPr>
              <a:buNone/>
            </a:pPr>
            <a:r>
              <a:rPr lang="ru-RU" sz="1800" dirty="0" smtClean="0"/>
              <a:t>      -Какие бывают ели и как они растут</a:t>
            </a:r>
          </a:p>
          <a:p>
            <a:pPr>
              <a:buNone/>
            </a:pPr>
            <a:r>
              <a:rPr lang="ru-RU" sz="1800" dirty="0" smtClean="0"/>
              <a:t>      -Польза ели для человека.</a:t>
            </a:r>
          </a:p>
          <a:p>
            <a:pPr>
              <a:buNone/>
            </a:pPr>
            <a:r>
              <a:rPr lang="ru-RU" sz="1800" dirty="0" smtClean="0"/>
              <a:t>      -Роль ели в жизни животных .</a:t>
            </a:r>
          </a:p>
          <a:p>
            <a:pPr>
              <a:buNone/>
            </a:pPr>
            <a:r>
              <a:rPr lang="ru-RU" sz="1800" dirty="0" smtClean="0"/>
              <a:t>      -Интересные факты о елках.</a:t>
            </a:r>
          </a:p>
          <a:p>
            <a:r>
              <a:rPr lang="ru-RU" sz="1800" dirty="0" smtClean="0"/>
              <a:t>Создание интерактивной игры «С кем елочка дружит», дидактических игр «Сравни елочки», «Разбери мусор», «</a:t>
            </a:r>
            <a:r>
              <a:rPr lang="ru-RU" sz="1800" dirty="0" err="1" smtClean="0"/>
              <a:t>Стеклянный,деревынный</a:t>
            </a:r>
            <a:r>
              <a:rPr lang="ru-RU" sz="1800" dirty="0" smtClean="0"/>
              <a:t>, металлический» и др.</a:t>
            </a:r>
          </a:p>
          <a:p>
            <a:r>
              <a:rPr lang="ru-RU" sz="1800" dirty="0" smtClean="0"/>
              <a:t>Изготовление АРТ –елочек.</a:t>
            </a:r>
          </a:p>
          <a:p>
            <a:r>
              <a:rPr lang="ru-RU" sz="1800" dirty="0" smtClean="0"/>
              <a:t>Изготовление родителями новогодних игрушек для уличных городских елок(в </a:t>
            </a:r>
            <a:r>
              <a:rPr lang="ru-RU" sz="1800" dirty="0" err="1" smtClean="0"/>
              <a:t>д</a:t>
            </a:r>
            <a:r>
              <a:rPr lang="ru-RU" sz="1800" dirty="0" smtClean="0"/>
              <a:t>/</a:t>
            </a:r>
            <a:r>
              <a:rPr lang="ru-RU" sz="1800" dirty="0" err="1" smtClean="0"/>
              <a:t>саду,парке</a:t>
            </a:r>
            <a:r>
              <a:rPr lang="ru-RU" sz="1800" dirty="0" smtClean="0"/>
              <a:t>)</a:t>
            </a:r>
          </a:p>
          <a:p>
            <a:r>
              <a:rPr lang="ru-RU" sz="1800" dirty="0" smtClean="0"/>
              <a:t>Участие детей и родителей в природоохранной акции «Не рубите елочку» ( изготовлению плакатов и знаков)</a:t>
            </a:r>
          </a:p>
          <a:p>
            <a:r>
              <a:rPr lang="ru-RU" sz="1800" dirty="0" smtClean="0"/>
              <a:t>Ведение </a:t>
            </a:r>
            <a:r>
              <a:rPr lang="ru-RU" sz="1800" dirty="0" err="1" smtClean="0"/>
              <a:t>дневничков</a:t>
            </a:r>
            <a:r>
              <a:rPr lang="ru-RU" sz="1800" dirty="0" smtClean="0"/>
              <a:t> наблюдений за ростом елей(посаженых на 2 этапе)</a:t>
            </a:r>
          </a:p>
          <a:p>
            <a:pPr>
              <a:buNone/>
            </a:pPr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     Экологические игры</a:t>
            </a:r>
            <a:br>
              <a:rPr lang="ru-RU" sz="3200" dirty="0" smtClean="0"/>
            </a:br>
            <a:r>
              <a:rPr lang="ru-RU" sz="2000" dirty="0" smtClean="0"/>
              <a:t>    «С какого дерева листок?» </a:t>
            </a:r>
            <a:br>
              <a:rPr lang="ru-RU" sz="2000" dirty="0" smtClean="0"/>
            </a:br>
            <a:r>
              <a:rPr lang="ru-RU" sz="2000" dirty="0" smtClean="0"/>
              <a:t>                     «Кто с елочкой дружит?» </a:t>
            </a:r>
            <a:br>
              <a:rPr lang="ru-RU" sz="2000" dirty="0" smtClean="0"/>
            </a:br>
            <a:r>
              <a:rPr lang="ru-RU" sz="2000" dirty="0" smtClean="0"/>
              <a:t>                              «Сортируем мусор»          </a:t>
            </a:r>
            <a:endParaRPr lang="ru-RU" sz="2000" dirty="0"/>
          </a:p>
        </p:txBody>
      </p:sp>
      <p:pic>
        <p:nvPicPr>
          <p:cNvPr id="33795" name="Picture 3" descr="C:\Users\User\Pictures\5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14942" y="785794"/>
            <a:ext cx="3429024" cy="3924111"/>
          </a:xfrm>
          <a:prstGeom prst="rect">
            <a:avLst/>
          </a:prstGeom>
          <a:noFill/>
        </p:spPr>
      </p:pic>
      <p:pic>
        <p:nvPicPr>
          <p:cNvPr id="33796" name="Picture 4" descr="C:\Users\User\Pictures\eko_-_stend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2071678"/>
            <a:ext cx="4143374" cy="2430780"/>
          </a:xfrm>
          <a:prstGeom prst="rect">
            <a:avLst/>
          </a:prstGeom>
          <a:noFill/>
        </p:spPr>
      </p:pic>
      <p:pic>
        <p:nvPicPr>
          <p:cNvPr id="33797" name="Picture 5" descr="C:\Users\User\Pictures\0016-011-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7620" y="3357562"/>
            <a:ext cx="2695920" cy="3286148"/>
          </a:xfrm>
          <a:prstGeom prst="rect">
            <a:avLst/>
          </a:prstGeom>
          <a:noFill/>
          <a:ln w="25400">
            <a:solidFill>
              <a:schemeClr val="accent2">
                <a:lumMod val="60000"/>
                <a:lumOff val="40000"/>
              </a:schemeClr>
            </a:solidFill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/>
              <a:t>Критерии оценки уровня </a:t>
            </a:r>
            <a:r>
              <a:rPr lang="ru-RU" sz="2800" b="1" dirty="0" err="1" smtClean="0"/>
              <a:t>ЗУНов</a:t>
            </a:r>
            <a:r>
              <a:rPr lang="ru-RU" sz="2800" b="1" dirty="0" smtClean="0"/>
              <a:t>,</a:t>
            </a:r>
            <a:br>
              <a:rPr lang="ru-RU" sz="2800" b="1" dirty="0" smtClean="0"/>
            </a:br>
            <a:r>
              <a:rPr lang="ru-RU" sz="2800" b="1" dirty="0" smtClean="0"/>
              <a:t> экологической воспитанности детей.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ln w="38100">
            <a:solidFill>
              <a:srgbClr val="00B0F0"/>
            </a:solidFill>
          </a:ln>
        </p:spPr>
        <p:txBody>
          <a:bodyPr>
            <a:normAutofit/>
          </a:bodyPr>
          <a:lstStyle/>
          <a:p>
            <a:r>
              <a:rPr lang="ru-RU" sz="1800" u="sng" dirty="0" smtClean="0">
                <a:solidFill>
                  <a:schemeClr val="tx2">
                    <a:lumMod val="75000"/>
                  </a:schemeClr>
                </a:solidFill>
              </a:rPr>
              <a:t>Критерий 1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 : ребенок имеет представление о значении ели для природы и человека.</a:t>
            </a:r>
          </a:p>
          <a:p>
            <a:r>
              <a:rPr lang="ru-RU" sz="1800" u="sng" dirty="0" smtClean="0">
                <a:solidFill>
                  <a:schemeClr val="tx2">
                    <a:lumMod val="75000"/>
                  </a:schemeClr>
                </a:solidFill>
              </a:rPr>
              <a:t>Критерий 2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: ребенок умеет устанавливать причинно-следственные связи.</a:t>
            </a:r>
          </a:p>
          <a:p>
            <a:r>
              <a:rPr lang="ru-RU" sz="1800" u="sng" dirty="0" smtClean="0">
                <a:solidFill>
                  <a:schemeClr val="tx2">
                    <a:lumMod val="75000"/>
                  </a:schemeClr>
                </a:solidFill>
              </a:rPr>
              <a:t>Критерий 3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: ребенок имеет зачатки бережного отношения к окружающей среде.</a:t>
            </a:r>
          </a:p>
          <a:p>
            <a:r>
              <a:rPr lang="ru-RU" sz="1800" u="sng" dirty="0" smtClean="0">
                <a:solidFill>
                  <a:schemeClr val="tx2">
                    <a:lumMod val="75000"/>
                  </a:schemeClr>
                </a:solidFill>
              </a:rPr>
              <a:t>Критерий 4: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 образовывает множественное число разных частей речи.</a:t>
            </a:r>
            <a:endParaRPr lang="ru-RU" sz="1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9124" y="1920085"/>
            <a:ext cx="4429156" cy="44348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ea typeface="Microsoft YaHei" charset="-122"/>
              </a:rPr>
              <a:t>     Высокий уровень </a:t>
            </a:r>
            <a:r>
              <a:rPr lang="ru-RU" altLang="ru-RU" sz="1600" dirty="0" smtClean="0">
                <a:solidFill>
                  <a:schemeClr val="bg2">
                    <a:lumMod val="25000"/>
                  </a:schemeClr>
                </a:solidFill>
                <a:ea typeface="Microsoft YaHei" charset="-122"/>
              </a:rPr>
              <a:t>– ребенок самостоятельно справляется с заданием, дает полный ответ.</a:t>
            </a:r>
            <a:br>
              <a:rPr lang="ru-RU" altLang="ru-RU" sz="1600" dirty="0" smtClean="0">
                <a:solidFill>
                  <a:schemeClr val="bg2">
                    <a:lumMod val="25000"/>
                  </a:schemeClr>
                </a:solidFill>
                <a:ea typeface="Microsoft YaHei" charset="-122"/>
              </a:rPr>
            </a:br>
            <a:r>
              <a:rPr lang="ru-RU" altLang="ru-RU" sz="1600" dirty="0" smtClean="0">
                <a:solidFill>
                  <a:schemeClr val="bg2">
                    <a:lumMod val="25000"/>
                  </a:schemeClr>
                </a:solidFill>
                <a:ea typeface="Microsoft YaHei" charset="-122"/>
              </a:rPr>
              <a:t/>
            </a:r>
            <a:br>
              <a:rPr lang="ru-RU" altLang="ru-RU" sz="1600" dirty="0" smtClean="0">
                <a:solidFill>
                  <a:schemeClr val="bg2">
                    <a:lumMod val="25000"/>
                  </a:schemeClr>
                </a:solidFill>
                <a:ea typeface="Microsoft YaHei" charset="-122"/>
              </a:rPr>
            </a:b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ea typeface="Microsoft YaHei" charset="-122"/>
              </a:rPr>
              <a:t>Уровень развития выше среднего </a:t>
            </a:r>
            <a:r>
              <a:rPr lang="ru-RU" altLang="ru-RU" sz="1600" dirty="0" smtClean="0">
                <a:solidFill>
                  <a:schemeClr val="bg2">
                    <a:lumMod val="25000"/>
                  </a:schemeClr>
                </a:solidFill>
                <a:ea typeface="Microsoft YaHei" charset="-122"/>
              </a:rPr>
              <a:t>– ребенок самостоятельно справляется с заданием, иногда допускает ошибки, исправляет их самостоятельно, ответ достаточно полный.</a:t>
            </a:r>
            <a:br>
              <a:rPr lang="ru-RU" altLang="ru-RU" sz="1600" dirty="0" smtClean="0">
                <a:solidFill>
                  <a:schemeClr val="bg2">
                    <a:lumMod val="25000"/>
                  </a:schemeClr>
                </a:solidFill>
                <a:ea typeface="Microsoft YaHei" charset="-122"/>
              </a:rPr>
            </a:b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ea typeface="Microsoft YaHei" charset="-122"/>
              </a:rPr>
              <a:t>Средний уровень </a:t>
            </a:r>
            <a:r>
              <a:rPr lang="ru-RU" altLang="ru-RU" sz="1600" dirty="0" smtClean="0">
                <a:solidFill>
                  <a:schemeClr val="bg2">
                    <a:lumMod val="25000"/>
                  </a:schemeClr>
                </a:solidFill>
                <a:ea typeface="Microsoft YaHei" charset="-122"/>
              </a:rPr>
              <a:t>– ребенок справляется с заданием с помощью взрослого или со второй попытки, ответ недостаточно полный.</a:t>
            </a:r>
            <a:br>
              <a:rPr lang="ru-RU" altLang="ru-RU" sz="1600" dirty="0" smtClean="0">
                <a:solidFill>
                  <a:schemeClr val="bg2">
                    <a:lumMod val="25000"/>
                  </a:schemeClr>
                </a:solidFill>
                <a:ea typeface="Microsoft YaHei" charset="-122"/>
              </a:rPr>
            </a:b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ea typeface="Microsoft YaHei" charset="-122"/>
              </a:rPr>
              <a:t>Уровень развития ниже среднего </a:t>
            </a:r>
            <a:r>
              <a:rPr lang="ru-RU" altLang="ru-RU" sz="1600" dirty="0" smtClean="0">
                <a:solidFill>
                  <a:schemeClr val="bg2">
                    <a:lumMod val="25000"/>
                  </a:schemeClr>
                </a:solidFill>
                <a:ea typeface="Microsoft YaHei" charset="-122"/>
              </a:rPr>
              <a:t>– ребенок справляется с заданием только с помощью взрослого, ответы односложные.</a:t>
            </a:r>
            <a:br>
              <a:rPr lang="ru-RU" altLang="ru-RU" sz="1600" dirty="0" smtClean="0">
                <a:solidFill>
                  <a:schemeClr val="bg2">
                    <a:lumMod val="25000"/>
                  </a:schemeClr>
                </a:solidFill>
                <a:ea typeface="Microsoft YaHei" charset="-122"/>
              </a:rPr>
            </a:br>
            <a:endParaRPr lang="ru-RU" sz="16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/>
          <a:lstStyle/>
          <a:p>
            <a:r>
              <a:rPr lang="ru-RU" dirty="0" smtClean="0"/>
              <a:t>Результаты работы с детьми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28596" y="1714488"/>
            <a:ext cx="4040188" cy="659352"/>
          </a:xfr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ru-RU" b="0" dirty="0" smtClean="0"/>
              <a:t>В начале проекта</a:t>
            </a:r>
            <a:endParaRPr lang="ru-RU" b="0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572000" y="1714488"/>
            <a:ext cx="4041775" cy="654843"/>
          </a:xfrm>
          <a:solidFill>
            <a:schemeClr val="bg2">
              <a:lumMod val="50000"/>
            </a:schemeClr>
          </a:solidFill>
        </p:spPr>
        <p:txBody>
          <a:bodyPr/>
          <a:lstStyle/>
          <a:p>
            <a:r>
              <a:rPr lang="ru-RU" dirty="0" smtClean="0"/>
              <a:t>В конце проекта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2"/>
          </p:nvPr>
        </p:nvGraphicFramePr>
        <p:xfrm>
          <a:off x="285720" y="2500306"/>
          <a:ext cx="4214842" cy="3771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Содержимое 3"/>
          <p:cNvGraphicFramePr>
            <a:graphicFrameLocks noGrp="1"/>
          </p:cNvGraphicFramePr>
          <p:nvPr>
            <p:ph sz="quarter" idx="4"/>
          </p:nvPr>
        </p:nvGraphicFramePr>
        <p:xfrm>
          <a:off x="4645025" y="2514601"/>
          <a:ext cx="4284693" cy="3771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Актуальность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   Активная вырубка елей в </a:t>
            </a:r>
            <a:r>
              <a:rPr lang="ru-RU" dirty="0" err="1" smtClean="0"/>
              <a:t>предверии</a:t>
            </a:r>
            <a:r>
              <a:rPr lang="ru-RU" dirty="0" smtClean="0"/>
              <a:t> Нового года и краткосрочное их использование.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 </a:t>
            </a:r>
            <a:r>
              <a:rPr lang="ru-RU" dirty="0" err="1" smtClean="0"/>
              <a:t>Невостребованность</a:t>
            </a:r>
            <a:r>
              <a:rPr lang="ru-RU" dirty="0" smtClean="0"/>
              <a:t> большей части заготовленного для продажи ельника.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Безжалостное и незаконное уничтожение лесных ресурсов.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Нанесение вреда окружающей среде.</a:t>
            </a:r>
          </a:p>
          <a:p>
            <a:pPr>
              <a:buNone/>
            </a:pPr>
            <a:r>
              <a:rPr lang="ru-RU" b="1" dirty="0" smtClean="0"/>
              <a:t>   Проблема : Какой вред наносит человек природе и самому себе?</a:t>
            </a:r>
            <a:r>
              <a:rPr lang="ru-RU" dirty="0" smtClean="0"/>
              <a:t> Каким образом предотвратить вырубку молодых елей под Новый год? И как мы с ребятами можем осознать и  восполнить эту утрату? 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Результаты анкетирования родителей</a:t>
            </a:r>
            <a:endParaRPr lang="ru-RU" sz="32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7349282"/>
              </p:ext>
            </p:extLst>
          </p:nvPr>
        </p:nvGraphicFramePr>
        <p:xfrm>
          <a:off x="428596" y="1928801"/>
          <a:ext cx="4214842" cy="42148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xmlns="" val="1019769975"/>
              </p:ext>
            </p:extLst>
          </p:nvPr>
        </p:nvGraphicFramePr>
        <p:xfrm>
          <a:off x="4786314" y="1928802"/>
          <a:ext cx="3786214" cy="421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Подводя итоги своей работы, мы можем сделать вывод: мы добились поставленной цели, воспитанники узнали много нового и интересного о зеленой красавице, об ее значении в природе и жизни человека. Считаем, что и ребята, и взрослые не остались равнодушными к проблеме сохранения елей в нашей местности, активно обсуждали предложенные нами рекомендации по экологическому поведению. По результатам анкетирования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дителейровидим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, что многие решили отказаться от украшения дома на Новый год именно живой елью и использовать альтернативных способов.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Мы получили эмоциональный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</a:rPr>
              <a:t>отклик,а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это основа воспитания экологической культуры!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124" y="1500174"/>
            <a:ext cx="4071966" cy="2035983"/>
          </a:xfrm>
          <a:prstGeom prst="rect">
            <a:avLst/>
          </a:prstGeom>
        </p:spPr>
      </p:pic>
      <p:pic>
        <p:nvPicPr>
          <p:cNvPr id="5" name="Содержимое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785794"/>
            <a:ext cx="2973028" cy="1672328"/>
          </a:xfrm>
          <a:prstGeom prst="rect">
            <a:avLst/>
          </a:prstGeom>
          <a:ln cap="sq" cmpd="thickThin">
            <a:solidFill>
              <a:srgbClr val="FF000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8572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u="sng" dirty="0" smtClean="0"/>
              <a:t>Итоговая презентация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«Не рубите елочку»- </a:t>
            </a:r>
            <a:r>
              <a:rPr lang="ru-RU" sz="2800" i="1" dirty="0" smtClean="0"/>
              <a:t>фрагменты.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2071678"/>
            <a:ext cx="2074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Не рубите елочку!</a:t>
            </a:r>
            <a:endParaRPr lang="ru-RU" dirty="0"/>
          </a:p>
        </p:txBody>
      </p:sp>
      <p:pic>
        <p:nvPicPr>
          <p:cNvPr id="7" name="Объект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24" y="2500306"/>
            <a:ext cx="2714644" cy="1771300"/>
          </a:xfrm>
          <a:prstGeom prst="rect">
            <a:avLst/>
          </a:prstGeom>
        </p:spPr>
      </p:pic>
      <p:pic>
        <p:nvPicPr>
          <p:cNvPr id="8" name="Picture 6" descr="ae4a9dbe154b7632e02ac2c4df9810f4?1389435298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3714752"/>
            <a:ext cx="1815475" cy="2548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918" y="4857760"/>
            <a:ext cx="2736523" cy="1865397"/>
          </a:xfrm>
          <a:prstGeom prst="rect">
            <a:avLst/>
          </a:prstGeom>
        </p:spPr>
      </p:pic>
      <p:pic>
        <p:nvPicPr>
          <p:cNvPr id="10" name="Объект 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6182" y="1500174"/>
            <a:ext cx="2651210" cy="192882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76" y="3571876"/>
            <a:ext cx="1738911" cy="1536557"/>
          </a:xfrm>
          <a:prstGeom prst="rect">
            <a:avLst/>
          </a:prstGeom>
        </p:spPr>
      </p:pic>
      <p:pic>
        <p:nvPicPr>
          <p:cNvPr id="13" name="Объект 5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0826" y="5000636"/>
            <a:ext cx="2454460" cy="162199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752" y="4929198"/>
            <a:ext cx="2286014" cy="171451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388" y="3286124"/>
            <a:ext cx="2295777" cy="1721833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Литература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389120"/>
          </a:xfrm>
        </p:spPr>
        <p:txBody>
          <a:bodyPr>
            <a:noAutofit/>
          </a:bodyPr>
          <a:lstStyle/>
          <a:p>
            <a:pPr marL="342900" indent="-342900">
              <a:buNone/>
            </a:pP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1) Аксенова, З.Ф. Войди в природу другом. Экологическое воспитание дошкольников. – Москва: ТЦ Сфера, 2011. – 128 с. – (Библиотека воспитателя).</a:t>
            </a:r>
          </a:p>
          <a:p>
            <a:pPr>
              <a:buNone/>
            </a:pP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2) Николаева, С.Н. Экологическое воспитание младших дошкольников. Книга для воспитателей детского сада. - Москва: Мозаика-Синтез, 2004. - 96с.</a:t>
            </a:r>
          </a:p>
          <a:p>
            <a:pPr>
              <a:buNone/>
            </a:pP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3) Егоренков, Л.И. Экологическое воспитание дошкольников и младших школьников: Пособие для родителей, педагогов и воспитателей детских дошкольных учреждений, учителей начальных классов. - Москва: АРКТИ, 2001. - 128с.</a:t>
            </a:r>
          </a:p>
          <a:p>
            <a:pPr>
              <a:buNone/>
            </a:pP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4) Экологические стихи и сказки клубов друзей WWF. / Сост. Е. Кузнецова. - Москва: Всемирный фонд дикой природы, 2006. - 104 с.: ил.</a:t>
            </a:r>
          </a:p>
          <a:p>
            <a:pPr>
              <a:buNone/>
            </a:pP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5) Кузнецова, Л.В. Взаимодействие детского сада и семьи в экологическом воспитании детей // Дошкольная педагогика. - 2009. - № 6. - С. 54-57.</a:t>
            </a:r>
          </a:p>
          <a:p>
            <a:pPr>
              <a:buNone/>
            </a:pP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6) </a:t>
            </a:r>
            <a:r>
              <a:rPr lang="ru-RU" sz="1400" dirty="0" err="1" smtClean="0">
                <a:solidFill>
                  <a:schemeClr val="accent1">
                    <a:lumMod val="75000"/>
                  </a:schemeClr>
                </a:solidFill>
              </a:rPr>
              <a:t>Казаручик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, Г.Н. Дидактические игры в экологическом воспитании старших дошкольников // Ребенок в детском саду. - 2005. - № 2. - С. 38-41.</a:t>
            </a:r>
          </a:p>
          <a:p>
            <a:pPr>
              <a:buNone/>
            </a:pP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7)  Закон РФ от 10.07.1992 №3266-1 «Об образовании» (ред. от 28.02.2012) // Собрание законодательства РФ от 15.01.1996. - № 3.</a:t>
            </a:r>
          </a:p>
          <a:p>
            <a:pPr>
              <a:buNone/>
            </a:pP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 8) </a:t>
            </a:r>
            <a:r>
              <a:rPr lang="ru-RU" sz="1400" dirty="0" err="1" smtClean="0">
                <a:solidFill>
                  <a:schemeClr val="accent1">
                    <a:lumMod val="75000"/>
                  </a:schemeClr>
                </a:solidFill>
              </a:rPr>
              <a:t>Веракса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 Н.Е. Проектная деятельность дошкольников. Пособие для педагогов дошкольных учреждений / </a:t>
            </a:r>
            <a:r>
              <a:rPr lang="ru-RU" sz="1400" dirty="0" err="1" smtClean="0">
                <a:solidFill>
                  <a:schemeClr val="accent1">
                    <a:lumMod val="75000"/>
                  </a:schemeClr>
                </a:solidFill>
              </a:rPr>
              <a:t>Н.Е.Веракса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ru-RU" sz="1400" dirty="0" err="1" smtClean="0">
                <a:solidFill>
                  <a:schemeClr val="accent1">
                    <a:lumMod val="75000"/>
                  </a:schemeClr>
                </a:solidFill>
              </a:rPr>
              <a:t>А.Н.Веракса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. - М.: Мозаика-Синтез, 2008. - 112 с.</a:t>
            </a:r>
          </a:p>
          <a:p>
            <a:pPr>
              <a:buNone/>
            </a:pP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9)  Виноградова Н.А.Образовательные проекты в детском саду. Пособие для воспитателей и родителей / Н.А.Виноградова, Е.П.Панкова. - М.: Айрис-Пресс, 2008. - 208 с.</a:t>
            </a:r>
          </a:p>
          <a:p>
            <a:pPr>
              <a:buNone/>
            </a:pPr>
            <a:endParaRPr lang="ru-RU"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/>
          <a:lstStyle/>
          <a:p>
            <a:r>
              <a:rPr lang="ru-RU" dirty="0" smtClean="0"/>
              <a:t>            Участники проекта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714488"/>
          <a:ext cx="8143932" cy="47466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229600" cy="235745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300" dirty="0" err="1" smtClean="0"/>
              <a:t>Цель:</a:t>
            </a:r>
            <a:r>
              <a:rPr lang="ru-RU" sz="2700" dirty="0" err="1" smtClean="0">
                <a:solidFill>
                  <a:schemeClr val="bg2">
                    <a:lumMod val="25000"/>
                  </a:schemeClr>
                </a:solidFill>
              </a:rPr>
              <a:t>формирование</a:t>
            </a:r>
            <a:r>
              <a:rPr lang="ru-RU" sz="2700" dirty="0" smtClean="0">
                <a:solidFill>
                  <a:schemeClr val="bg2">
                    <a:lumMod val="25000"/>
                  </a:schemeClr>
                </a:solidFill>
              </a:rPr>
              <a:t> бережного отношения к природе, повышение творческой активности и природоохранной деятельности детей.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357430"/>
            <a:ext cx="8229600" cy="411004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4000" u="sng" dirty="0" smtClean="0">
                <a:solidFill>
                  <a:schemeClr val="accent2">
                    <a:lumMod val="50000"/>
                  </a:schemeClr>
                </a:solidFill>
              </a:rPr>
              <a:t>Задачи:</a:t>
            </a:r>
            <a:endParaRPr lang="ru-RU" sz="2400" u="sng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1.Показать огромное значение хвойного леса в природе и жизни человека.</a:t>
            </a:r>
          </a:p>
          <a:p>
            <a:pPr>
              <a:buNone/>
            </a:pPr>
            <a:r>
              <a:rPr lang="ru-RU" sz="2400" dirty="0" smtClean="0">
                <a:solidFill>
                  <a:srgbClr val="FFC000"/>
                </a:solidFill>
              </a:rPr>
              <a:t>2.Способствовать развитию умений устанавливать причинно-следственные связи .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з. Воспитывать у детей к бережное отношение к окружающей природе. </a:t>
            </a:r>
          </a:p>
          <a:p>
            <a:pPr marL="457200" indent="-457200">
              <a:buNone/>
            </a:pPr>
            <a:r>
              <a:rPr lang="ru-RU" sz="2400" dirty="0" smtClean="0">
                <a:solidFill>
                  <a:srgbClr val="7030A0"/>
                </a:solidFill>
              </a:rPr>
              <a:t>4. -Обогащать и активизировать словарь по теме проекта; </a:t>
            </a:r>
          </a:p>
          <a:p>
            <a:pPr marL="457200" indent="-457200">
              <a:buNone/>
            </a:pPr>
            <a:r>
              <a:rPr lang="ru-RU" sz="2400" dirty="0" smtClean="0">
                <a:solidFill>
                  <a:srgbClr val="7030A0"/>
                </a:solidFill>
              </a:rPr>
              <a:t>    - закреплять навык образования множественного числа -       существительных, прилагательных , глаголов;</a:t>
            </a:r>
          </a:p>
          <a:p>
            <a:pPr marL="457200" indent="-457200">
              <a:buNone/>
            </a:pPr>
            <a:r>
              <a:rPr lang="ru-RU" sz="2400" dirty="0" smtClean="0">
                <a:solidFill>
                  <a:srgbClr val="7030A0"/>
                </a:solidFill>
              </a:rPr>
              <a:t>    - автоматизировать звуки  Л и Ль через чистоговорки  и поговорки по теме проекта.</a:t>
            </a:r>
          </a:p>
          <a:p>
            <a:pPr>
              <a:buNone/>
            </a:pP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/>
          <a:lstStyle/>
          <a:p>
            <a:r>
              <a:rPr lang="ru-RU" dirty="0" smtClean="0"/>
              <a:t>Ожидаемые результаты: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78634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6400" b="1" i="1" u="sng" dirty="0" smtClean="0"/>
              <a:t>Дошкольники </a:t>
            </a:r>
          </a:p>
          <a:p>
            <a:pPr>
              <a:buNone/>
            </a:pPr>
            <a:r>
              <a:rPr lang="ru-RU" sz="6400" b="1" i="1" dirty="0" smtClean="0"/>
              <a:t>-понимают и знают, что:</a:t>
            </a:r>
            <a:endParaRPr lang="ru-RU" sz="6400" dirty="0" smtClean="0"/>
          </a:p>
          <a:p>
            <a:pPr lvl="0"/>
            <a:r>
              <a:rPr lang="ru-RU" sz="6400" dirty="0" smtClean="0"/>
              <a:t>ели играют в природе и в жизни человека важную роль.</a:t>
            </a:r>
          </a:p>
          <a:p>
            <a:pPr lvl="0"/>
            <a:r>
              <a:rPr lang="ru-RU" sz="6400" dirty="0" smtClean="0"/>
              <a:t>вырубка елей наносит большой вред природе.</a:t>
            </a:r>
          </a:p>
          <a:p>
            <a:pPr lvl="0">
              <a:buNone/>
            </a:pPr>
            <a:r>
              <a:rPr lang="ru-RU" sz="6400" b="1" dirty="0" smtClean="0"/>
              <a:t>-проявляют</a:t>
            </a:r>
            <a:r>
              <a:rPr lang="ru-RU" sz="6400" dirty="0" smtClean="0"/>
              <a:t>:</a:t>
            </a:r>
          </a:p>
          <a:p>
            <a:r>
              <a:rPr lang="ru-RU" sz="6400" dirty="0" smtClean="0"/>
              <a:t> познавательный устойчивый  интерес и заботу к представителям растительного мира- хвойным деревьям</a:t>
            </a:r>
          </a:p>
          <a:p>
            <a:r>
              <a:rPr lang="ru-RU" sz="6400" dirty="0" smtClean="0"/>
              <a:t>воображение в творческой деятельности</a:t>
            </a:r>
          </a:p>
          <a:p>
            <a:pPr>
              <a:buNone/>
            </a:pPr>
            <a:r>
              <a:rPr lang="ru-RU" sz="6400" dirty="0" smtClean="0"/>
              <a:t>-</a:t>
            </a:r>
            <a:r>
              <a:rPr lang="ru-RU" sz="6400" b="1" dirty="0" smtClean="0"/>
              <a:t>умеют:</a:t>
            </a:r>
          </a:p>
          <a:p>
            <a:pPr>
              <a:buFont typeface="Arial" pitchFamily="34" charset="0"/>
              <a:buChar char="•"/>
            </a:pPr>
            <a:r>
              <a:rPr lang="ru-RU" sz="6400" dirty="0" smtClean="0"/>
              <a:t>Устанавливать причинно-следственные связи</a:t>
            </a:r>
          </a:p>
          <a:p>
            <a:pPr>
              <a:buNone/>
            </a:pPr>
            <a:r>
              <a:rPr lang="ru-RU" sz="6400" dirty="0" smtClean="0"/>
              <a:t>У детей </a:t>
            </a:r>
            <a:r>
              <a:rPr lang="ru-RU" sz="6400" b="1" dirty="0" smtClean="0"/>
              <a:t>наблюдается</a:t>
            </a:r>
            <a:r>
              <a:rPr lang="ru-RU" sz="6400" dirty="0" smtClean="0"/>
              <a:t> :</a:t>
            </a:r>
          </a:p>
          <a:p>
            <a:pPr>
              <a:buNone/>
            </a:pPr>
            <a:r>
              <a:rPr lang="ru-RU" sz="6400" dirty="0" smtClean="0"/>
              <a:t>      Активизация словарного запаса, закреплен навык образования множественного числа существительных , прилагательных, глаголов; автоматизация поставленных звуков в самостоятельной речи детей,</a:t>
            </a:r>
          </a:p>
          <a:p>
            <a:pPr>
              <a:buNone/>
            </a:pPr>
            <a:r>
              <a:rPr lang="ru-RU" sz="6400" b="1" u="sng" dirty="0" smtClean="0"/>
              <a:t> Родители</a:t>
            </a:r>
          </a:p>
          <a:p>
            <a:r>
              <a:rPr lang="ru-RU" sz="6400" dirty="0" smtClean="0"/>
              <a:t>-активно включаются в педагогический процесс ДОУ</a:t>
            </a:r>
            <a:endParaRPr lang="ru-RU" sz="64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457200" algn="l"/>
              </a:tabLst>
            </a:pPr>
            <a:r>
              <a:rPr lang="ru-RU" sz="6400" b="1" dirty="0" smtClean="0"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  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457200" algn="l"/>
              </a:tabLst>
            </a:pPr>
            <a:r>
              <a:rPr lang="ru-RU" sz="6400" b="1" dirty="0" smtClean="0"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      Наблюдается  повышение уровня экологической культуры не только </a:t>
            </a:r>
            <a:r>
              <a:rPr lang="ru-RU" sz="6400" b="1" u="sng" dirty="0" smtClean="0"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воспитанников, но и педагогов, а также родителей .   </a:t>
            </a:r>
            <a:endParaRPr lang="ru-RU" sz="6400" b="1" u="sng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081838"/>
          </a:xfrm>
        </p:spPr>
        <p:txBody>
          <a:bodyPr/>
          <a:lstStyle/>
          <a:p>
            <a:pPr algn="ctr"/>
            <a:r>
              <a:rPr lang="ru-RU" u="sng" dirty="0" smtClean="0"/>
              <a:t>Этапы проекта:</a:t>
            </a:r>
            <a:endParaRPr lang="ru-RU" u="sng" dirty="0"/>
          </a:p>
        </p:txBody>
      </p:sp>
      <p:sp>
        <p:nvSpPr>
          <p:cNvPr id="17" name="Содержимое 16"/>
          <p:cNvSpPr>
            <a:spLocks noGrp="1"/>
          </p:cNvSpPr>
          <p:nvPr>
            <p:ph sz="half" idx="1"/>
          </p:nvPr>
        </p:nvSpPr>
        <p:spPr>
          <a:xfrm>
            <a:off x="1428728" y="5000637"/>
            <a:ext cx="6286544" cy="1500197"/>
          </a:xfrm>
        </p:spPr>
        <p:txBody>
          <a:bodyPr/>
          <a:lstStyle/>
          <a:p>
            <a:pPr algn="ctr">
              <a:buNone/>
            </a:pPr>
            <a:r>
              <a:rPr lang="ru-RU" altLang="ru-RU" sz="2800" dirty="0" smtClean="0">
                <a:solidFill>
                  <a:srgbClr val="000000"/>
                </a:solidFill>
                <a:ea typeface="Microsoft YaHei" charset="-122"/>
              </a:rPr>
              <a:t>    </a:t>
            </a:r>
            <a:r>
              <a:rPr lang="ru-RU" altLang="ru-RU" sz="2800" b="1" dirty="0" smtClean="0">
                <a:solidFill>
                  <a:schemeClr val="tx2">
                    <a:lumMod val="50000"/>
                  </a:schemeClr>
                </a:solidFill>
                <a:ea typeface="Microsoft YaHei" charset="-122"/>
              </a:rPr>
              <a:t>Сроки реализации проекта:</a:t>
            </a:r>
          </a:p>
          <a:p>
            <a:pPr algn="ctr">
              <a:buNone/>
            </a:pPr>
            <a:r>
              <a:rPr lang="ru-RU" altLang="ru-RU" sz="2800" b="1" dirty="0" smtClean="0">
                <a:solidFill>
                  <a:schemeClr val="tx2">
                    <a:lumMod val="50000"/>
                  </a:schemeClr>
                </a:solidFill>
                <a:ea typeface="Microsoft YaHei" charset="-122"/>
              </a:rPr>
              <a:t>          3 месяца(12.2019-02.2020)</a:t>
            </a:r>
          </a:p>
          <a:p>
            <a:endParaRPr lang="ru-RU" dirty="0"/>
          </a:p>
        </p:txBody>
      </p:sp>
      <p:grpSp>
        <p:nvGrpSpPr>
          <p:cNvPr id="19" name="Group 3"/>
          <p:cNvGrpSpPr>
            <a:grpSpLocks noGrp="1"/>
          </p:cNvGrpSpPr>
          <p:nvPr>
            <p:ph sz="half" idx="2"/>
          </p:nvPr>
        </p:nvGrpSpPr>
        <p:grpSpPr bwMode="auto">
          <a:xfrm>
            <a:off x="571472" y="1920875"/>
            <a:ext cx="8115328" cy="3156087"/>
            <a:chOff x="91" y="1366"/>
            <a:chExt cx="5523" cy="1654"/>
          </a:xfrm>
        </p:grpSpPr>
        <p:grpSp>
          <p:nvGrpSpPr>
            <p:cNvPr id="20" name="Group 4"/>
            <p:cNvGrpSpPr>
              <a:grpSpLocks/>
            </p:cNvGrpSpPr>
            <p:nvPr/>
          </p:nvGrpSpPr>
          <p:grpSpPr bwMode="auto">
            <a:xfrm>
              <a:off x="3923" y="1366"/>
              <a:ext cx="1691" cy="1588"/>
              <a:chOff x="3923" y="1366"/>
              <a:chExt cx="1691" cy="1588"/>
            </a:xfrm>
          </p:grpSpPr>
          <p:sp>
            <p:nvSpPr>
              <p:cNvPr id="29" name="AutoShape 5"/>
              <p:cNvSpPr>
                <a:spLocks noChangeArrowheads="1"/>
              </p:cNvSpPr>
              <p:nvPr/>
            </p:nvSpPr>
            <p:spPr bwMode="auto">
              <a:xfrm>
                <a:off x="3923" y="1366"/>
                <a:ext cx="1691" cy="1588"/>
              </a:xfrm>
              <a:prstGeom prst="roundRect">
                <a:avLst>
                  <a:gd name="adj" fmla="val 7083"/>
                </a:avLst>
              </a:prstGeom>
              <a:solidFill>
                <a:schemeClr val="bg2">
                  <a:lumMod val="75000"/>
                </a:schemeClr>
              </a:solidFill>
              <a:ln w="15840" cap="sq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altLang="ru-RU"/>
              </a:p>
            </p:txBody>
          </p:sp>
          <p:sp>
            <p:nvSpPr>
              <p:cNvPr id="30" name="Text Box 6"/>
              <p:cNvSpPr txBox="1">
                <a:spLocks noChangeArrowheads="1"/>
              </p:cNvSpPr>
              <p:nvPr/>
            </p:nvSpPr>
            <p:spPr bwMode="auto">
              <a:xfrm>
                <a:off x="3923" y="1549"/>
                <a:ext cx="1691" cy="82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 algn="ctr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ru-RU" altLang="ru-RU" sz="2400" dirty="0">
                    <a:solidFill>
                      <a:srgbClr val="000000"/>
                    </a:solidFill>
                    <a:ea typeface="Microsoft YaHei" charset="-122"/>
                  </a:rPr>
                  <a:t>III этап –  заключительный </a:t>
                </a:r>
                <a:r>
                  <a:rPr lang="ru-RU" altLang="ru-RU" sz="2400" dirty="0" smtClean="0">
                    <a:solidFill>
                      <a:srgbClr val="000000"/>
                    </a:solidFill>
                    <a:ea typeface="Microsoft YaHei" charset="-122"/>
                  </a:rPr>
                  <a:t>(02.2020)</a:t>
                </a:r>
                <a:endParaRPr lang="ru-RU" altLang="ru-RU" sz="2400" dirty="0">
                  <a:solidFill>
                    <a:srgbClr val="000000"/>
                  </a:solidFill>
                  <a:ea typeface="Microsoft YaHei" charset="-122"/>
                </a:endParaRPr>
              </a:p>
              <a:p>
                <a:pPr algn="ctr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endParaRPr lang="ru-RU" altLang="ru-RU" sz="2400" dirty="0">
                  <a:solidFill>
                    <a:srgbClr val="000000"/>
                  </a:solidFill>
                  <a:ea typeface="Microsoft YaHei" charset="-122"/>
                </a:endParaRPr>
              </a:p>
            </p:txBody>
          </p:sp>
        </p:grpSp>
        <p:pic>
          <p:nvPicPr>
            <p:cNvPr id="21" name="Picture 7"/>
            <p:cNvPicPr>
              <a:picLocks noChangeAspect="1" noChangeArrowheads="1"/>
            </p:cNvPicPr>
            <p:nvPr/>
          </p:nvPicPr>
          <p:blipFill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3414" y="2528"/>
              <a:ext cx="824" cy="45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grpSp>
          <p:nvGrpSpPr>
            <p:cNvPr id="22" name="Group 8"/>
            <p:cNvGrpSpPr>
              <a:grpSpLocks/>
            </p:cNvGrpSpPr>
            <p:nvPr/>
          </p:nvGrpSpPr>
          <p:grpSpPr bwMode="auto">
            <a:xfrm>
              <a:off x="2030" y="1366"/>
              <a:ext cx="1700" cy="1588"/>
              <a:chOff x="2030" y="1366"/>
              <a:chExt cx="1700" cy="1588"/>
            </a:xfrm>
          </p:grpSpPr>
          <p:sp>
            <p:nvSpPr>
              <p:cNvPr id="27" name="AutoShape 9"/>
              <p:cNvSpPr>
                <a:spLocks noChangeArrowheads="1"/>
              </p:cNvSpPr>
              <p:nvPr/>
            </p:nvSpPr>
            <p:spPr bwMode="auto">
              <a:xfrm>
                <a:off x="2030" y="1366"/>
                <a:ext cx="1700" cy="1588"/>
              </a:xfrm>
              <a:prstGeom prst="roundRect">
                <a:avLst>
                  <a:gd name="adj" fmla="val 7083"/>
                </a:avLst>
              </a:prstGeom>
              <a:solidFill>
                <a:schemeClr val="bg2">
                  <a:lumMod val="75000"/>
                </a:schemeClr>
              </a:solidFill>
              <a:ln w="15840" cap="sq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altLang="ru-RU"/>
              </a:p>
            </p:txBody>
          </p:sp>
          <p:sp>
            <p:nvSpPr>
              <p:cNvPr id="28" name="Text Box 10"/>
              <p:cNvSpPr txBox="1">
                <a:spLocks noChangeArrowheads="1"/>
              </p:cNvSpPr>
              <p:nvPr/>
            </p:nvSpPr>
            <p:spPr bwMode="auto">
              <a:xfrm>
                <a:off x="2030" y="1549"/>
                <a:ext cx="1700" cy="1017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 algn="ctr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ru-RU" altLang="ru-RU" sz="2400" dirty="0">
                    <a:solidFill>
                      <a:srgbClr val="000000"/>
                    </a:solidFill>
                    <a:ea typeface="Microsoft YaHei" charset="-122"/>
                  </a:rPr>
                  <a:t>II этап – </a:t>
                </a:r>
              </a:p>
              <a:p>
                <a:pPr algn="ctr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ru-RU" altLang="ru-RU" sz="2400" dirty="0">
                    <a:solidFill>
                      <a:srgbClr val="000000"/>
                    </a:solidFill>
                    <a:ea typeface="Microsoft YaHei" charset="-122"/>
                  </a:rPr>
                  <a:t>основной </a:t>
                </a:r>
                <a:br>
                  <a:rPr lang="ru-RU" altLang="ru-RU" sz="2400" dirty="0">
                    <a:solidFill>
                      <a:srgbClr val="000000"/>
                    </a:solidFill>
                    <a:ea typeface="Microsoft YaHei" charset="-122"/>
                  </a:rPr>
                </a:br>
                <a:r>
                  <a:rPr lang="ru-RU" altLang="ru-RU" sz="2400" dirty="0" smtClean="0">
                    <a:solidFill>
                      <a:srgbClr val="000000"/>
                    </a:solidFill>
                    <a:ea typeface="Microsoft YaHei" charset="-122"/>
                  </a:rPr>
                  <a:t>(16.12.2019-31.01.2020)</a:t>
                </a:r>
                <a:endParaRPr lang="ru-RU" altLang="ru-RU" sz="2400" dirty="0">
                  <a:solidFill>
                    <a:srgbClr val="000000"/>
                  </a:solidFill>
                  <a:ea typeface="Microsoft YaHei" charset="-122"/>
                </a:endParaRPr>
              </a:p>
              <a:p>
                <a:pPr algn="ctr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endParaRPr lang="ru-RU" altLang="ru-RU" sz="2400" dirty="0">
                  <a:solidFill>
                    <a:srgbClr val="000000"/>
                  </a:solidFill>
                  <a:ea typeface="Microsoft YaHei" charset="-122"/>
                </a:endParaRPr>
              </a:p>
            </p:txBody>
          </p:sp>
        </p:grpSp>
        <p:pic>
          <p:nvPicPr>
            <p:cNvPr id="23" name="Picture 11"/>
            <p:cNvPicPr>
              <a:picLocks noChangeAspect="1" noChangeArrowheads="1"/>
            </p:cNvPicPr>
            <p:nvPr/>
          </p:nvPicPr>
          <p:blipFill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1603" y="2568"/>
              <a:ext cx="824" cy="45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grpSp>
          <p:nvGrpSpPr>
            <p:cNvPr id="24" name="Group 12"/>
            <p:cNvGrpSpPr>
              <a:grpSpLocks/>
            </p:cNvGrpSpPr>
            <p:nvPr/>
          </p:nvGrpSpPr>
          <p:grpSpPr bwMode="auto">
            <a:xfrm>
              <a:off x="91" y="1366"/>
              <a:ext cx="1700" cy="1588"/>
              <a:chOff x="91" y="1366"/>
              <a:chExt cx="1700" cy="1588"/>
            </a:xfrm>
          </p:grpSpPr>
          <p:sp>
            <p:nvSpPr>
              <p:cNvPr id="26" name="Text Box 14"/>
              <p:cNvSpPr txBox="1">
                <a:spLocks noChangeArrowheads="1"/>
              </p:cNvSpPr>
              <p:nvPr/>
            </p:nvSpPr>
            <p:spPr bwMode="auto">
              <a:xfrm>
                <a:off x="91" y="1549"/>
                <a:ext cx="1700" cy="98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 algn="ctr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ru-RU" altLang="ru-RU" sz="2400">
                    <a:solidFill>
                      <a:srgbClr val="000000"/>
                    </a:solidFill>
                    <a:ea typeface="Microsoft YaHei" charset="-122"/>
                  </a:rPr>
                  <a:t>I этап – подготовительный (сентябрь 2018 г.)</a:t>
                </a:r>
              </a:p>
              <a:p>
                <a:pPr algn="ctr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endParaRPr lang="ru-RU" altLang="ru-RU" sz="2400">
                  <a:solidFill>
                    <a:srgbClr val="000000"/>
                  </a:solidFill>
                  <a:ea typeface="Microsoft YaHei" charset="-122"/>
                </a:endParaRPr>
              </a:p>
            </p:txBody>
          </p:sp>
          <p:sp>
            <p:nvSpPr>
              <p:cNvPr id="25" name="AutoShape 13"/>
              <p:cNvSpPr>
                <a:spLocks noChangeArrowheads="1"/>
              </p:cNvSpPr>
              <p:nvPr/>
            </p:nvSpPr>
            <p:spPr bwMode="auto">
              <a:xfrm>
                <a:off x="91" y="1366"/>
                <a:ext cx="1700" cy="1588"/>
              </a:xfrm>
              <a:prstGeom prst="roundRect">
                <a:avLst>
                  <a:gd name="adj" fmla="val 7083"/>
                </a:avLst>
              </a:prstGeom>
              <a:solidFill>
                <a:schemeClr val="bg2">
                  <a:lumMod val="75000"/>
                </a:schemeClr>
              </a:solidFill>
              <a:ln w="15840" cap="sq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altLang="ru-RU" sz="2400" dirty="0"/>
              </a:p>
            </p:txBody>
          </p:sp>
        </p:grpSp>
      </p:grpSp>
      <p:sp>
        <p:nvSpPr>
          <p:cNvPr id="32" name="Прямоугольник 31"/>
          <p:cNvSpPr/>
          <p:nvPr/>
        </p:nvSpPr>
        <p:spPr>
          <a:xfrm>
            <a:off x="642910" y="2428868"/>
            <a:ext cx="235745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dirty="0" smtClean="0">
                <a:solidFill>
                  <a:srgbClr val="000000"/>
                </a:solidFill>
                <a:ea typeface="Microsoft YaHei" charset="-122"/>
              </a:rPr>
              <a:t>I этап – подготовительный</a:t>
            </a:r>
          </a:p>
          <a:p>
            <a:pPr algn="ctr"/>
            <a:r>
              <a:rPr lang="ru-RU" altLang="ru-RU" sz="2400" dirty="0" smtClean="0">
                <a:solidFill>
                  <a:srgbClr val="000000"/>
                </a:solidFill>
                <a:ea typeface="Microsoft YaHei" charset="-122"/>
              </a:rPr>
              <a:t>(01.12.2019-15.12.2019) 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мониторинг  знаний детей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 анкетирование родителей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изучение литературы</a:t>
            </a:r>
          </a:p>
          <a:p>
            <a:pPr>
              <a:buFont typeface="Wingdings" pitchFamily="2" charset="2"/>
              <a:buChar char="§"/>
            </a:pPr>
            <a:r>
              <a:rPr lang="ru-RU" altLang="ru-RU" dirty="0" smtClean="0">
                <a:solidFill>
                  <a:schemeClr val="tx2">
                    <a:lumMod val="75000"/>
                  </a:schemeClr>
                </a:solidFill>
                <a:ea typeface="Microsoft YaHei" charset="-122"/>
              </a:rPr>
              <a:t>постановка цели и задач.</a:t>
            </a:r>
          </a:p>
          <a:p>
            <a:pPr>
              <a:buFont typeface="Wingdings" pitchFamily="2" charset="2"/>
              <a:buChar char="§"/>
            </a:pPr>
            <a:r>
              <a:rPr lang="ru-RU" altLang="ru-RU" dirty="0" smtClean="0">
                <a:solidFill>
                  <a:schemeClr val="tx2">
                    <a:lumMod val="75000"/>
                  </a:schemeClr>
                </a:solidFill>
                <a:ea typeface="Microsoft YaHei" charset="-122"/>
              </a:rPr>
              <a:t> определение методов исследования. </a:t>
            </a:r>
          </a:p>
          <a:p>
            <a:pPr>
              <a:buFont typeface="Wingdings" pitchFamily="2" charset="2"/>
              <a:buChar char="§"/>
            </a:pPr>
            <a:r>
              <a:rPr lang="ru-RU" altLang="ru-RU" dirty="0" smtClean="0">
                <a:solidFill>
                  <a:schemeClr val="tx2">
                    <a:lumMod val="75000"/>
                  </a:schemeClr>
                </a:solidFill>
                <a:ea typeface="Microsoft YaHei" charset="-122"/>
              </a:rPr>
              <a:t> подбор программно-методического материала </a:t>
            </a:r>
          </a:p>
          <a:p>
            <a:pPr>
              <a:buFont typeface="Wingdings" pitchFamily="2" charset="2"/>
              <a:buChar char="§"/>
            </a:pPr>
            <a:r>
              <a:rPr lang="ru-RU" altLang="ru-RU" dirty="0" smtClean="0">
                <a:solidFill>
                  <a:schemeClr val="tx2">
                    <a:lumMod val="75000"/>
                  </a:schemeClr>
                </a:solidFill>
                <a:ea typeface="Microsoft YaHei" charset="-122"/>
              </a:rPr>
              <a:t> подбор художественной литературы по теме ( сказки с экологическим содержанием, </a:t>
            </a:r>
            <a:r>
              <a:rPr lang="ru-RU" altLang="ru-RU" dirty="0" err="1" smtClean="0">
                <a:solidFill>
                  <a:schemeClr val="tx2">
                    <a:lumMod val="75000"/>
                  </a:schemeClr>
                </a:solidFill>
                <a:ea typeface="Microsoft YaHei" charset="-122"/>
              </a:rPr>
              <a:t>энциклопедии,журналы</a:t>
            </a:r>
            <a:r>
              <a:rPr lang="ru-RU" altLang="ru-RU" dirty="0" smtClean="0">
                <a:solidFill>
                  <a:schemeClr val="tx2">
                    <a:lumMod val="75000"/>
                  </a:schemeClr>
                </a:solidFill>
                <a:ea typeface="Microsoft YaHei" charset="-122"/>
              </a:rPr>
              <a:t>). </a:t>
            </a:r>
          </a:p>
          <a:p>
            <a:pPr>
              <a:buFont typeface="Wingdings" pitchFamily="2" charset="2"/>
              <a:buChar char="§"/>
            </a:pPr>
            <a:r>
              <a:rPr lang="ru-RU" altLang="ru-RU" dirty="0" smtClean="0">
                <a:solidFill>
                  <a:schemeClr val="tx2">
                    <a:lumMod val="75000"/>
                  </a:schemeClr>
                </a:solidFill>
                <a:ea typeface="Microsoft YaHei" charset="-122"/>
              </a:rPr>
              <a:t>анализ и пополнение РППС( создание дидактических игр, пособий, речевых игр по теме)</a:t>
            </a:r>
          </a:p>
          <a:p>
            <a:pPr>
              <a:buNone/>
            </a:pPr>
            <a:endParaRPr lang="ru-RU" altLang="ru-RU" dirty="0" smtClean="0">
              <a:solidFill>
                <a:schemeClr val="tx2">
                  <a:lumMod val="75000"/>
                </a:schemeClr>
              </a:solidFill>
              <a:ea typeface="Microsoft YaHei" charset="-122"/>
            </a:endParaRPr>
          </a:p>
          <a:p>
            <a:pPr>
              <a:buFont typeface="Wingdings" pitchFamily="2" charset="2"/>
              <a:buChar char="§"/>
            </a:pP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Clr>
                <a:srgbClr val="549E39"/>
              </a:buClr>
              <a:buNone/>
            </a:pPr>
            <a:r>
              <a:rPr lang="ru-RU" altLang="ru-RU" dirty="0" smtClean="0">
                <a:ea typeface="Microsoft YaHei" charset="-122"/>
              </a:rPr>
              <a:t> </a:t>
            </a:r>
            <a:endParaRPr lang="ru-RU" dirty="0" smtClean="0"/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5400" dirty="0" smtClean="0">
                <a:solidFill>
                  <a:schemeClr val="bg2">
                    <a:lumMod val="25000"/>
                  </a:schemeClr>
                </a:solidFill>
                <a:latin typeface="Calibri Light" pitchFamily="32" charset="0"/>
                <a:ea typeface="Microsoft YaHei" charset="-122"/>
              </a:rPr>
              <a:t/>
            </a:r>
            <a:br>
              <a:rPr lang="ru-RU" altLang="ru-RU" sz="5400" dirty="0" smtClean="0">
                <a:solidFill>
                  <a:schemeClr val="bg2">
                    <a:lumMod val="25000"/>
                  </a:schemeClr>
                </a:solidFill>
                <a:latin typeface="Calibri Light" pitchFamily="32" charset="0"/>
                <a:ea typeface="Microsoft YaHei" charset="-122"/>
              </a:rPr>
            </a:br>
            <a:r>
              <a:rPr lang="ru-RU" altLang="ru-RU" sz="5400" dirty="0" smtClean="0">
                <a:solidFill>
                  <a:schemeClr val="bg2">
                    <a:lumMod val="25000"/>
                  </a:schemeClr>
                </a:solidFill>
                <a:latin typeface="Calibri Light" pitchFamily="32" charset="0"/>
                <a:ea typeface="Microsoft YaHei" charset="-122"/>
              </a:rPr>
              <a:t/>
            </a:r>
            <a:br>
              <a:rPr lang="ru-RU" altLang="ru-RU" sz="5400" dirty="0" smtClean="0">
                <a:solidFill>
                  <a:schemeClr val="bg2">
                    <a:lumMod val="25000"/>
                  </a:schemeClr>
                </a:solidFill>
                <a:latin typeface="Calibri Light" pitchFamily="32" charset="0"/>
                <a:ea typeface="Microsoft YaHei" charset="-122"/>
              </a:rPr>
            </a:br>
            <a:r>
              <a:rPr lang="ru-RU" altLang="ru-RU" sz="5400" dirty="0" smtClean="0">
                <a:solidFill>
                  <a:schemeClr val="bg2">
                    <a:lumMod val="25000"/>
                  </a:schemeClr>
                </a:solidFill>
                <a:latin typeface="Calibri Light" pitchFamily="32" charset="0"/>
                <a:ea typeface="Microsoft YaHei" charset="-122"/>
              </a:rPr>
              <a:t/>
            </a:r>
            <a:br>
              <a:rPr lang="ru-RU" altLang="ru-RU" sz="5400" dirty="0" smtClean="0">
                <a:solidFill>
                  <a:schemeClr val="bg2">
                    <a:lumMod val="25000"/>
                  </a:schemeClr>
                </a:solidFill>
                <a:latin typeface="Calibri Light" pitchFamily="32" charset="0"/>
                <a:ea typeface="Microsoft YaHei" charset="-122"/>
              </a:rPr>
            </a:br>
            <a:r>
              <a:rPr lang="ru-RU" altLang="ru-RU" sz="5400" dirty="0" smtClean="0">
                <a:solidFill>
                  <a:schemeClr val="bg2">
                    <a:lumMod val="25000"/>
                  </a:schemeClr>
                </a:solidFill>
                <a:latin typeface="Calibri Light" pitchFamily="32" charset="0"/>
                <a:ea typeface="Microsoft YaHei" charset="-122"/>
              </a:rPr>
              <a:t/>
            </a:r>
            <a:br>
              <a:rPr lang="ru-RU" altLang="ru-RU" sz="5400" dirty="0" smtClean="0">
                <a:solidFill>
                  <a:schemeClr val="bg2">
                    <a:lumMod val="25000"/>
                  </a:schemeClr>
                </a:solidFill>
                <a:latin typeface="Calibri Light" pitchFamily="32" charset="0"/>
                <a:ea typeface="Microsoft YaHei" charset="-122"/>
              </a:rPr>
            </a:br>
            <a:r>
              <a:rPr lang="ru-RU" altLang="ru-RU" sz="5400" dirty="0" smtClean="0">
                <a:solidFill>
                  <a:schemeClr val="bg2">
                    <a:lumMod val="25000"/>
                  </a:schemeClr>
                </a:solidFill>
                <a:latin typeface="Calibri Light" pitchFamily="32" charset="0"/>
                <a:ea typeface="Microsoft YaHei" charset="-122"/>
              </a:rPr>
              <a:t/>
            </a:r>
            <a:br>
              <a:rPr lang="ru-RU" altLang="ru-RU" sz="5400" dirty="0" smtClean="0">
                <a:solidFill>
                  <a:schemeClr val="bg2">
                    <a:lumMod val="25000"/>
                  </a:schemeClr>
                </a:solidFill>
                <a:latin typeface="Calibri Light" pitchFamily="32" charset="0"/>
                <a:ea typeface="Microsoft YaHei" charset="-122"/>
              </a:rPr>
            </a:br>
            <a:r>
              <a:rPr lang="ru-RU" altLang="ru-RU" sz="5400" dirty="0" smtClean="0">
                <a:solidFill>
                  <a:schemeClr val="bg2">
                    <a:lumMod val="25000"/>
                  </a:schemeClr>
                </a:solidFill>
                <a:latin typeface="Calibri Light" pitchFamily="32" charset="0"/>
                <a:ea typeface="Microsoft YaHei" charset="-122"/>
              </a:rPr>
              <a:t/>
            </a:r>
            <a:br>
              <a:rPr lang="ru-RU" altLang="ru-RU" sz="5400" dirty="0" smtClean="0">
                <a:solidFill>
                  <a:schemeClr val="bg2">
                    <a:lumMod val="25000"/>
                  </a:schemeClr>
                </a:solidFill>
                <a:latin typeface="Calibri Light" pitchFamily="32" charset="0"/>
                <a:ea typeface="Microsoft YaHei" charset="-122"/>
              </a:rPr>
            </a:br>
            <a:r>
              <a:rPr lang="ru-RU" altLang="ru-RU" sz="5400" dirty="0" smtClean="0">
                <a:solidFill>
                  <a:srgbClr val="FFFFFF"/>
                </a:solidFill>
                <a:latin typeface="Calibri Light" pitchFamily="32" charset="0"/>
                <a:ea typeface="Microsoft YaHei" charset="-122"/>
              </a:rPr>
              <a:t/>
            </a:r>
            <a:br>
              <a:rPr lang="ru-RU" altLang="ru-RU" sz="5400" dirty="0" smtClean="0">
                <a:solidFill>
                  <a:srgbClr val="FFFFFF"/>
                </a:solidFill>
                <a:latin typeface="Calibri Light" pitchFamily="32" charset="0"/>
                <a:ea typeface="Microsoft YaHei" charset="-122"/>
              </a:rPr>
            </a:br>
            <a:r>
              <a:rPr lang="ru-RU" altLang="ru-RU" sz="4800" dirty="0" smtClean="0">
                <a:solidFill>
                  <a:schemeClr val="bg2">
                    <a:lumMod val="25000"/>
                  </a:schemeClr>
                </a:solidFill>
                <a:latin typeface="Calibri Light" pitchFamily="32" charset="0"/>
                <a:ea typeface="Microsoft YaHei" charset="-122"/>
              </a:rPr>
              <a:t> I этап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altLang="ru-RU" sz="5400" dirty="0" smtClean="0">
                <a:solidFill>
                  <a:srgbClr val="FFFFFF"/>
                </a:solidFill>
                <a:latin typeface="Calibri Light" pitchFamily="32" charset="0"/>
                <a:ea typeface="Microsoft YaHei" charset="-122"/>
              </a:rPr>
              <a:t/>
            </a:r>
            <a:br>
              <a:rPr lang="ru-RU" altLang="ru-RU" sz="5400" dirty="0" smtClean="0">
                <a:solidFill>
                  <a:srgbClr val="FFFFFF"/>
                </a:solidFill>
                <a:latin typeface="Calibri Light" pitchFamily="32" charset="0"/>
                <a:ea typeface="Microsoft YaHei" charset="-122"/>
              </a:rPr>
            </a:br>
            <a:r>
              <a:rPr lang="ru-RU" altLang="ru-RU" sz="5400" dirty="0" smtClean="0">
                <a:solidFill>
                  <a:srgbClr val="FFFFFF"/>
                </a:solidFill>
                <a:ea typeface="Microsoft YaHei" charset="-122"/>
              </a:rPr>
              <a:t>II</a:t>
            </a:r>
            <a:r>
              <a:rPr lang="ru-RU" altLang="ru-RU" sz="5400" dirty="0" smtClean="0">
                <a:solidFill>
                  <a:srgbClr val="FFFFFF"/>
                </a:solidFill>
                <a:latin typeface="Calibri Light" pitchFamily="32" charset="0"/>
                <a:ea typeface="Microsoft YaHei" charset="-122"/>
              </a:rPr>
              <a:t> этап </a:t>
            </a:r>
            <a:br>
              <a:rPr lang="ru-RU" altLang="ru-RU" sz="5400" dirty="0" smtClean="0">
                <a:solidFill>
                  <a:srgbClr val="FFFFFF"/>
                </a:solidFill>
                <a:latin typeface="Calibri Light" pitchFamily="32" charset="0"/>
                <a:ea typeface="Microsoft YaHei" charset="-122"/>
              </a:rPr>
            </a:br>
            <a:r>
              <a:rPr lang="ru-RU" altLang="ru-RU" sz="4800" dirty="0" smtClean="0">
                <a:solidFill>
                  <a:srgbClr val="FFFFFF"/>
                </a:solidFill>
                <a:ea typeface="Microsoft YaHei" charset="-122"/>
              </a:rPr>
              <a:t> II</a:t>
            </a:r>
            <a:r>
              <a:rPr lang="ru-RU" altLang="ru-RU" sz="4800" dirty="0" smtClean="0">
                <a:solidFill>
                  <a:srgbClr val="FFFFFF"/>
                </a:solidFill>
                <a:latin typeface="Calibri Light" pitchFamily="32" charset="0"/>
                <a:ea typeface="Microsoft YaHei" charset="-122"/>
              </a:rPr>
              <a:t> этап</a:t>
            </a:r>
            <a:r>
              <a:rPr lang="ru-RU" altLang="ru-RU" sz="4800" dirty="0" smtClean="0">
                <a:solidFill>
                  <a:srgbClr val="FFFFFF"/>
                </a:solidFill>
                <a:ea typeface="Microsoft YaHei" charset="-122"/>
              </a:rPr>
              <a:t> II</a:t>
            </a:r>
            <a:r>
              <a:rPr lang="ru-RU" altLang="ru-RU" sz="4800" dirty="0" smtClean="0">
                <a:solidFill>
                  <a:srgbClr val="FFFFFF"/>
                </a:solidFill>
                <a:latin typeface="Calibri Light" pitchFamily="32" charset="0"/>
                <a:ea typeface="Microsoft YaHei" charset="-122"/>
              </a:rPr>
              <a:t> этап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610112"/>
          </a:xfrm>
          <a:ln>
            <a:solidFill>
              <a:schemeClr val="bg1"/>
            </a:solidFill>
          </a:ln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4500" b="1" i="1" dirty="0" smtClean="0">
                <a:solidFill>
                  <a:schemeClr val="bg2">
                    <a:lumMod val="25000"/>
                  </a:schemeClr>
                </a:solidFill>
              </a:rPr>
              <a:t>Работа с детьми:</a:t>
            </a:r>
          </a:p>
          <a:p>
            <a:r>
              <a:rPr lang="ru-RU" sz="2900" dirty="0" smtClean="0"/>
              <a:t>Самостоятельный поиск детьми информации для ответа на проблемные вопросы(дети делятся на 3 </a:t>
            </a:r>
            <a:r>
              <a:rPr lang="ru-RU" sz="2900" dirty="0" err="1" smtClean="0"/>
              <a:t>группы,рапределяют</a:t>
            </a:r>
            <a:r>
              <a:rPr lang="ru-RU" sz="2900" dirty="0" smtClean="0"/>
              <a:t> роли и задания);</a:t>
            </a:r>
          </a:p>
          <a:p>
            <a:r>
              <a:rPr lang="ru-RU" sz="2900" dirty="0" smtClean="0"/>
              <a:t>Знакомство детей с объектом проекта(елью)через различные формы работы:</a:t>
            </a:r>
          </a:p>
          <a:p>
            <a:pPr>
              <a:buFont typeface="Wingdings" pitchFamily="2" charset="2"/>
              <a:buChar char="Ø"/>
            </a:pPr>
            <a:r>
              <a:rPr lang="ru-RU" sz="2900" dirty="0" smtClean="0"/>
              <a:t>Экскурсии</a:t>
            </a:r>
          </a:p>
          <a:p>
            <a:pPr>
              <a:buFont typeface="Wingdings" pitchFamily="2" charset="2"/>
              <a:buChar char="Ø"/>
            </a:pPr>
            <a:r>
              <a:rPr lang="ru-RU" sz="2900" dirty="0" smtClean="0"/>
              <a:t>Целевые прогулки</a:t>
            </a:r>
          </a:p>
          <a:p>
            <a:pPr>
              <a:buFont typeface="Wingdings" pitchFamily="2" charset="2"/>
              <a:buChar char="Ø"/>
            </a:pPr>
            <a:r>
              <a:rPr lang="ru-RU" sz="2900" dirty="0" smtClean="0"/>
              <a:t>Наблюдения</a:t>
            </a:r>
          </a:p>
          <a:p>
            <a:pPr>
              <a:buFont typeface="Wingdings" pitchFamily="2" charset="2"/>
              <a:buChar char="Ø"/>
            </a:pPr>
            <a:r>
              <a:rPr lang="ru-RU" sz="2900" dirty="0" smtClean="0"/>
              <a:t>Беседы</a:t>
            </a:r>
          </a:p>
          <a:p>
            <a:pPr>
              <a:buFont typeface="Wingdings" pitchFamily="2" charset="2"/>
              <a:buChar char="Ø"/>
            </a:pPr>
            <a:r>
              <a:rPr lang="ru-RU" sz="2900" dirty="0" smtClean="0"/>
              <a:t>Чтение художественной и познавательной литературы</a:t>
            </a:r>
          </a:p>
          <a:p>
            <a:pPr>
              <a:buFont typeface="Wingdings" pitchFamily="2" charset="2"/>
              <a:buChar char="Ø"/>
            </a:pPr>
            <a:r>
              <a:rPr lang="ru-RU" sz="2900" dirty="0" smtClean="0"/>
              <a:t>Речевые игры и упражнения</a:t>
            </a:r>
          </a:p>
          <a:p>
            <a:pPr>
              <a:buFont typeface="Wingdings" pitchFamily="2" charset="2"/>
              <a:buChar char="Ø"/>
            </a:pPr>
            <a:r>
              <a:rPr lang="ru-RU" sz="2900" dirty="0" err="1" smtClean="0"/>
              <a:t>Логоритмическая</a:t>
            </a:r>
            <a:r>
              <a:rPr lang="ru-RU" sz="2900" dirty="0" smtClean="0"/>
              <a:t> и пальчиковая гимнастика</a:t>
            </a:r>
          </a:p>
          <a:p>
            <a:pPr>
              <a:buFont typeface="Wingdings" pitchFamily="2" charset="2"/>
              <a:buChar char="Ø"/>
            </a:pPr>
            <a:r>
              <a:rPr lang="ru-RU" sz="2900" dirty="0" smtClean="0"/>
              <a:t> Развлечения</a:t>
            </a:r>
          </a:p>
          <a:p>
            <a:pPr>
              <a:buFont typeface="Arial" pitchFamily="34" charset="0"/>
              <a:buChar char="•"/>
            </a:pPr>
            <a:r>
              <a:rPr lang="ru-RU" sz="2900" dirty="0" smtClean="0"/>
              <a:t> Организация деятельности по теме проекта</a:t>
            </a:r>
          </a:p>
          <a:p>
            <a:pPr>
              <a:buFont typeface="Wingdings" pitchFamily="2" charset="2"/>
              <a:buChar char="Ø"/>
            </a:pPr>
            <a:r>
              <a:rPr lang="ru-RU" sz="2900" dirty="0" err="1" smtClean="0"/>
              <a:t>Познавательно-иследовательской</a:t>
            </a:r>
            <a:r>
              <a:rPr lang="ru-RU" sz="2900" dirty="0" smtClean="0"/>
              <a:t> деятельности</a:t>
            </a:r>
          </a:p>
          <a:p>
            <a:pPr>
              <a:buFont typeface="Wingdings" pitchFamily="2" charset="2"/>
              <a:buChar char="Ø"/>
            </a:pPr>
            <a:r>
              <a:rPr lang="ru-RU" sz="2900" dirty="0" smtClean="0"/>
              <a:t>Продуктивной деятельности(аппликация, конструирование, рисование, ручной труд)</a:t>
            </a:r>
          </a:p>
          <a:p>
            <a:pPr>
              <a:buFont typeface="Wingdings" pitchFamily="2" charset="2"/>
              <a:buChar char="Ø"/>
            </a:pPr>
            <a:endParaRPr lang="ru-RU" sz="2900" dirty="0" smtClean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928794" y="785794"/>
            <a:ext cx="5037138" cy="648512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1" hangingPunct="1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ru-RU" altLang="ru-RU" sz="3600" dirty="0">
                <a:solidFill>
                  <a:schemeClr val="bg2">
                    <a:lumMod val="25000"/>
                  </a:schemeClr>
                </a:solidFill>
                <a:ea typeface="Microsoft YaHei" charset="-122"/>
              </a:rPr>
              <a:t>II</a:t>
            </a:r>
            <a:r>
              <a:rPr lang="ru-RU" altLang="ru-RU" sz="3600" dirty="0">
                <a:solidFill>
                  <a:schemeClr val="bg2">
                    <a:lumMod val="25000"/>
                  </a:schemeClr>
                </a:solidFill>
                <a:latin typeface="Calibri Light" pitchFamily="32" charset="0"/>
                <a:ea typeface="Microsoft YaHei" charset="-122"/>
              </a:rPr>
              <a:t> этап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Использование наглядного и раздаточного материала по теме проекта</a:t>
            </a:r>
            <a:endParaRPr lang="ru-RU" sz="3200" dirty="0"/>
          </a:p>
        </p:txBody>
      </p:sp>
      <p:pic>
        <p:nvPicPr>
          <p:cNvPr id="32771" name="Picture 3" descr="C:\Users\User\Pictures\2020-04-02\123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571744"/>
            <a:ext cx="2518190" cy="3571900"/>
          </a:xfrm>
          <a:prstGeom prst="rect">
            <a:avLst/>
          </a:prstGeom>
          <a:noFill/>
          <a:ln w="31750"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32772" name="Picture 4" descr="C:\Users\User\Pictures\2020-04-02\124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63550" y="1571612"/>
            <a:ext cx="2666168" cy="3857652"/>
          </a:xfrm>
          <a:prstGeom prst="rect">
            <a:avLst/>
          </a:prstGeom>
          <a:noFill/>
          <a:ln w="31750"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32774" name="Picture 6" descr="C:\Users\User\Pictures\2020-04-02\177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71802" y="4357694"/>
            <a:ext cx="2928958" cy="2196719"/>
          </a:xfrm>
          <a:prstGeom prst="rect">
            <a:avLst/>
          </a:prstGeom>
          <a:noFill/>
          <a:ln w="31750"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32775" name="Picture 7" descr="C:\Users\User\Pictures\2020-04-02\124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71802" y="2000239"/>
            <a:ext cx="2928958" cy="2196719"/>
          </a:xfrm>
          <a:prstGeom prst="rect">
            <a:avLst/>
          </a:prstGeom>
          <a:noFill/>
          <a:ln w="31750">
            <a:solidFill>
              <a:schemeClr val="accent2">
                <a:lumMod val="60000"/>
                <a:lumOff val="40000"/>
              </a:schemeClr>
            </a:solidFill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1141</TotalTime>
  <Words>975</Words>
  <PresentationFormat>Экран (4:3)</PresentationFormat>
  <Paragraphs>139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Поток</vt:lpstr>
      <vt:lpstr>Муниципальное автономное дошкольное образовательное учреждение «Детский сад №52 «Ладушки»</vt:lpstr>
      <vt:lpstr>   Актуальность проекта</vt:lpstr>
      <vt:lpstr>            Участники проекта</vt:lpstr>
      <vt:lpstr>     Цель:формирование бережного отношения к природе, повышение творческой активности и природоохранной деятельности детей. </vt:lpstr>
      <vt:lpstr>Ожидаемые результаты:</vt:lpstr>
      <vt:lpstr>Этапы проекта:</vt:lpstr>
      <vt:lpstr>        I этап </vt:lpstr>
      <vt:lpstr> II этап   II этап II этап </vt:lpstr>
      <vt:lpstr>Использование наглядного и раздаточного материала по теме проекта</vt:lpstr>
      <vt:lpstr>          Подвижные игры « Раз, два, три- к дереву беги»        «Мы по лесу шли - шишку нашли»</vt:lpstr>
      <vt:lpstr>Наблюдения за елью и прогулки на протяжении проекта</vt:lpstr>
      <vt:lpstr>              Речевые игры Составление рассказа по картинкам                Игры и упражнения                                                                                   на автоматизацию звуков Л и Ль                                                                                            </vt:lpstr>
      <vt:lpstr>    Опытно-исследовательская деятельность                                             Опыт «Елочка расти»                                                                                (посадка и наблюдение) </vt:lpstr>
      <vt:lpstr>II этап </vt:lpstr>
      <vt:lpstr>Рекомендации для родителей</vt:lpstr>
      <vt:lpstr>  III этап </vt:lpstr>
      <vt:lpstr>     Экологические игры     «С какого дерева листок?»                       «Кто с елочкой дружит?»                                «Сортируем мусор»          </vt:lpstr>
      <vt:lpstr>Критерии оценки уровня ЗУНов,  экологической воспитанности детей.</vt:lpstr>
      <vt:lpstr>Результаты работы с детьми</vt:lpstr>
      <vt:lpstr>Результаты анкетирования родителей</vt:lpstr>
      <vt:lpstr>Выводы:</vt:lpstr>
      <vt:lpstr>Итоговая презентация «Не рубите елочку»- фрагменты.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159</cp:revision>
  <dcterms:created xsi:type="dcterms:W3CDTF">2020-03-31T16:15:43Z</dcterms:created>
  <dcterms:modified xsi:type="dcterms:W3CDTF">2020-04-08T17:40:12Z</dcterms:modified>
</cp:coreProperties>
</file>