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5"/>
  </p:sldMasterIdLst>
  <p:sldIdLst>
    <p:sldId id="257" r:id="rId6"/>
    <p:sldId id="258" r:id="rId7"/>
    <p:sldId id="259" r:id="rId8"/>
    <p:sldId id="26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00" autoAdjust="0"/>
    <p:restoredTop sz="94660"/>
  </p:normalViewPr>
  <p:slideViewPr>
    <p:cSldViewPr>
      <p:cViewPr>
        <p:scale>
          <a:sx n="93" d="100"/>
          <a:sy n="93" d="100"/>
        </p:scale>
        <p:origin x="-2436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4/8/2020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grpSp>
        <p:nvGrpSpPr>
          <p:cNvPr id="7" name="Group 2"/>
          <p:cNvGrpSpPr>
            <a:grpSpLocks/>
          </p:cNvGrpSpPr>
          <p:nvPr userDrawn="1"/>
        </p:nvGrpSpPr>
        <p:grpSpPr bwMode="auto">
          <a:xfrm rot="10800000">
            <a:off x="0" y="0"/>
            <a:ext cx="9159875" cy="6870700"/>
            <a:chOff x="0" y="0"/>
            <a:chExt cx="5770" cy="4328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hidden">
            <a:xfrm>
              <a:off x="4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11" name="Rectangle 4"/>
            <p:cNvSpPr>
              <a:spLocks noChangeArrowheads="1"/>
            </p:cNvSpPr>
            <p:nvPr/>
          </p:nvSpPr>
          <p:spPr bwMode="hidden">
            <a:xfrm>
              <a:off x="2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5012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grpSp>
          <p:nvGrpSpPr>
            <p:cNvPr id="13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6" y="0"/>
                  <a:ext cx="174" cy="176"/>
                  <a:chOff x="1657" y="352"/>
                  <a:chExt cx="1691" cy="2560"/>
                </a:xfrm>
              </p:grpSpPr>
              <p:grpSp>
                <p:nvGrpSpPr>
                  <p:cNvPr id="5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52"/>
                    <a:ext cx="1691" cy="2560"/>
                    <a:chOff x="1657" y="352"/>
                    <a:chExt cx="1691" cy="2560"/>
                  </a:xfrm>
                </p:grpSpPr>
                <p:sp>
                  <p:nvSpPr>
                    <p:cNvPr id="6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4" y="352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6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410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87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9" name="Freeform 13"/>
                  <p:cNvSpPr>
                    <a:spLocks/>
                  </p:cNvSpPr>
                  <p:nvPr/>
                </p:nvSpPr>
                <p:spPr bwMode="auto">
                  <a:xfrm>
                    <a:off x="2600" y="774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0" name="Freeform 14"/>
                  <p:cNvSpPr>
                    <a:spLocks/>
                  </p:cNvSpPr>
                  <p:nvPr/>
                </p:nvSpPr>
                <p:spPr bwMode="auto">
                  <a:xfrm>
                    <a:off x="2668" y="161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1" name="Freeform 15"/>
                  <p:cNvSpPr>
                    <a:spLocks/>
                  </p:cNvSpPr>
                  <p:nvPr/>
                </p:nvSpPr>
                <p:spPr bwMode="auto">
                  <a:xfrm>
                    <a:off x="2415" y="1981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647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63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5012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5003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48"/>
            <p:cNvSpPr>
              <a:spLocks/>
            </p:cNvSpPr>
            <p:nvPr/>
          </p:nvSpPr>
          <p:spPr bwMode="auto">
            <a:xfrm>
              <a:off x="4996" y="1777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49" descr="kimonopat1"/>
            <p:cNvSpPr>
              <a:spLocks/>
            </p:cNvSpPr>
            <p:nvPr/>
          </p:nvSpPr>
          <p:spPr bwMode="auto">
            <a:xfrm>
              <a:off x="5050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50" descr="kimonopat1"/>
            <p:cNvSpPr>
              <a:spLocks/>
            </p:cNvSpPr>
            <p:nvPr/>
          </p:nvSpPr>
          <p:spPr bwMode="auto">
            <a:xfrm>
              <a:off x="5195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51"/>
            <p:cNvSpPr>
              <a:spLocks/>
            </p:cNvSpPr>
            <p:nvPr/>
          </p:nvSpPr>
          <p:spPr bwMode="auto">
            <a:xfrm>
              <a:off x="5201" y="167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52"/>
            <p:cNvSpPr>
              <a:spLocks/>
            </p:cNvSpPr>
            <p:nvPr/>
          </p:nvSpPr>
          <p:spPr bwMode="auto">
            <a:xfrm>
              <a:off x="5008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5008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54"/>
            <p:cNvSpPr>
              <a:spLocks noChangeArrowheads="1"/>
            </p:cNvSpPr>
            <p:nvPr/>
          </p:nvSpPr>
          <p:spPr bwMode="auto">
            <a:xfrm>
              <a:off x="4957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25" name="Freeform 55"/>
            <p:cNvSpPr>
              <a:spLocks/>
            </p:cNvSpPr>
            <p:nvPr/>
          </p:nvSpPr>
          <p:spPr bwMode="auto">
            <a:xfrm>
              <a:off x="5015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AutoShape 56"/>
            <p:cNvSpPr>
              <a:spLocks noChangeArrowheads="1"/>
            </p:cNvSpPr>
            <p:nvPr/>
          </p:nvSpPr>
          <p:spPr bwMode="hidden">
            <a:xfrm rot="5400000">
              <a:off x="2726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Group 5"/>
          <p:cNvGrpSpPr>
            <a:grpSpLocks/>
          </p:cNvGrpSpPr>
          <p:nvPr/>
        </p:nvGrpSpPr>
        <p:grpSpPr bwMode="auto">
          <a:xfrm>
            <a:off x="0" y="-242888"/>
            <a:ext cx="9159875" cy="7343776"/>
            <a:chOff x="0" y="0"/>
            <a:chExt cx="5770" cy="4328"/>
          </a:xfrm>
        </p:grpSpPr>
        <p:sp>
          <p:nvSpPr>
            <p:cNvPr id="3079" name="Rectangle 6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kumimoji="1" lang="ru-RU" sz="1800"/>
            </a:p>
          </p:txBody>
        </p:sp>
        <p:sp>
          <p:nvSpPr>
            <p:cNvPr id="3080" name="Rectangle 7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kumimoji="1" lang="ru-RU" sz="1800"/>
            </a:p>
          </p:txBody>
        </p:sp>
        <p:sp>
          <p:nvSpPr>
            <p:cNvPr id="7176" name="Rectangle 8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grpSp>
          <p:nvGrpSpPr>
            <p:cNvPr id="3082" name="Group 9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3094" name="Group 10"/>
              <p:cNvGrpSpPr>
                <a:grpSpLocks/>
              </p:cNvGrpSpPr>
              <p:nvPr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3115" name="Group 11"/>
                <p:cNvGrpSpPr>
                  <a:grpSpLocks/>
                </p:cNvGrpSpPr>
                <p:nvPr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3124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3131" name="Freeform 13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1231"/>
                        <a:gd name="T136" fmla="*/ 0 h 2560"/>
                        <a:gd name="T137" fmla="*/ 1231 w 1231"/>
                        <a:gd name="T138" fmla="*/ 2560 h 2560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32" name="Freeform 14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w 865"/>
                        <a:gd name="T166" fmla="*/ 0 h 2071"/>
                        <a:gd name="T167" fmla="*/ 865 w 865"/>
                        <a:gd name="T168" fmla="*/ 2071 h 2071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T165" t="T166" r="T167" b="T168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125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6" name="Freeform 16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266"/>
                      <a:gd name="T31" fmla="*/ 0 h 521"/>
                      <a:gd name="T32" fmla="*/ 266 w 266"/>
                      <a:gd name="T33" fmla="*/ 521 h 5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7" name="Freeform 17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392"/>
                      <a:gd name="T34" fmla="*/ 0 h 340"/>
                      <a:gd name="T35" fmla="*/ 392 w 392"/>
                      <a:gd name="T36" fmla="*/ 340 h 340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8" name="Freeform 18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51"/>
                      <a:gd name="T31" fmla="*/ 0 h 558"/>
                      <a:gd name="T32" fmla="*/ 151 w 151"/>
                      <a:gd name="T33" fmla="*/ 558 h 558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29" name="Freeform 19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392"/>
                      <a:gd name="T31" fmla="*/ 0 h 253"/>
                      <a:gd name="T32" fmla="*/ 392 w 392"/>
                      <a:gd name="T33" fmla="*/ 253 h 253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30" name="Freeform 20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238"/>
                      <a:gd name="T31" fmla="*/ 0 h 386"/>
                      <a:gd name="T32" fmla="*/ 238 w 238"/>
                      <a:gd name="T33" fmla="*/ 386 h 38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3116" name="Picture 21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17" name="Picture 22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18" name="Picture 23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19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20" name="Picture 25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21" name="Picture 26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22" name="Picture 27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23" name="Picture 28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3095" name="Group 29"/>
              <p:cNvGrpSpPr>
                <a:grpSpLocks/>
              </p:cNvGrpSpPr>
              <p:nvPr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3096" name="Picture 30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97" name="Picture 31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98" name="Picture 32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99" name="Picture 33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00" name="Picture 34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01" name="Picture 35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02" name="Picture 36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03" name="Picture 37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04" name="Picture 38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05" name="Picture 39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06" name="Picture 40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07" name="Picture 41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08" name="Picture 42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09" name="Picture 43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10" name="Picture 44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11" name="Picture 45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12" name="Picture 46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13" name="Picture 47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14" name="Picture 48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3083" name="Freeform 49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0"/>
                <a:gd name="T28" fmla="*/ 0 h 1222"/>
                <a:gd name="T29" fmla="*/ 750 w 750"/>
                <a:gd name="T30" fmla="*/ 1222 h 12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8" name="Freeform 50"/>
            <p:cNvSpPr>
              <a:spLocks/>
            </p:cNvSpPr>
            <p:nvPr/>
          </p:nvSpPr>
          <p:spPr bwMode="auto">
            <a:xfrm>
              <a:off x="5001" y="3060"/>
              <a:ext cx="768" cy="1258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19" name="Freeform 51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6" name="Freeform 52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17"/>
                <a:gd name="T40" fmla="*/ 0 h 1376"/>
                <a:gd name="T41" fmla="*/ 617 w 617"/>
                <a:gd name="T42" fmla="*/ 1376 h 137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7" name="Freeform 53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76"/>
                <a:gd name="T34" fmla="*/ 0 h 3180"/>
                <a:gd name="T35" fmla="*/ 576 w 576"/>
                <a:gd name="T36" fmla="*/ 3180 h 318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8" name="Freeform 54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3"/>
                <a:gd name="T28" fmla="*/ 0 h 1935"/>
                <a:gd name="T29" fmla="*/ 573 w 573"/>
                <a:gd name="T30" fmla="*/ 1935 h 19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9" name="Freeform 55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3"/>
                <a:gd name="T22" fmla="*/ 0 h 2112"/>
                <a:gd name="T23" fmla="*/ 363 w 363"/>
                <a:gd name="T24" fmla="*/ 2112 h 21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24" name="Freeform 56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1" name="Rectangle 57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kumimoji="1" lang="ru-RU" sz="1800"/>
            </a:p>
          </p:txBody>
        </p:sp>
        <p:sp>
          <p:nvSpPr>
            <p:cNvPr id="7226" name="Freeform 58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3" name="AutoShape 59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852 w 21600"/>
                <a:gd name="T1" fmla="*/ 0 h 21600"/>
                <a:gd name="T2" fmla="*/ 432 w 21600"/>
                <a:gd name="T3" fmla="*/ 1 h 21600"/>
                <a:gd name="T4" fmla="*/ 12 w 21600"/>
                <a:gd name="T5" fmla="*/ 0 h 21600"/>
                <a:gd name="T6" fmla="*/ 43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kumimoji="1" lang="ru-RU" sz="1800"/>
            </a:p>
          </p:txBody>
        </p:sp>
      </p:grpSp>
      <p:pic>
        <p:nvPicPr>
          <p:cNvPr id="2050" name="Picture 2" descr="C:\Users\Эльвира\Desktop\50721316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41191"/>
            <a:ext cx="9169347" cy="734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78033" y="2489879"/>
            <a:ext cx="53645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Здоровое питание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57261" y="882718"/>
            <a:ext cx="44864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Новоандреевский детский сад «Теремок»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ОДО МАОУ Маслянская СОШ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8126" y="4725596"/>
            <a:ext cx="3634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7030A0"/>
                </a:solidFill>
              </a:rPr>
              <a:t>Руководители проекта: 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Грибовская Эльвира Владимировна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Ширшова Светлана Валерьевна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785654" y="-500346"/>
            <a:ext cx="6832324" cy="78843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50534" y="5877272"/>
            <a:ext cx="2398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Семья Агеева Дениса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9238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0"/>
            <a:ext cx="781236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13719" y="620688"/>
            <a:ext cx="24302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Семья Сильченко Лизы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93693"/>
      </p:ext>
    </p:extLst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27019"/>
            <a:ext cx="788436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6079208"/>
            <a:ext cx="2835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Семья </a:t>
            </a:r>
            <a:r>
              <a:rPr lang="ru-RU" dirty="0" err="1" smtClean="0">
                <a:solidFill>
                  <a:srgbClr val="7030A0"/>
                </a:solidFill>
              </a:rPr>
              <a:t>Трещакиной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Дарины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126338"/>
      </p:ext>
    </p:extLst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004848"/>
            <a:ext cx="2132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Результаты проекта:</a:t>
            </a:r>
          </a:p>
          <a:p>
            <a:endParaRPr lang="ru-RU" dirty="0"/>
          </a:p>
        </p:txBody>
      </p:sp>
      <p:pic>
        <p:nvPicPr>
          <p:cNvPr id="1026" name="Picture 2" descr="C:\Users\Эльвира\Desktop\з-оровая-пре-посы-ка-е-ы-фрукты-и-овощи-фотографии-е-ы-раз-ичные-6827952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04"/>
            <a:ext cx="9144000" cy="685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09829" y="338096"/>
            <a:ext cx="498245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Результаты проекта:</a:t>
            </a:r>
          </a:p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В результате работы с детьми, при реализации данного проекта, получены следующие результаты: у детей расширились знания о разнообразии продуктов здорового питания в детском саду и домашних условиях, о полезных свойствах овощей и фруктов, о полезных и вредных продуктах и злаков. Дети могут применять элементарные правила сервировки стола во время дежурства. Совместные творческие задания для детей и родителей способствовали укреплению взаимоотношений в семье. Таким образом, мы можем сделать вывод, что работа по данному направлению была успешной.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935402"/>
      </p:ext>
    </p:extLst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260648"/>
            <a:ext cx="741682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Паспорт проекта: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Образовательные области: </a:t>
            </a:r>
            <a:r>
              <a:rPr lang="ru-RU" dirty="0" smtClean="0"/>
              <a:t>«Познание», «Социально - коммуникативная», «Художественно - эстетическая», «Речевое развитие», «Физическое развитие».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Участники проекта: </a:t>
            </a:r>
            <a:r>
              <a:rPr lang="ru-RU" dirty="0" smtClean="0"/>
              <a:t>воспитанники ДОУ, родители, педагоги ДОУ.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Тип проекта: </a:t>
            </a:r>
            <a:r>
              <a:rPr lang="ru-RU" dirty="0" smtClean="0"/>
              <a:t>информационно-практико-ориентированный, групповой.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Сроки реализации: </a:t>
            </a:r>
            <a:r>
              <a:rPr lang="ru-RU" dirty="0" smtClean="0"/>
              <a:t>краткосрочный, 2 недели.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Актуальность: </a:t>
            </a:r>
            <a:r>
              <a:rPr lang="ru-RU" dirty="0" smtClean="0"/>
              <a:t>необходимость расширения знаний и представлений у дошкольников и их родителей о правильном питании, о культуре питания.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Цель проекта: </a:t>
            </a:r>
            <a:r>
              <a:rPr lang="ru-RU" dirty="0" smtClean="0"/>
              <a:t>ознакомление воспитанников со значением правильного питания для здоровья человека и расширение представлений о здоровом образе жизни.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Задачи: </a:t>
            </a:r>
          </a:p>
          <a:p>
            <a:pPr marL="342900" indent="-342900">
              <a:buAutoNum type="arabicPeriod"/>
            </a:pPr>
            <a:r>
              <a:rPr lang="ru-RU" dirty="0" smtClean="0"/>
              <a:t>Формировать у воспитанников и их родителей представлений о правильном питании.</a:t>
            </a:r>
          </a:p>
          <a:p>
            <a:pPr marL="342900" indent="-342900">
              <a:buAutoNum type="arabicPeriod"/>
            </a:pPr>
            <a:r>
              <a:rPr lang="ru-RU" dirty="0" smtClean="0"/>
              <a:t>Способствовать развитию у воспитанников творческих способностей, познавательной деятельности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Просветить и приобщить родителей к проблеме организации здорового питания дошкольников.</a:t>
            </a:r>
          </a:p>
          <a:p>
            <a:pPr marL="342900" indent="-342900">
              <a:buAutoNum type="arabicPeriod"/>
            </a:pPr>
            <a:r>
              <a:rPr lang="ru-RU" dirty="0" smtClean="0"/>
              <a:t>Формы реализации проекта: НОД, беседы, игры, сотрудничество 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367177299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32656"/>
            <a:ext cx="71287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Предполагаемый результат: </a:t>
            </a:r>
            <a:endParaRPr lang="ru-RU" b="1" dirty="0" smtClean="0">
              <a:solidFill>
                <a:srgbClr val="7030A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</a:rPr>
              <a:t>у воспитанников:  </a:t>
            </a:r>
            <a:r>
              <a:rPr lang="ru-RU" dirty="0"/>
              <a:t>будут сформированы первоначальные знания о правильном питании, о полезных и вредных для здоровья продуктах, о культуре питания, систематизировать знания о здоровом образе </a:t>
            </a:r>
            <a:r>
              <a:rPr lang="ru-RU" dirty="0" smtClean="0"/>
              <a:t>жизни</a:t>
            </a:r>
            <a:r>
              <a:rPr lang="ru-RU" dirty="0"/>
              <a:t>.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</a:rPr>
              <a:t>у родителей: </a:t>
            </a:r>
            <a:r>
              <a:rPr lang="ru-RU" dirty="0" smtClean="0"/>
              <a:t>повысит </a:t>
            </a:r>
            <a:r>
              <a:rPr lang="ru-RU" dirty="0"/>
              <a:t>интерес родителей к правильному питанию и здоровому образу </a:t>
            </a:r>
            <a:r>
              <a:rPr lang="ru-RU" dirty="0" smtClean="0"/>
              <a:t>жизни, начнут принимать активное участие в проектной деятельности группы, наладят тесный контакт не только со своим ребенком, но и с коллективом родителей, получат возможность не только узнать о том, чем занимается ребенок в детском саду, но и принять активное участие в жизни сада.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7030A0"/>
                </a:solidFill>
              </a:rPr>
              <a:t>у педагогов: </a:t>
            </a:r>
            <a:r>
              <a:rPr lang="ru-RU" dirty="0" smtClean="0"/>
              <a:t>приобретают навыки организации психолого –педагогической работы, организации взаимодействия с родителями, направленной на формирование и укрепление семейных ценностей, приобретают умения обобщать, систематизировать, </a:t>
            </a:r>
            <a:r>
              <a:rPr lang="ru-RU" dirty="0"/>
              <a:t>п</a:t>
            </a:r>
            <a:r>
              <a:rPr lang="ru-RU" dirty="0" smtClean="0"/>
              <a:t>резентовать накопленный опыт по реализации детско-взрослых мини-проектов познавательно-исследовательской деятельности.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7030A0"/>
                </a:solidFill>
              </a:rPr>
              <a:t>предметно-развивающая среда: </a:t>
            </a:r>
            <a:r>
              <a:rPr lang="ru-RU" dirty="0" smtClean="0"/>
              <a:t>обогащение наглядного материала папкой – передвижкой «Едим дома», методического материала по данной теме.</a:t>
            </a:r>
          </a:p>
          <a:p>
            <a:pPr marL="285750" indent="-285750">
              <a:buFontTx/>
              <a:buChar char="-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4381417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400308"/>
            <a:ext cx="66247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Предварительная работа :</a:t>
            </a:r>
          </a:p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- Беседы с детьми: Культура поведения за столом. Правила питания. Из чего состоит наша пища? Для чего мы едим? Что ты ел вчера на ужин? Полезно это или нет?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Дидактические игры: «Весёлый повар», «Пирамида здоровья», «Полезное или вредное»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Чтение: Н. Носов «Огурцы», Б. Гримм «Горшок каши», В. Сутеев «Мешок яблок», Н. Семенов «Спор овощей»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Экскурсия на пищеблок ОУ.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7030A0"/>
                </a:solidFill>
              </a:rPr>
              <a:t>Сюжетно-ролевые игры: «Кафе», «Столовая», «Продуктовый магазин»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Подвижные игры: «У медведя во бору», «Собери урожай»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Конкурс детьми «Самый аккуратный за столом»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Работа с родителями: анкетирование «Едим мы то, что следует есть?», консультация для родителей «Цикличное меню в ДОУ», «Основные принципы здорового питания», участие в изготовление продукта проекта «Домашняя еда вкусная и полезная!»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Эльвира\Desktop\з-оровая-пре-посы-ка-е-ы-фрукты-и-овощи-фотографии-е-ы-раз-ичные-6827952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548680"/>
            <a:ext cx="590465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Предварительная работа :</a:t>
            </a:r>
          </a:p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Беседы с детьми: </a:t>
            </a:r>
            <a:r>
              <a:rPr lang="ru-RU" dirty="0" smtClean="0">
                <a:solidFill>
                  <a:srgbClr val="7030A0"/>
                </a:solidFill>
              </a:rPr>
              <a:t>Культура поведения за столом. Правила питания. Из чего состоит наша пища? Для чего мы едим? Что ты ел вчера на ужин? Полезно это или нет?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Дидактические игры: </a:t>
            </a:r>
            <a:r>
              <a:rPr lang="ru-RU" dirty="0" smtClean="0">
                <a:solidFill>
                  <a:srgbClr val="7030A0"/>
                </a:solidFill>
              </a:rPr>
              <a:t>«Весёлый повар», «Пирамида здоровья», «Полезное или вредное»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Чтение: </a:t>
            </a:r>
            <a:r>
              <a:rPr lang="ru-RU" dirty="0" smtClean="0">
                <a:solidFill>
                  <a:srgbClr val="7030A0"/>
                </a:solidFill>
              </a:rPr>
              <a:t>Н. Носов «Огурцы», Б. Гримм «Горшок каши», В. Сутеев «Мешок яблок», Н. Семенов «Спор овощей»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Экскурсия</a:t>
            </a:r>
            <a:r>
              <a:rPr lang="ru-RU" dirty="0" smtClean="0">
                <a:solidFill>
                  <a:srgbClr val="7030A0"/>
                </a:solidFill>
              </a:rPr>
              <a:t> на пищеблок ОУ.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Сюжетно-ролевые игры: </a:t>
            </a:r>
            <a:r>
              <a:rPr lang="ru-RU" dirty="0" smtClean="0">
                <a:solidFill>
                  <a:srgbClr val="7030A0"/>
                </a:solidFill>
              </a:rPr>
              <a:t>«Кафе», «Столовая», «Продуктовый магазин»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Подвижные игры: </a:t>
            </a:r>
            <a:r>
              <a:rPr lang="ru-RU" dirty="0" smtClean="0">
                <a:solidFill>
                  <a:srgbClr val="7030A0"/>
                </a:solidFill>
              </a:rPr>
              <a:t>«У медведя во бору», «Собери урожай»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Конкурс детьми </a:t>
            </a:r>
            <a:r>
              <a:rPr lang="ru-RU" dirty="0" smtClean="0">
                <a:solidFill>
                  <a:srgbClr val="7030A0"/>
                </a:solidFill>
              </a:rPr>
              <a:t>«Самый аккуратный за столом»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Работа с родителями: </a:t>
            </a:r>
            <a:r>
              <a:rPr lang="ru-RU" dirty="0" smtClean="0">
                <a:solidFill>
                  <a:srgbClr val="7030A0"/>
                </a:solidFill>
              </a:rPr>
              <a:t>анкетирование «Едим мы то, что следует есть?», консультация для родителей «Цикличное меню в ДОУ», «Основные принципы здорового питания», участие в изготовление продукта проекта «Домашняя еда вкусная и полезная!»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091173"/>
      </p:ext>
    </p:extLst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331640" y="-99395"/>
            <a:ext cx="7812360" cy="695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99391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749129" y="-437481"/>
            <a:ext cx="6957391" cy="78323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60232" y="6525076"/>
            <a:ext cx="2264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Семья Савченко Кати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4193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808821" y="-477181"/>
            <a:ext cx="6858000" cy="78123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6411819"/>
            <a:ext cx="3404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Семья </a:t>
            </a:r>
            <a:r>
              <a:rPr lang="ru-RU" dirty="0" err="1" smtClean="0">
                <a:solidFill>
                  <a:srgbClr val="7030A0"/>
                </a:solidFill>
              </a:rPr>
              <a:t>Валясовых</a:t>
            </a:r>
            <a:r>
              <a:rPr lang="ru-RU" dirty="0" smtClean="0">
                <a:solidFill>
                  <a:srgbClr val="7030A0"/>
                </a:solidFill>
              </a:rPr>
              <a:t> Вари и </a:t>
            </a:r>
            <a:r>
              <a:rPr lang="ru-RU" dirty="0" err="1" smtClean="0">
                <a:solidFill>
                  <a:srgbClr val="7030A0"/>
                </a:solidFill>
              </a:rPr>
              <a:t>Ульяны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50468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808823" y="-477181"/>
            <a:ext cx="6857998" cy="78123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75856" y="6500152"/>
            <a:ext cx="3547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Семья Деменьтевых Саши и Насти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6443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14068"/>
            <a:ext cx="7740351" cy="68439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95936" y="6453336"/>
            <a:ext cx="4015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Семья </a:t>
            </a:r>
            <a:r>
              <a:rPr lang="ru-RU" b="1" dirty="0" err="1" smtClean="0">
                <a:solidFill>
                  <a:srgbClr val="7030A0"/>
                </a:solidFill>
              </a:rPr>
              <a:t>Кабанцевых</a:t>
            </a:r>
            <a:r>
              <a:rPr lang="ru-RU" b="1" dirty="0" smtClean="0">
                <a:solidFill>
                  <a:srgbClr val="7030A0"/>
                </a:solidFill>
              </a:rPr>
              <a:t> Любы и Трофима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10671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9143B8ACB9A5E47A3E8A0BB6219178E" ma:contentTypeVersion="1" ma:contentTypeDescription="Создание документа." ma:contentTypeScope="" ma:versionID="5a056e3b74fc4deb95b066ecba261efe">
  <xsd:schema xmlns:xsd="http://www.w3.org/2001/XMLSchema" xmlns:xs="http://www.w3.org/2001/XMLSchema" xmlns:p="http://schemas.microsoft.com/office/2006/metadata/properties" xmlns:ns2="fb166eb0-c3f2-4116-b942-42f93c0d30c0" targetNamespace="http://schemas.microsoft.com/office/2006/metadata/properties" ma:root="true" ma:fieldsID="b707f4d11fbb847e190ac69d895d2b8f" ns2:_="">
    <xsd:import namespace="fb166eb0-c3f2-4116-b942-42f93c0d30c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166eb0-c3f2-4116-b942-42f93c0d30c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b166eb0-c3f2-4116-b942-42f93c0d30c0">6Q454C4S776C-194-321</_dlc_DocId>
    <_dlc_DocIdUrl xmlns="fb166eb0-c3f2-4116-b942-42f93c0d30c0">
      <Url>http://www.koipkro.kostroma.ru/Neya/Sol/_layouts/15/DocIdRedir.aspx?ID=6Q454C4S776C-194-321</Url>
      <Description>6Q454C4S776C-194-321</Description>
    </_dlc_DocIdUrl>
  </documentManagement>
</p:properties>
</file>

<file path=customXml/itemProps1.xml><?xml version="1.0" encoding="utf-8"?>
<ds:datastoreItem xmlns:ds="http://schemas.openxmlformats.org/officeDocument/2006/customXml" ds:itemID="{ED6D69A5-10CF-42A7-8F60-BC05AC86BE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8F4FA1-6940-45C1-BC5C-FD8C8110CD30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07C77F73-C292-4A86-AAD3-72EA8EEAFB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166eb0-c3f2-4116-b942-42f93c0d30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0BC02CB7-FFAE-458C-A2E9-654423021B69}">
  <ds:schemaRefs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fb166eb0-c3f2-4116-b942-42f93c0d30c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585</TotalTime>
  <Words>775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Правильное</dc:title>
  <dc:creator>ДМИТРИЙ</dc:creator>
  <cp:lastModifiedBy>Image&amp;Matros ®</cp:lastModifiedBy>
  <cp:revision>211</cp:revision>
  <dcterms:created xsi:type="dcterms:W3CDTF">2005-04-12T10:51:52Z</dcterms:created>
  <dcterms:modified xsi:type="dcterms:W3CDTF">2020-04-08T06:33:27Z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0x010100D9143B8ACB9A5E47A3E8A0BB6219178E</vt:lpwstr>
  </property>
  <property fmtid="{D5CDD505-2E9C-101B-9397-08002B2CF9AE}" pid="3" name="_dlc_DocIdItemGuid">
    <vt:lpwstr>19345088-417e-48db-8b40-efa824526a55</vt:lpwstr>
  </property>
</Properties>
</file>