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8" r:id="rId2"/>
    <p:sldId id="281" r:id="rId3"/>
    <p:sldId id="282" r:id="rId4"/>
    <p:sldId id="283" r:id="rId5"/>
    <p:sldId id="284" r:id="rId6"/>
    <p:sldId id="300" r:id="rId7"/>
    <p:sldId id="301" r:id="rId8"/>
    <p:sldId id="295" r:id="rId9"/>
    <p:sldId id="302" r:id="rId10"/>
    <p:sldId id="303" r:id="rId11"/>
    <p:sldId id="304" r:id="rId12"/>
    <p:sldId id="285" r:id="rId13"/>
    <p:sldId id="292" r:id="rId14"/>
    <p:sldId id="286" r:id="rId15"/>
    <p:sldId id="294" r:id="rId16"/>
    <p:sldId id="277" r:id="rId17"/>
    <p:sldId id="271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7F837-230C-4F71-86F5-57F3F19E17D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571B-F50A-4072-BF6D-02A86847B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9571B-F50A-4072-BF6D-02A86847B8E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8F307-FC90-4C15-91A3-DF66550BF2F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16949-6DFD-4053-B7C4-924BF41B7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www.obrazovanie66.ru/main_prof.php?profid=371" TargetMode="External"/><Relationship Id="rId7" Type="http://schemas.openxmlformats.org/officeDocument/2006/relationships/hyperlink" Target="http://www.obrazovanie66.ru/main_prof.php?profid=3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obrazovanie66.ru/main_prof.php?profid=310" TargetMode="External"/><Relationship Id="rId5" Type="http://schemas.openxmlformats.org/officeDocument/2006/relationships/hyperlink" Target="http://www.obrazovanie66.ru/main_prof.php?profid=352" TargetMode="External"/><Relationship Id="rId4" Type="http://schemas.openxmlformats.org/officeDocument/2006/relationships/hyperlink" Target="http://www.obrazovanie66.ru/main_prof.php?profid=309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115616" y="3933056"/>
            <a:ext cx="7488832" cy="1008112"/>
          </a:xfrm>
        </p:spPr>
        <p:txBody>
          <a:bodyPr>
            <a:normAutofit/>
          </a:bodyPr>
          <a:lstStyle/>
          <a:p>
            <a:pPr lvl="0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Я – логопед!</a:t>
            </a:r>
            <a:endParaRPr lang="ru-RU" sz="5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2483768" y="5110281"/>
            <a:ext cx="5112568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Мыльникова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Н.В.,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учитель-логопед </a:t>
            </a:r>
          </a:p>
          <a:p>
            <a:pPr algn="r">
              <a:buNone/>
            </a:pP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5" name="Picture 11" descr="C:\Documents and Settings\Лежнякова М Л\Рабочий стол\фото\ФОТО Един День лого 25.03.14Мыльникова Н. В\DSCN1789.JPG"/>
          <p:cNvPicPr>
            <a:picLocks noChangeAspect="1" noChangeArrowheads="1"/>
          </p:cNvPicPr>
          <p:nvPr/>
        </p:nvPicPr>
        <p:blipFill rotWithShape="1">
          <a:blip r:embed="rId3" cstate="print"/>
          <a:srcRect r="12954"/>
          <a:stretch/>
        </p:blipFill>
        <p:spPr bwMode="auto">
          <a:xfrm>
            <a:off x="2483768" y="332656"/>
            <a:ext cx="4104456" cy="3536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4632" cy="1728192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 rot="10800000" flipV="1">
            <a:off x="1259632" y="434150"/>
            <a:ext cx="6624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Родственные профессии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2708920"/>
            <a:ext cx="63367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Логопед, как и </a:t>
            </a:r>
            <a:r>
              <a:rPr lang="ru-RU" sz="2000" b="1" dirty="0" smtClean="0"/>
              <a:t>музыкант,</a:t>
            </a:r>
            <a:r>
              <a:rPr lang="ru-RU" sz="2000" dirty="0" smtClean="0"/>
              <a:t> обладает прекрасным слухом. </a:t>
            </a:r>
            <a:r>
              <a:rPr lang="ru-RU" sz="2000" dirty="0" err="1" smtClean="0"/>
              <a:t>Логоритмические</a:t>
            </a:r>
            <a:r>
              <a:rPr lang="ru-RU" sz="2000" dirty="0" smtClean="0"/>
              <a:t> занятия, где сочетаются речь, ритм, музыка, занимают важное место в системе коррекционной работы.</a:t>
            </a: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77072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Логопед часто становится </a:t>
            </a:r>
            <a:r>
              <a:rPr lang="ru-RU" sz="2000" b="1" dirty="0" smtClean="0"/>
              <a:t>писателем или поэтом</a:t>
            </a:r>
            <a:r>
              <a:rPr lang="ru-RU" sz="2000" dirty="0" smtClean="0"/>
              <a:t>. Современные логопеды делятся своим опытом, освещая его в статьях, книгах, в интернете.</a:t>
            </a:r>
          </a:p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1052736"/>
            <a:ext cx="53823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Логопед напоминает </a:t>
            </a:r>
            <a:r>
              <a:rPr lang="ru-RU" sz="2000" b="1" dirty="0" smtClean="0"/>
              <a:t>библиотекаря,</a:t>
            </a:r>
            <a:r>
              <a:rPr lang="ru-RU" sz="2000" dirty="0" smtClean="0"/>
              <a:t> так как собирает, хранит, использует в работе множество книг. Полезную информацию всегда порекомендует родителям воспитанников, а специальную литературу – коллегам.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6768752" cy="4608512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dirty="0" smtClean="0"/>
              <a:t>И, конечно, логопед – это большой        </a:t>
            </a:r>
            <a:r>
              <a:rPr lang="ru-RU" sz="3100" b="1" dirty="0" smtClean="0"/>
              <a:t>человек,</a:t>
            </a:r>
            <a:br>
              <a:rPr lang="ru-RU" sz="3100" b="1" dirty="0" smtClean="0"/>
            </a:br>
            <a:r>
              <a:rPr lang="ru-RU" sz="3100" dirty="0" smtClean="0"/>
              <a:t> который был когда – то маленьким ребёнком.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200" dirty="0" smtClean="0"/>
              <a:t>                                Ты – маленький ребенок, я – большой, </a:t>
            </a:r>
            <a:br>
              <a:rPr lang="ru-RU" sz="2200" dirty="0" smtClean="0"/>
            </a:br>
            <a:r>
              <a:rPr lang="ru-RU" sz="2200" dirty="0" smtClean="0"/>
              <a:t>                                  Вот моя, представьте, педагогика. </a:t>
            </a:r>
            <a:br>
              <a:rPr lang="ru-RU" sz="2200" dirty="0" smtClean="0"/>
            </a:br>
            <a:r>
              <a:rPr lang="ru-RU" sz="2200" dirty="0" smtClean="0"/>
              <a:t>                                    Тебе со мной, а мне с тобою хорошо – </a:t>
            </a:r>
            <a:br>
              <a:rPr lang="ru-RU" sz="2200" dirty="0" smtClean="0"/>
            </a:br>
            <a:r>
              <a:rPr lang="ru-RU" sz="2200" dirty="0" smtClean="0"/>
              <a:t>                                       У педагогики моей простая логика.</a:t>
            </a:r>
            <a:br>
              <a:rPr lang="ru-RU" sz="2200" dirty="0" smtClean="0"/>
            </a:br>
            <a:r>
              <a:rPr lang="ru-RU" sz="2200" dirty="0" smtClean="0"/>
              <a:t>                                                                  </a:t>
            </a:r>
            <a:br>
              <a:rPr lang="ru-RU" sz="2200" dirty="0" smtClean="0"/>
            </a:br>
            <a:r>
              <a:rPr lang="ru-RU" sz="2200" dirty="0" smtClean="0"/>
              <a:t> Ш. </a:t>
            </a:r>
            <a:r>
              <a:rPr lang="ru-RU" sz="2200" dirty="0" err="1" smtClean="0"/>
              <a:t>Амонашвили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sz="2000" dirty="0"/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1259632" y="676475"/>
            <a:ext cx="669674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 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"Подводные камни" профессии логопед. Сложности и особенности.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Логопед относится к таким профессиям, в которых от самого специалиста результат зависит лишь отчасти. Ведь многие врожденные дефекты устранить полностью просто невозможно.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Следует помнить, что педагогика – это не так легко.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013176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  <a:t>Но если логопеду удается добиться положительных результатов, благодарность родителей не знает границ.</a:t>
            </a:r>
            <a:endParaRPr lang="ru-RU" sz="2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692697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Личные качества</a:t>
            </a:r>
          </a:p>
          <a:p>
            <a:r>
              <a:rPr lang="ru-RU" sz="3600" dirty="0" smtClean="0"/>
              <a:t>Внимание, терпение, дипломатичность. Люди, говорящие с дефектами, часто стесняются своих недостатков и в общении с ними нужно быть максимально корректным, уметь их ободрить, поддержать.</a:t>
            </a:r>
            <a:endParaRPr lang="ru-RU" sz="3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259632" y="4856141"/>
            <a:ext cx="6552728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ru-RU" sz="2000" dirty="0" smtClean="0"/>
              <a:t>-</a:t>
            </a:r>
            <a:r>
              <a:rPr lang="ru-RU" sz="2400" dirty="0" smtClean="0"/>
              <a:t>Тюменский государственный университет;</a:t>
            </a:r>
          </a:p>
          <a:p>
            <a:pPr>
              <a:buNone/>
            </a:pPr>
            <a:r>
              <a:rPr lang="ru-RU" sz="2400" dirty="0" smtClean="0"/>
              <a:t>-Тюменский областной государственный институт развития регионального образования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 (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ТОГИРРО)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48680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 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Где и как получить профессию логопед.</a:t>
            </a:r>
          </a:p>
          <a:p>
            <a:r>
              <a:rPr lang="ru-RU" sz="2800" dirty="0" smtClean="0"/>
              <a:t> Окончив </a:t>
            </a:r>
            <a:r>
              <a:rPr lang="ru-RU" sz="2800" dirty="0" smtClean="0"/>
              <a:t>институт или университет по данной </a:t>
            </a:r>
            <a:r>
              <a:rPr lang="ru-RU" sz="2800" dirty="0" smtClean="0"/>
              <a:t>специальности. </a:t>
            </a:r>
            <a:r>
              <a:rPr lang="ru-RU" sz="2800" dirty="0" smtClean="0"/>
              <a:t>Это может быть педагогический или гуманитарный вуз. Можно иметь средне – специальное образование, окончив колледж или училище.</a:t>
            </a:r>
          </a:p>
          <a:p>
            <a:r>
              <a:rPr lang="ru-RU" sz="2000" dirty="0" smtClean="0"/>
              <a:t>Высшее профессиональное образование в нашей области можно получить: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342584" cy="5616624"/>
          </a:xfrm>
        </p:spPr>
        <p:txBody>
          <a:bodyPr>
            <a:normAutofit/>
          </a:bodyPr>
          <a:lstStyle/>
          <a:p>
            <a:pPr lvl="0" algn="l"/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</a:rPr>
              <a:t>                 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Изучают:</a:t>
            </a:r>
            <a:r>
              <a:rPr lang="ru-RU" dirty="0" smtClean="0">
                <a:latin typeface="Arial" pitchFamily="34" charset="0"/>
              </a:rPr>
              <a:t/>
            </a:r>
            <a:br>
              <a:rPr lang="ru-RU" dirty="0" smtClean="0">
                <a:latin typeface="Arial" pitchFamily="34" charset="0"/>
              </a:rPr>
            </a:br>
            <a:r>
              <a:rPr lang="ru-RU" sz="2400" dirty="0" smtClean="0">
                <a:latin typeface="Arial" pitchFamily="34" charset="0"/>
              </a:rPr>
              <a:t>анатомию, физиологию </a:t>
            </a:r>
            <a:br>
              <a:rPr lang="ru-RU" sz="2400" dirty="0" smtClean="0">
                <a:latin typeface="Arial" pitchFamily="34" charset="0"/>
              </a:rPr>
            </a:br>
            <a:r>
              <a:rPr lang="ru-RU" sz="2400" dirty="0" smtClean="0">
                <a:latin typeface="Arial" pitchFamily="34" charset="0"/>
              </a:rPr>
              <a:t>(общую и головного мозга),</a:t>
            </a:r>
            <a:br>
              <a:rPr lang="ru-RU" sz="2400" dirty="0" smtClean="0">
                <a:latin typeface="Arial" pitchFamily="34" charset="0"/>
              </a:rPr>
            </a:br>
            <a:r>
              <a:rPr lang="ru-RU" sz="2400" dirty="0" smtClean="0">
                <a:latin typeface="Arial" pitchFamily="34" charset="0"/>
              </a:rPr>
              <a:t>психологию, невропатологию,</a:t>
            </a:r>
            <a:br>
              <a:rPr lang="ru-RU" sz="2400" dirty="0" smtClean="0">
                <a:latin typeface="Arial" pitchFamily="34" charset="0"/>
              </a:rPr>
            </a:br>
            <a:r>
              <a:rPr lang="ru-RU" sz="2400" dirty="0" smtClean="0">
                <a:latin typeface="Arial" pitchFamily="34" charset="0"/>
              </a:rPr>
              <a:t> психиатрию, психолингвистику, специальную педагогику,</a:t>
            </a:r>
            <a:br>
              <a:rPr lang="ru-RU" sz="2400" dirty="0" smtClean="0">
                <a:latin typeface="Arial" pitchFamily="34" charset="0"/>
              </a:rPr>
            </a:br>
            <a:r>
              <a:rPr lang="ru-RU" sz="2400" dirty="0" smtClean="0">
                <a:latin typeface="Arial" pitchFamily="34" charset="0"/>
              </a:rPr>
              <a:t> логопедический массаж и др.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692697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Знание предметов:</a:t>
            </a:r>
          </a:p>
          <a:p>
            <a:r>
              <a:rPr lang="ru-RU" sz="2800" dirty="0" smtClean="0"/>
              <a:t>биология, русский язык.</a:t>
            </a:r>
            <a:endParaRPr lang="ru-RU" sz="2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7787208" cy="28803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Чем больше уверенности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в движении детской руки,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тем ярче речь ребёнка!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cs typeface="Times New Roman" pitchFamily="18" charset="0"/>
              </a:rPr>
              <a:t>В.А. Сухомлинский</a:t>
            </a:r>
          </a:p>
          <a:p>
            <a:endParaRPr lang="ru-RU" dirty="0"/>
          </a:p>
        </p:txBody>
      </p:sp>
      <p:pic>
        <p:nvPicPr>
          <p:cNvPr id="4" name="Picture 5" descr="http://detsad-kitty.ru/uploads/posts/2012-03/1332099502_getimage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501008"/>
            <a:ext cx="3960440" cy="2235175"/>
          </a:xfrm>
          <a:prstGeom prst="plaque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4" y="692696"/>
            <a:ext cx="7344816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Логопедическое упражнение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«Гладь мои ладошки, еж»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Гладь мои ладошки, еж! 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Ты колючий, ну и что ж!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Я хочу тебя погладить, 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Я хочу с тобой поладить.</a:t>
            </a:r>
          </a:p>
          <a:p>
            <a:endParaRPr lang="ru-RU" dirty="0"/>
          </a:p>
        </p:txBody>
      </p:sp>
      <p:pic>
        <p:nvPicPr>
          <p:cNvPr id="4" name="Рисунок 3" descr="http://logopedkherson.ucoz.ua/1.1.jpg"/>
          <p:cNvPicPr/>
          <p:nvPr/>
        </p:nvPicPr>
        <p:blipFill>
          <a:blip r:embed="rId3" cstate="print"/>
          <a:srcRect l="15545" t="12033" r="16065" b="2896"/>
          <a:stretch>
            <a:fillRect/>
          </a:stretch>
        </p:blipFill>
        <p:spPr bwMode="auto">
          <a:xfrm>
            <a:off x="4860032" y="4509120"/>
            <a:ext cx="2736304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60649"/>
            <a:ext cx="6624736" cy="255454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cs typeface="Times New Roman" pitchFamily="18" charset="0"/>
              </a:rPr>
              <a:t>Если вы готовы помогать детям и взрослым  быть успешнее и счастливее, то вам прямой путь в логопедию!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cs typeface="Times New Roman" pitchFamily="18" charset="0"/>
              </a:rPr>
              <a:t>УДАЧИ!</a:t>
            </a:r>
          </a:p>
        </p:txBody>
      </p:sp>
      <p:pic>
        <p:nvPicPr>
          <p:cNvPr id="6" name="Picture 7" descr="DSC037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84984"/>
            <a:ext cx="3528392" cy="265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187624" y="129138"/>
            <a:ext cx="633670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	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Логопедия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 —</a:t>
            </a:r>
            <a:r>
              <a:rPr lang="ru-RU" sz="2800" dirty="0" smtClean="0"/>
              <a:t> специальная педагогическая наука о нарушениях речи, способах их предупреждения, выявления и устранения средствами специального обучения и воспитания. Является одним из разделов специальной педагогики.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Segoe UI" pitchFamily="34" charset="0"/>
              <a:ea typeface="Times New Roman" pitchFamily="18" charset="0"/>
              <a:cs typeface="Segoe U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Логопед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Times New Roman" pitchFamily="18" charset="0"/>
                <a:cs typeface="Segoe UI" pitchFamily="34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э</a:t>
            </a:r>
            <a:r>
              <a:rPr lang="ru-RU" sz="2800" dirty="0" smtClean="0"/>
              <a:t>то специалист, который занимается выявлением, диагностикой и исправлением различных дефектов речи у детей, подростков, взрослых и пожилых людей.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Segoe UI" pitchFamily="34" charset="0"/>
              <a:ea typeface="Times New Roman" pitchFamily="18" charset="0"/>
              <a:cs typeface="Segoe U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Segoe UI" pitchFamily="34" charset="0"/>
              <a:ea typeface="Times New Roman" pitchFamily="18" charset="0"/>
              <a:cs typeface="Segoe U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5117" y="0"/>
            <a:ext cx="9439117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3568" y="-315415"/>
            <a:ext cx="7774632" cy="288031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История появления профессии логопед. 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 rot="10800000" flipV="1">
            <a:off x="899592" y="1157841"/>
            <a:ext cx="705678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История появления профессии Логопед Как возникла профессия? Как развивалась профессия?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Segoe UI" pitchFamily="34" charset="0"/>
              </a:rPr>
              <a:t>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огопед - сравнительно новая профессия.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В прошлом дефекты речи не воспринимались как болезнь, требующая лечения. У кого-то эти проблемы проходили сами, остальные же говорили так, как могли. Впервые корректировать речь детей, обладающих слабым слухом, попытались в XVII веке в Европе. Если же у человека был хороший слух, но он просто не мог выговаривать несколько звуков, то исправлять это не пытались, считая это необязательным. Долгое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время думали,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что у дефектов речи физическая подоплека и лечить их нужно медицинскими препаратами. Лишь в середине ХХ века обратили внимание на психологические и педагогические  методы.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1331640" y="374159"/>
            <a:ext cx="66967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Важность, значение и социальный статус профессии.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Если у человека неправильная дикция, то это может стать основанием для многочисленных комплексов. </a:t>
            </a:r>
            <a:r>
              <a:rPr lang="ru-RU" sz="2400" dirty="0" smtClean="0">
                <a:solidFill>
                  <a:srgbClr val="000000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  <a:t>Нарушения речи могут проявиться на письме.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Многие люди стали бы намного счастливее, если бы их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вовремя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отвели  к логопеду. Для человека очень важно общение с другими людьми, ведь он является социальным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существом. Логопед,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устраняющий дефекты, которые препятствуют нормальному общению, оказывает ему большую услугу.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Значимость для обществаВажность, значение и социальный статус профессии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43608" y="-204711"/>
            <a:ext cx="7128792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Особенностиперспективность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профессии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Особенности профессии логопед. Уникальность и перспективность профессии.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Логопеды работают в детских поликлиниках, в детских садах,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 школах, специальных коррекционных учреждениях.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Это такая же распространенная профессия, как и окулист или психолог. Работая с детьми, логопед должен быть сдержанным, приветливым, у него должны быть знания педагогики, детской психологии, медицины. Если у ребенка проблемы с речью, это может быть вызвано многими причинами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Segoe UI" pitchFamily="34" charset="0"/>
              </a:rPr>
              <a:t>. 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огопед выявляет и исправляет проблему, применяя наиболее эффективные методы. Хороший специалист может иметь множество клиентов и соответственную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Segoe UI" pitchFamily="34" charset="0"/>
              </a:rPr>
              <a:t>заработную плату.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 rot="10800000" flipV="1">
            <a:off x="1187624" y="118459"/>
            <a:ext cx="66967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Нарушения, с которыми обращаются к логопеду:</a:t>
            </a:r>
          </a:p>
          <a:p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dirty="0" smtClean="0"/>
              <a:t>• нарушения произношения звуков (</a:t>
            </a:r>
            <a:r>
              <a:rPr lang="ru-RU" sz="2400" dirty="0" err="1" smtClean="0"/>
              <a:t>дислалия</a:t>
            </a:r>
            <a:r>
              <a:rPr lang="ru-RU" sz="2400" dirty="0" smtClean="0"/>
              <a:t>, дизартрия);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нарушения чтения и письма (</a:t>
            </a:r>
            <a:r>
              <a:rPr lang="ru-RU" sz="2400" dirty="0" err="1" smtClean="0"/>
              <a:t>дислексия</a:t>
            </a:r>
            <a:r>
              <a:rPr lang="ru-RU" sz="2400" dirty="0" smtClean="0"/>
              <a:t>, </a:t>
            </a:r>
            <a:r>
              <a:rPr lang="ru-RU" sz="2400" dirty="0" err="1" smtClean="0"/>
              <a:t>дисграфия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dirty="0" smtClean="0"/>
              <a:t>• нарушения ритма и темпа речи (заикание);</a:t>
            </a:r>
            <a:br>
              <a:rPr lang="ru-RU" sz="2400" dirty="0" smtClean="0"/>
            </a:br>
            <a:r>
              <a:rPr lang="ru-RU" sz="2400" dirty="0" smtClean="0"/>
              <a:t>• расстройства речи, связанные с нарушением слуха, зрения;</a:t>
            </a:r>
            <a:br>
              <a:rPr lang="ru-RU" sz="2400" dirty="0" smtClean="0"/>
            </a:br>
            <a:r>
              <a:rPr lang="ru-RU" sz="2400" dirty="0" smtClean="0"/>
              <a:t>• недоразвитие речи или утрата речи (алалия, афазия) и другие.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 rot="10800000" flipV="1">
            <a:off x="1331640" y="712178"/>
            <a:ext cx="65527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Родственные профессии</a:t>
            </a:r>
          </a:p>
          <a:p>
            <a:pPr marL="0" marR="0" lvl="0" indent="190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Учитель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воспитатель детского сада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психолог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врач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>дефектолог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и другие</a:t>
            </a:r>
          </a:p>
        </p:txBody>
      </p:sp>
      <p:pic>
        <p:nvPicPr>
          <p:cNvPr id="6" name="Рисунок 5" descr="http://www.obrazovanie66.ru/userfiles/logoped_.jpg"/>
          <p:cNvPicPr/>
          <p:nvPr/>
        </p:nvPicPr>
        <p:blipFill>
          <a:blip r:embed="rId8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56992"/>
            <a:ext cx="2664296" cy="240754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051720" y="2636913"/>
            <a:ext cx="480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Логопед – это разносторонний человек.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4632" cy="1728192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 rot="10800000" flipV="1">
            <a:off x="1259632" y="434150"/>
            <a:ext cx="6624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Родственные профессии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412776"/>
            <a:ext cx="65527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</a:t>
            </a:r>
            <a:r>
              <a:rPr lang="ru-RU" b="1" dirty="0" smtClean="0"/>
              <a:t>педагог,</a:t>
            </a:r>
            <a:r>
              <a:rPr lang="ru-RU" dirty="0" smtClean="0"/>
              <a:t> который, работая с детьми и, исправляя их речевые недостатки сегодня, делает большой вклад в их завтрашний день, потому что формирует навыки владения правильной речью, дающие перспективы интересной и успешной жизни. 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2708920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профессии логопеда присутствует милосердие </a:t>
            </a:r>
            <a:r>
              <a:rPr lang="ru-RU" b="1" dirty="0" smtClean="0"/>
              <a:t>медицины</a:t>
            </a:r>
            <a:r>
              <a:rPr lang="ru-RU" dirty="0" smtClean="0"/>
              <a:t>. Каждый логопед должен знать основы невропатологии, так как без знания механизмов нарушения речи при данном речевом дефекте невозможно правильно построить коррекционную работу.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4293096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Логопед владеет секретами </a:t>
            </a:r>
            <a:r>
              <a:rPr lang="ru-RU" b="1" dirty="0" smtClean="0"/>
              <a:t>психологии.</a:t>
            </a:r>
            <a:r>
              <a:rPr lang="ru-RU" dirty="0" smtClean="0"/>
              <a:t> По роду своей профессии логопед не может не быть знатоком </a:t>
            </a:r>
            <a:r>
              <a:rPr lang="ru-RU" dirty="0" smtClean="0"/>
              <a:t>человеческой души. </a:t>
            </a:r>
            <a:r>
              <a:rPr lang="ru-RU" dirty="0" smtClean="0"/>
              <a:t>Ведь порой разборчивость речи ребенка так сильно нарушена, что его не понимают окружающие. Логопеду приходится брать на себя роль своеобразного переводчика, помочь ребенку не замкнуться, внушить уверенность в себе. Важно поддержать и дать нужный совет родителям.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SERGEJ\Desktop\идеи\1getImag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2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259632" y="1340768"/>
            <a:ext cx="6696744" cy="41764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 Создавая, организуя и проводя занятия, логопед сочетает профессиональное мастерство со способностями </a:t>
            </a:r>
            <a:r>
              <a:rPr lang="ru-RU" sz="2200" b="1" dirty="0" smtClean="0"/>
              <a:t>сценариста и режиссера</a:t>
            </a:r>
            <a:r>
              <a:rPr lang="ru-RU" sz="2200" dirty="0" smtClean="0"/>
              <a:t>. </a:t>
            </a:r>
            <a:br>
              <a:rPr lang="ru-RU" sz="2200" dirty="0" smtClean="0"/>
            </a:br>
            <a:r>
              <a:rPr lang="ru-RU" sz="2200" b="1" dirty="0" smtClean="0"/>
              <a:t> </a:t>
            </a:r>
            <a:br>
              <a:rPr lang="ru-RU" sz="2200" b="1" dirty="0" smtClean="0"/>
            </a:br>
            <a:r>
              <a:rPr lang="ru-RU" sz="2200" b="1" dirty="0" smtClean="0"/>
              <a:t>Художественные наклонности</a:t>
            </a:r>
            <a:r>
              <a:rPr lang="ru-RU" sz="2200" dirty="0" smtClean="0"/>
              <a:t> логопеда проявляются при создании пособий, оформлении разнообразных проектов.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Логопед, так же как и </a:t>
            </a:r>
            <a:r>
              <a:rPr lang="ru-RU" sz="2200" b="1" dirty="0" smtClean="0"/>
              <a:t>архитектор,</a:t>
            </a:r>
            <a:r>
              <a:rPr lang="ru-RU" sz="2200" dirty="0" smtClean="0"/>
              <a:t> реконструирует неправильные речевые комплексы, надстраивает новые речевые уровни, совершенствуя речь воспитанников.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03648" y="5237339"/>
            <a:ext cx="6408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 rot="10800000" flipV="1">
            <a:off x="1115616" y="311488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Родственные профессии</a:t>
            </a:r>
          </a:p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714</Words>
  <Application>Microsoft Office PowerPoint</Application>
  <PresentationFormat>Экран (4:3)</PresentationFormat>
  <Paragraphs>85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Я – логопед!</vt:lpstr>
      <vt:lpstr> </vt:lpstr>
      <vt:lpstr>История появления профессии логопед.  </vt:lpstr>
      <vt:lpstr> </vt:lpstr>
      <vt:lpstr> </vt:lpstr>
      <vt:lpstr> </vt:lpstr>
      <vt:lpstr> </vt:lpstr>
      <vt:lpstr> </vt:lpstr>
      <vt:lpstr> Создавая, организуя и проводя занятия, логопед сочетает профессиональное мастерство со способностями сценариста и режиссера.    Художественные наклонности логопеда проявляются при создании пособий, оформлении разнообразных проектов.    Логопед, так же как и архитектор, реконструирует неправильные речевые комплексы, надстраивает новые речевые уровни, совершенствуя речь воспитанников.   </vt:lpstr>
      <vt:lpstr> </vt:lpstr>
      <vt:lpstr>И, конечно, логопед – это большой        человек,  который был когда – то маленьким ребёнком.                                    Ты – маленький ребенок, я – большой,                                    Вот моя, представьте, педагогика.                                      Тебе со мной, а мне с тобою хорошо –                                         У педагогики моей простая логика.                                                                     Ш. Амонашвили  </vt:lpstr>
      <vt:lpstr> </vt:lpstr>
      <vt:lpstr> </vt:lpstr>
      <vt:lpstr> </vt:lpstr>
      <vt:lpstr>                   Изучают: анатомию, физиологию  (общую и головного мозга), психологию, невропатологию,  психиатрию, психолингвистику, специальную педагогику,  логопедический массаж и др. </vt:lpstr>
      <vt:lpstr>Слайд 16</vt:lpstr>
      <vt:lpstr> Логопедическое упражнение  «Гладь мои ладошки, еж» 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64</cp:revision>
  <dcterms:created xsi:type="dcterms:W3CDTF">2014-03-23T02:18:11Z</dcterms:created>
  <dcterms:modified xsi:type="dcterms:W3CDTF">2020-04-08T12:46:24Z</dcterms:modified>
</cp:coreProperties>
</file>