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1" r:id="rId16"/>
    <p:sldId id="270" r:id="rId17"/>
    <p:sldId id="272" r:id="rId18"/>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7" d="100"/>
          <a:sy n="67" d="100"/>
        </p:scale>
        <p:origin x="756"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5CBE2FE-4FD5-4B31-A010-D38D0096839E}" type="datetimeFigureOut">
              <a:rPr lang="ru-RU" smtClean="0"/>
              <a:t>08.04.2020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C19CA52-F10B-4DFD-8C63-AF63BC9BB1D8}" type="slidenum">
              <a:rPr lang="ru-RU" smtClean="0"/>
              <a:t>‹#›</a:t>
            </a:fld>
            <a:endParaRPr lang="ru-RU"/>
          </a:p>
        </p:txBody>
      </p:sp>
    </p:spTree>
    <p:extLst>
      <p:ext uri="{BB962C8B-B14F-4D97-AF65-F5344CB8AC3E}">
        <p14:creationId xmlns:p14="http://schemas.microsoft.com/office/powerpoint/2010/main" val="4735223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5CBE2FE-4FD5-4B31-A010-D38D0096839E}" type="datetimeFigureOut">
              <a:rPr lang="ru-RU" smtClean="0"/>
              <a:t>08.04.2020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C19CA52-F10B-4DFD-8C63-AF63BC9BB1D8}" type="slidenum">
              <a:rPr lang="ru-RU" smtClean="0"/>
              <a:t>‹#›</a:t>
            </a:fld>
            <a:endParaRPr lang="ru-RU"/>
          </a:p>
        </p:txBody>
      </p:sp>
    </p:spTree>
    <p:extLst>
      <p:ext uri="{BB962C8B-B14F-4D97-AF65-F5344CB8AC3E}">
        <p14:creationId xmlns:p14="http://schemas.microsoft.com/office/powerpoint/2010/main" val="17460273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5CBE2FE-4FD5-4B31-A010-D38D0096839E}" type="datetimeFigureOut">
              <a:rPr lang="ru-RU" smtClean="0"/>
              <a:t>08.04.2020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C19CA52-F10B-4DFD-8C63-AF63BC9BB1D8}" type="slidenum">
              <a:rPr lang="ru-RU" smtClean="0"/>
              <a:t>‹#›</a:t>
            </a:fld>
            <a:endParaRPr lang="ru-RU"/>
          </a:p>
        </p:txBody>
      </p:sp>
    </p:spTree>
    <p:extLst>
      <p:ext uri="{BB962C8B-B14F-4D97-AF65-F5344CB8AC3E}">
        <p14:creationId xmlns:p14="http://schemas.microsoft.com/office/powerpoint/2010/main" val="34500063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5CBE2FE-4FD5-4B31-A010-D38D0096839E}" type="datetimeFigureOut">
              <a:rPr lang="ru-RU" smtClean="0"/>
              <a:t>08.04.2020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C19CA52-F10B-4DFD-8C63-AF63BC9BB1D8}" type="slidenum">
              <a:rPr lang="ru-RU" smtClean="0"/>
              <a:t>‹#›</a:t>
            </a:fld>
            <a:endParaRPr lang="ru-RU"/>
          </a:p>
        </p:txBody>
      </p:sp>
    </p:spTree>
    <p:extLst>
      <p:ext uri="{BB962C8B-B14F-4D97-AF65-F5344CB8AC3E}">
        <p14:creationId xmlns:p14="http://schemas.microsoft.com/office/powerpoint/2010/main" val="10344819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5CBE2FE-4FD5-4B31-A010-D38D0096839E}" type="datetimeFigureOut">
              <a:rPr lang="ru-RU" smtClean="0"/>
              <a:t>08.04.2020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C19CA52-F10B-4DFD-8C63-AF63BC9BB1D8}" type="slidenum">
              <a:rPr lang="ru-RU" smtClean="0"/>
              <a:t>‹#›</a:t>
            </a:fld>
            <a:endParaRPr lang="ru-RU"/>
          </a:p>
        </p:txBody>
      </p:sp>
    </p:spTree>
    <p:extLst>
      <p:ext uri="{BB962C8B-B14F-4D97-AF65-F5344CB8AC3E}">
        <p14:creationId xmlns:p14="http://schemas.microsoft.com/office/powerpoint/2010/main" val="8453754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5CBE2FE-4FD5-4B31-A010-D38D0096839E}" type="datetimeFigureOut">
              <a:rPr lang="ru-RU" smtClean="0"/>
              <a:t>08.04.2020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C19CA52-F10B-4DFD-8C63-AF63BC9BB1D8}" type="slidenum">
              <a:rPr lang="ru-RU" smtClean="0"/>
              <a:t>‹#›</a:t>
            </a:fld>
            <a:endParaRPr lang="ru-RU"/>
          </a:p>
        </p:txBody>
      </p:sp>
    </p:spTree>
    <p:extLst>
      <p:ext uri="{BB962C8B-B14F-4D97-AF65-F5344CB8AC3E}">
        <p14:creationId xmlns:p14="http://schemas.microsoft.com/office/powerpoint/2010/main" val="31907305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5CBE2FE-4FD5-4B31-A010-D38D0096839E}" type="datetimeFigureOut">
              <a:rPr lang="ru-RU" smtClean="0"/>
              <a:t>08.04.2020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0C19CA52-F10B-4DFD-8C63-AF63BC9BB1D8}" type="slidenum">
              <a:rPr lang="ru-RU" smtClean="0"/>
              <a:t>‹#›</a:t>
            </a:fld>
            <a:endParaRPr lang="ru-RU"/>
          </a:p>
        </p:txBody>
      </p:sp>
    </p:spTree>
    <p:extLst>
      <p:ext uri="{BB962C8B-B14F-4D97-AF65-F5344CB8AC3E}">
        <p14:creationId xmlns:p14="http://schemas.microsoft.com/office/powerpoint/2010/main" val="42775923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5CBE2FE-4FD5-4B31-A010-D38D0096839E}" type="datetimeFigureOut">
              <a:rPr lang="ru-RU" smtClean="0"/>
              <a:t>08.04.2020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0C19CA52-F10B-4DFD-8C63-AF63BC9BB1D8}" type="slidenum">
              <a:rPr lang="ru-RU" smtClean="0"/>
              <a:t>‹#›</a:t>
            </a:fld>
            <a:endParaRPr lang="ru-RU"/>
          </a:p>
        </p:txBody>
      </p:sp>
    </p:spTree>
    <p:extLst>
      <p:ext uri="{BB962C8B-B14F-4D97-AF65-F5344CB8AC3E}">
        <p14:creationId xmlns:p14="http://schemas.microsoft.com/office/powerpoint/2010/main" val="12141437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5CBE2FE-4FD5-4B31-A010-D38D0096839E}" type="datetimeFigureOut">
              <a:rPr lang="ru-RU" smtClean="0"/>
              <a:t>08.04.2020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0C19CA52-F10B-4DFD-8C63-AF63BC9BB1D8}" type="slidenum">
              <a:rPr lang="ru-RU" smtClean="0"/>
              <a:t>‹#›</a:t>
            </a:fld>
            <a:endParaRPr lang="ru-RU"/>
          </a:p>
        </p:txBody>
      </p:sp>
    </p:spTree>
    <p:extLst>
      <p:ext uri="{BB962C8B-B14F-4D97-AF65-F5344CB8AC3E}">
        <p14:creationId xmlns:p14="http://schemas.microsoft.com/office/powerpoint/2010/main" val="9646859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55CBE2FE-4FD5-4B31-A010-D38D0096839E}" type="datetimeFigureOut">
              <a:rPr lang="ru-RU" smtClean="0"/>
              <a:t>08.04.2020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C19CA52-F10B-4DFD-8C63-AF63BC9BB1D8}" type="slidenum">
              <a:rPr lang="ru-RU" smtClean="0"/>
              <a:t>‹#›</a:t>
            </a:fld>
            <a:endParaRPr lang="ru-RU"/>
          </a:p>
        </p:txBody>
      </p:sp>
    </p:spTree>
    <p:extLst>
      <p:ext uri="{BB962C8B-B14F-4D97-AF65-F5344CB8AC3E}">
        <p14:creationId xmlns:p14="http://schemas.microsoft.com/office/powerpoint/2010/main" val="21330693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55CBE2FE-4FD5-4B31-A010-D38D0096839E}" type="datetimeFigureOut">
              <a:rPr lang="ru-RU" smtClean="0"/>
              <a:t>08.04.2020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C19CA52-F10B-4DFD-8C63-AF63BC9BB1D8}" type="slidenum">
              <a:rPr lang="ru-RU" smtClean="0"/>
              <a:t>‹#›</a:t>
            </a:fld>
            <a:endParaRPr lang="ru-RU"/>
          </a:p>
        </p:txBody>
      </p:sp>
    </p:spTree>
    <p:extLst>
      <p:ext uri="{BB962C8B-B14F-4D97-AF65-F5344CB8AC3E}">
        <p14:creationId xmlns:p14="http://schemas.microsoft.com/office/powerpoint/2010/main" val="589557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5CBE2FE-4FD5-4B31-A010-D38D0096839E}" type="datetimeFigureOut">
              <a:rPr lang="ru-RU" smtClean="0"/>
              <a:t>08.04.2020</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19CA52-F10B-4DFD-8C63-AF63BC9BB1D8}" type="slidenum">
              <a:rPr lang="ru-RU" smtClean="0"/>
              <a:t>‹#›</a:t>
            </a:fld>
            <a:endParaRPr lang="ru-RU"/>
          </a:p>
        </p:txBody>
      </p:sp>
    </p:spTree>
    <p:extLst>
      <p:ext uri="{BB962C8B-B14F-4D97-AF65-F5344CB8AC3E}">
        <p14:creationId xmlns:p14="http://schemas.microsoft.com/office/powerpoint/2010/main" val="32073223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a:bodyPr>
          <a:lstStyle/>
          <a:p>
            <a:r>
              <a:rPr lang="ru-RU" dirty="0" smtClean="0">
                <a:solidFill>
                  <a:srgbClr val="00B050"/>
                </a:solidFill>
                <a:latin typeface="Times New Roman" panose="02020603050405020304" pitchFamily="18" charset="0"/>
                <a:cs typeface="Times New Roman" panose="02020603050405020304" pitchFamily="18" charset="0"/>
              </a:rPr>
              <a:t>Размножение деревьев и кустарников.</a:t>
            </a:r>
            <a:endParaRPr lang="ru-RU" dirty="0">
              <a:solidFill>
                <a:srgbClr val="00B050"/>
              </a:solidFill>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7972424" y="5629275"/>
            <a:ext cx="4043363" cy="985837"/>
          </a:xfrm>
        </p:spPr>
        <p:txBody>
          <a:bodyPr/>
          <a:lstStyle/>
          <a:p>
            <a:pPr>
              <a:lnSpc>
                <a:spcPct val="100000"/>
              </a:lnSpc>
            </a:pPr>
            <a:r>
              <a:rPr lang="ru-RU" dirty="0" smtClean="0">
                <a:latin typeface="Times New Roman" panose="02020603050405020304" pitchFamily="18" charset="0"/>
                <a:cs typeface="Times New Roman" panose="02020603050405020304" pitchFamily="18" charset="0"/>
              </a:rPr>
              <a:t>«Юный цветовод» 2 </a:t>
            </a:r>
            <a:r>
              <a:rPr lang="ru-RU" dirty="0" err="1" smtClean="0">
                <a:latin typeface="Times New Roman" panose="02020603050405020304" pitchFamily="18" charset="0"/>
                <a:cs typeface="Times New Roman" panose="02020603050405020304" pitchFamily="18" charset="0"/>
              </a:rPr>
              <a:t>г.о</a:t>
            </a:r>
            <a:r>
              <a:rPr lang="ru-RU" dirty="0" smtClean="0">
                <a:latin typeface="Times New Roman" panose="02020603050405020304" pitchFamily="18" charset="0"/>
                <a:cs typeface="Times New Roman" panose="02020603050405020304" pitchFamily="18" charset="0"/>
              </a:rPr>
              <a:t>.</a:t>
            </a:r>
          </a:p>
          <a:p>
            <a:pPr>
              <a:lnSpc>
                <a:spcPct val="100000"/>
              </a:lnSpc>
            </a:pPr>
            <a:r>
              <a:rPr lang="ru-RU" dirty="0" smtClean="0">
                <a:latin typeface="Times New Roman" panose="02020603050405020304" pitchFamily="18" charset="0"/>
                <a:cs typeface="Times New Roman" panose="02020603050405020304" pitchFamily="18" charset="0"/>
              </a:rPr>
              <a:t>МБУ ДО ДЭБС г. Салавата</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865951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stretch>
            <a:fillRect/>
          </a:stretch>
        </p:blipFill>
        <p:spPr>
          <a:xfrm>
            <a:off x="1933575" y="414336"/>
            <a:ext cx="8453438" cy="6340079"/>
          </a:xfrm>
          <a:prstGeom prst="rect">
            <a:avLst/>
          </a:prstGeom>
        </p:spPr>
      </p:pic>
    </p:spTree>
    <p:extLst>
      <p:ext uri="{BB962C8B-B14F-4D97-AF65-F5344CB8AC3E}">
        <p14:creationId xmlns:p14="http://schemas.microsoft.com/office/powerpoint/2010/main" val="29667544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6"/>
            <a:ext cx="10515600" cy="2878138"/>
          </a:xfrm>
        </p:spPr>
        <p:txBody>
          <a:bodyPr>
            <a:normAutofit fontScale="90000"/>
          </a:bodyPr>
          <a:lstStyle/>
          <a:p>
            <a:r>
              <a:rPr lang="ru-RU" sz="2800" dirty="0" smtClean="0">
                <a:latin typeface="Times New Roman" panose="02020603050405020304" pitchFamily="18" charset="0"/>
                <a:cs typeface="Times New Roman" panose="02020603050405020304" pitchFamily="18" charset="0"/>
              </a:rPr>
              <a:t>Для обеспечения растения теплом рекомендуется располагать отводки в тех местах, куда поступает солнечный свет. Это особенно необходимо в том случае, если почва влажная. В условиях засушливой погоды отводки надо обязательно поливать. Если они с трудом укореняются, то обрезают надземную часть, чтобы создать условия для лучшего роста корней.</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При отделении от материнского растения стебель отводка перерезают. Отводок выкапывают вилами, чтобы не повредить корневую систему. Нельзя допускать пересыхания корней.</a:t>
            </a:r>
            <a:endParaRPr lang="ru-RU" sz="2800" dirty="0">
              <a:latin typeface="Times New Roman" panose="02020603050405020304" pitchFamily="18" charset="0"/>
              <a:cs typeface="Times New Roman" panose="02020603050405020304" pitchFamily="18" charset="0"/>
            </a:endParaRPr>
          </a:p>
        </p:txBody>
      </p:sp>
      <p:pic>
        <p:nvPicPr>
          <p:cNvPr id="3" name="Рисунок 2"/>
          <p:cNvPicPr>
            <a:picLocks noChangeAspect="1"/>
          </p:cNvPicPr>
          <p:nvPr/>
        </p:nvPicPr>
        <p:blipFill>
          <a:blip r:embed="rId2"/>
          <a:stretch>
            <a:fillRect/>
          </a:stretch>
        </p:blipFill>
        <p:spPr>
          <a:xfrm>
            <a:off x="6229350" y="3071813"/>
            <a:ext cx="5660708" cy="3537943"/>
          </a:xfrm>
          <a:prstGeom prst="rect">
            <a:avLst/>
          </a:prstGeom>
        </p:spPr>
      </p:pic>
      <p:pic>
        <p:nvPicPr>
          <p:cNvPr id="6" name="Рисунок 5"/>
          <p:cNvPicPr>
            <a:picLocks noChangeAspect="1"/>
          </p:cNvPicPr>
          <p:nvPr/>
        </p:nvPicPr>
        <p:blipFill>
          <a:blip r:embed="rId3"/>
          <a:stretch>
            <a:fillRect/>
          </a:stretch>
        </p:blipFill>
        <p:spPr>
          <a:xfrm>
            <a:off x="1204912" y="3375423"/>
            <a:ext cx="4167187" cy="3125390"/>
          </a:xfrm>
          <a:prstGeom prst="rect">
            <a:avLst/>
          </a:prstGeom>
        </p:spPr>
      </p:pic>
    </p:spTree>
    <p:extLst>
      <p:ext uri="{BB962C8B-B14F-4D97-AF65-F5344CB8AC3E}">
        <p14:creationId xmlns:p14="http://schemas.microsoft.com/office/powerpoint/2010/main" val="34737329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5549900"/>
          </a:xfrm>
        </p:spPr>
        <p:txBody>
          <a:bodyPr>
            <a:normAutofit fontScale="90000"/>
          </a:bodyPr>
          <a:lstStyle/>
          <a:p>
            <a:r>
              <a:rPr lang="ru-RU" sz="2800" dirty="0" smtClean="0">
                <a:latin typeface="Times New Roman" panose="02020603050405020304" pitchFamily="18" charset="0"/>
                <a:cs typeface="Times New Roman" panose="02020603050405020304" pitchFamily="18" charset="0"/>
              </a:rPr>
              <a:t>Для формирования отводков лучше использовать молодые стебли и ветки – они более гибкие и лучше укореняются. Для стимуляции их роста за год до закладывания отводков растение максимально обрезают, и у него начинают усиленно расти новые ветки.</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Участок ветки, предназначенный для погружения в почву, освобождают от листьев и боковых веточек.</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Для того чтобы определить место для </a:t>
            </a:r>
            <a:r>
              <a:rPr lang="ru-RU" sz="2800" dirty="0" err="1" smtClean="0">
                <a:latin typeface="Times New Roman" panose="02020603050405020304" pitchFamily="18" charset="0"/>
                <a:cs typeface="Times New Roman" panose="02020603050405020304" pitchFamily="18" charset="0"/>
              </a:rPr>
              <a:t>прикапывания</a:t>
            </a:r>
            <a:r>
              <a:rPr lang="ru-RU" sz="2800" dirty="0" smtClean="0">
                <a:latin typeface="Times New Roman" panose="02020603050405020304" pitchFamily="18" charset="0"/>
                <a:cs typeface="Times New Roman" panose="02020603050405020304" pitchFamily="18" charset="0"/>
              </a:rPr>
              <a:t> материнской ветки, ее наклоняют к земле и отмеряют 15–20 см от верхушки. На земле делают метку, затем в этом месте копают канавку глубиной 10–15 см. По мере приближения к взрослому растению, ее глубина уменьшается. Далее ветку укладывают в подготовленное место, а ее верхушку загибают под прямым углом кверху. При необходимости ветку пришпиливают к земле проволокой. Канавку засыпают землей, слегка притаптывают и поливают. Следят за тем, чтобы почва в этом месте всегда была влажной.</a:t>
            </a:r>
            <a:endParaRPr lang="ru-RU"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305610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500813" y="2500313"/>
            <a:ext cx="4805553" cy="3552795"/>
          </a:xfrm>
          <a:prstGeom prst="rect">
            <a:avLst/>
          </a:prstGeom>
        </p:spPr>
      </p:pic>
      <p:pic>
        <p:nvPicPr>
          <p:cNvPr id="4" name="Рисунок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37952" y="399165"/>
            <a:ext cx="5439194" cy="3401310"/>
          </a:xfrm>
          <a:prstGeom prst="rect">
            <a:avLst/>
          </a:prstGeom>
        </p:spPr>
      </p:pic>
    </p:spTree>
    <p:extLst>
      <p:ext uri="{BB962C8B-B14F-4D97-AF65-F5344CB8AC3E}">
        <p14:creationId xmlns:p14="http://schemas.microsoft.com/office/powerpoint/2010/main" val="28007383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5864225"/>
          </a:xfrm>
        </p:spPr>
        <p:txBody>
          <a:bodyPr>
            <a:normAutofit fontScale="90000"/>
          </a:bodyPr>
          <a:lstStyle/>
          <a:p>
            <a:r>
              <a:rPr lang="ru-RU" sz="4000" dirty="0" smtClean="0">
                <a:solidFill>
                  <a:srgbClr val="FF0000"/>
                </a:solidFill>
                <a:latin typeface="Times New Roman" panose="02020603050405020304" pitchFamily="18" charset="0"/>
                <a:cs typeface="Times New Roman" panose="02020603050405020304" pitchFamily="18" charset="0"/>
              </a:rPr>
              <a:t>                                   Прививка</a:t>
            </a:r>
            <a:br>
              <a:rPr lang="ru-RU" sz="4000" dirty="0" smtClean="0">
                <a:solidFill>
                  <a:srgbClr val="FF0000"/>
                </a:solidFill>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err="1" smtClean="0">
                <a:latin typeface="Times New Roman" panose="02020603050405020304" pitchFamily="18" charset="0"/>
                <a:cs typeface="Times New Roman" panose="02020603050405020304" pitchFamily="18" charset="0"/>
              </a:rPr>
              <a:t>Прививка</a:t>
            </a:r>
            <a:r>
              <a:rPr lang="ru-RU" sz="2800" dirty="0" smtClean="0">
                <a:latin typeface="Times New Roman" panose="02020603050405020304" pitchFamily="18" charset="0"/>
                <a:cs typeface="Times New Roman" panose="02020603050405020304" pitchFamily="18" charset="0"/>
              </a:rPr>
              <a:t> – это пересадка части одного растения (черенка или глазка) на другое. Как правило, с помощью прививки размножают плодовые и декоративные деревья и кустарники. Пересаживаемую часть называют привоем, а растение, на которое осуществляется пересадка, подвоем. Привой срезом прижимают к надрезу на подвое. Ткани привоя и подвоя срастаются и получается новое растение. Привой обычно берут от дерева или куста, которое отличается высоким качеством плодов либо других надземных частей. Для подвоя используют растения с хорошо развитой корневой системой.</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В процессе прививки соединяют внутренние ткани привоя и подвоя. Данный процесс осуществляют несколькими способами. Самые распространенные – это прививка в расщеп и почкой (или глазком).</a:t>
            </a:r>
            <a:endParaRPr lang="ru-RU"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84719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stretch>
            <a:fillRect/>
          </a:stretch>
        </p:blipFill>
        <p:spPr>
          <a:xfrm>
            <a:off x="981075" y="1685925"/>
            <a:ext cx="10501311" cy="3500437"/>
          </a:xfrm>
          <a:prstGeom prst="rect">
            <a:avLst/>
          </a:prstGeom>
        </p:spPr>
      </p:pic>
    </p:spTree>
    <p:extLst>
      <p:ext uri="{BB962C8B-B14F-4D97-AF65-F5344CB8AC3E}">
        <p14:creationId xmlns:p14="http://schemas.microsoft.com/office/powerpoint/2010/main" val="12233338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5649913"/>
          </a:xfrm>
        </p:spPr>
        <p:txBody>
          <a:bodyPr>
            <a:normAutofit fontScale="90000"/>
          </a:bodyPr>
          <a:lstStyle/>
          <a:p>
            <a:r>
              <a:rPr lang="ru-RU" sz="2800" b="1" dirty="0" smtClean="0">
                <a:latin typeface="Times New Roman" panose="02020603050405020304" pitchFamily="18" charset="0"/>
                <a:cs typeface="Times New Roman" panose="02020603050405020304" pitchFamily="18" charset="0"/>
              </a:rPr>
              <a:t>При прививке в расщеп </a:t>
            </a:r>
            <a:r>
              <a:rPr lang="ru-RU" sz="2800" dirty="0" smtClean="0">
                <a:latin typeface="Times New Roman" panose="02020603050405020304" pitchFamily="18" charset="0"/>
                <a:cs typeface="Times New Roman" panose="02020603050405020304" pitchFamily="18" charset="0"/>
              </a:rPr>
              <a:t>в пеньке подвоя прорезают щель и вводят в нее клинообразно заостренные концы двух привоев. При этом диаметр подвоя должен значительно превышать диаметр привоев. Чтобы прививка прошла успешно, соблюдают определенные условия. Оптимальным временем для прививки является весна, так как привой должен только выходить из состояния покоя. После проведения прививки зону контакта привоя с подвоем защищают от пересыхания и болезнетворных микроорганизмов, обмазывая ее садовым варом.</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b="1" dirty="0" smtClean="0">
                <a:latin typeface="Times New Roman" panose="02020603050405020304" pitchFamily="18" charset="0"/>
                <a:cs typeface="Times New Roman" panose="02020603050405020304" pitchFamily="18" charset="0"/>
              </a:rPr>
              <a:t>При прививке глазком </a:t>
            </a:r>
            <a:r>
              <a:rPr lang="ru-RU" sz="2800" dirty="0" smtClean="0">
                <a:latin typeface="Times New Roman" panose="02020603050405020304" pitchFamily="18" charset="0"/>
                <a:cs typeface="Times New Roman" panose="02020603050405020304" pitchFamily="18" charset="0"/>
              </a:rPr>
              <a:t>кору подвоя Т-образно надрезают. Затем в прорезь вставляют привой, плотно его приматывают и сверху все обмазывают садовым варом. Этот способ прививки рекомендуется проводить в конце лета или начале осени. Ее нужно сделать до того, как кора подвоя станет очень твердой. Таким способом успешно размножают сливы и вишни. С одной ветки можно получить сразу большое количество привоев – почек.</a:t>
            </a:r>
            <a:endParaRPr lang="ru-RU"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469086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2692400"/>
          </a:xfrm>
        </p:spPr>
        <p:txBody>
          <a:bodyPr>
            <a:normAutofit/>
          </a:bodyPr>
          <a:lstStyle/>
          <a:p>
            <a:pPr algn="ctr"/>
            <a:r>
              <a:rPr lang="ru-RU" sz="6000" b="1" dirty="0" smtClean="0">
                <a:solidFill>
                  <a:srgbClr val="00B050"/>
                </a:solidFill>
                <a:latin typeface="Times New Roman" panose="02020603050405020304" pitchFamily="18" charset="0"/>
                <a:cs typeface="Times New Roman" panose="02020603050405020304" pitchFamily="18" charset="0"/>
              </a:rPr>
              <a:t>Спасибо за внимание!</a:t>
            </a:r>
            <a:endParaRPr lang="ru-RU" sz="6000" b="1" dirty="0">
              <a:solidFill>
                <a:srgbClr val="00B050"/>
              </a:solidFill>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3824287" y="2616661"/>
            <a:ext cx="4543426" cy="3617452"/>
          </a:xfrm>
          <a:prstGeom prst="rect">
            <a:avLst/>
          </a:prstGeom>
        </p:spPr>
      </p:pic>
    </p:spTree>
    <p:extLst>
      <p:ext uri="{BB962C8B-B14F-4D97-AF65-F5344CB8AC3E}">
        <p14:creationId xmlns:p14="http://schemas.microsoft.com/office/powerpoint/2010/main" val="13147548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838200" y="365125"/>
            <a:ext cx="10515600" cy="3892550"/>
          </a:xfrm>
        </p:spPr>
        <p:txBody>
          <a:bodyPr>
            <a:normAutofit fontScale="90000"/>
          </a:bodyPr>
          <a:lstStyle/>
          <a:p>
            <a:r>
              <a:rPr lang="ru-RU" sz="2800" dirty="0" smtClean="0">
                <a:latin typeface="Times New Roman" panose="02020603050405020304" pitchFamily="18" charset="0"/>
                <a:cs typeface="Times New Roman" panose="02020603050405020304" pitchFamily="18" charset="0"/>
              </a:rPr>
              <a:t>Чаще всего деревья и кустарники размножаются черенкованием. Семенной способ применяется в основном для выведения, улучшения сортов. Да и черенкование более простой и быстрый способ размножения.</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Самое простое для отращивания корешков – поставить черенки в банку с водой. Именно так и поступают с теми растениями, черенки которых с трудом дают корни. В этом, казалось бы, простом деле есть свои тонкости. Часто, при смене воды в банке, черенки погибают. Поэтому при уменьшении уровня воды нужно просто в банку ее долить, а не заменять полностью. Имеет значение количество черенков в банке. Если поставить в банку несколько черенков, то они долго не дают корни или погибают, а по одному быстро пускают корни. Имеет значение и уровень воды в банке.</a:t>
            </a:r>
            <a:endParaRPr lang="ru-RU" sz="2800" dirty="0">
              <a:latin typeface="Times New Roman" panose="02020603050405020304" pitchFamily="18" charset="0"/>
              <a:cs typeface="Times New Roman" panose="02020603050405020304" pitchFamily="18" charset="0"/>
            </a:endParaRPr>
          </a:p>
        </p:txBody>
      </p:sp>
      <p:pic>
        <p:nvPicPr>
          <p:cNvPr id="5" name="Рисунок 4"/>
          <p:cNvPicPr>
            <a:picLocks noChangeAspect="1"/>
          </p:cNvPicPr>
          <p:nvPr/>
        </p:nvPicPr>
        <p:blipFill>
          <a:blip r:embed="rId2"/>
          <a:stretch>
            <a:fillRect/>
          </a:stretch>
        </p:blipFill>
        <p:spPr>
          <a:xfrm>
            <a:off x="6453187" y="4429125"/>
            <a:ext cx="3571875" cy="2143125"/>
          </a:xfrm>
          <a:prstGeom prst="rect">
            <a:avLst/>
          </a:prstGeom>
        </p:spPr>
      </p:pic>
      <p:pic>
        <p:nvPicPr>
          <p:cNvPr id="6" name="Рисунок 5"/>
          <p:cNvPicPr>
            <a:picLocks noChangeAspect="1"/>
          </p:cNvPicPr>
          <p:nvPr/>
        </p:nvPicPr>
        <p:blipFill>
          <a:blip r:embed="rId3"/>
          <a:stretch>
            <a:fillRect/>
          </a:stretch>
        </p:blipFill>
        <p:spPr>
          <a:xfrm>
            <a:off x="1847849" y="4429125"/>
            <a:ext cx="3571875" cy="2143125"/>
          </a:xfrm>
          <a:prstGeom prst="rect">
            <a:avLst/>
          </a:prstGeom>
        </p:spPr>
      </p:pic>
    </p:spTree>
    <p:extLst>
      <p:ext uri="{BB962C8B-B14F-4D97-AF65-F5344CB8AC3E}">
        <p14:creationId xmlns:p14="http://schemas.microsoft.com/office/powerpoint/2010/main" val="13704204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5335588"/>
          </a:xfrm>
        </p:spPr>
        <p:txBody>
          <a:bodyPr>
            <a:normAutofit/>
          </a:bodyPr>
          <a:lstStyle/>
          <a:p>
            <a:r>
              <a:rPr lang="ru-RU" sz="2800" dirty="0" smtClean="0">
                <a:latin typeface="Times New Roman" panose="02020603050405020304" pitchFamily="18" charset="0"/>
                <a:cs typeface="Times New Roman" panose="02020603050405020304" pitchFamily="18" charset="0"/>
              </a:rPr>
              <a:t>Известно, что корни на черенках образуются на границе воды и воздуха. Это связано с тем, что для их образования необходим еще кислород, присутствующий в воздухе. Если воды в емкости очень много, то нижняя часть черенка будет находиться в бескислородном пространстве и загниет. При небольшом уровне воды черенок остается практически сухим и корней вырастает очень мало.</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Для получения хороших черенков важно правильно выбрать нужную ветку. Мощные ветки, растущие вертикально, для этих целей не подходят, лучше выбрать боковую. Если из длинной ветки нарезать несколько черенков, то наиболее подходящим будет тот, который был вырезан из ее нижней части.</a:t>
            </a:r>
            <a:endParaRPr lang="ru-RU"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24842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2592388"/>
          </a:xfrm>
        </p:spPr>
        <p:txBody>
          <a:bodyPr>
            <a:normAutofit fontScale="90000"/>
          </a:bodyPr>
          <a:lstStyle/>
          <a:p>
            <a:r>
              <a:rPr lang="ru-RU" sz="2800" dirty="0" smtClean="0">
                <a:latin typeface="Times New Roman" panose="02020603050405020304" pitchFamily="18" charset="0"/>
                <a:cs typeface="Times New Roman" panose="02020603050405020304" pitchFamily="18" charset="0"/>
              </a:rPr>
              <a:t>Для получения черенка из зеленого побега (невызревшего), срез делают под почкой или узлом. Тогда вероятность поражения черенка грибковой инфекцией минимальна. При вырезании черенка из одревесневшего побега срез делают между узлами. Из любого побега можно сделать черенок, имеющий почку с листом. Длина их небольшая – 2,5–4 см. Верхний срез делают над самой почкой, в пазухе почки оставляют один лист, а все остальные удаляют.</a:t>
            </a:r>
            <a:endParaRPr lang="ru-RU" sz="2800" dirty="0">
              <a:latin typeface="Times New Roman" panose="02020603050405020304" pitchFamily="18" charset="0"/>
              <a:cs typeface="Times New Roman" panose="02020603050405020304" pitchFamily="18" charset="0"/>
            </a:endParaRPr>
          </a:p>
        </p:txBody>
      </p:sp>
      <p:pic>
        <p:nvPicPr>
          <p:cNvPr id="3" name="Рисунок 2"/>
          <p:cNvPicPr>
            <a:picLocks noChangeAspect="1"/>
          </p:cNvPicPr>
          <p:nvPr/>
        </p:nvPicPr>
        <p:blipFill>
          <a:blip r:embed="rId2"/>
          <a:stretch>
            <a:fillRect/>
          </a:stretch>
        </p:blipFill>
        <p:spPr>
          <a:xfrm>
            <a:off x="3881437" y="3000376"/>
            <a:ext cx="5715000" cy="3562350"/>
          </a:xfrm>
          <a:prstGeom prst="rect">
            <a:avLst/>
          </a:prstGeom>
        </p:spPr>
      </p:pic>
    </p:spTree>
    <p:extLst>
      <p:ext uri="{BB962C8B-B14F-4D97-AF65-F5344CB8AC3E}">
        <p14:creationId xmlns:p14="http://schemas.microsoft.com/office/powerpoint/2010/main" val="20044780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6350000"/>
          </a:xfrm>
        </p:spPr>
        <p:txBody>
          <a:bodyPr>
            <a:noAutofit/>
          </a:bodyPr>
          <a:lstStyle/>
          <a:p>
            <a:r>
              <a:rPr lang="ru-RU" sz="2600" dirty="0" smtClean="0">
                <a:latin typeface="Times New Roman" panose="02020603050405020304" pitchFamily="18" charset="0"/>
                <a:cs typeface="Times New Roman" panose="02020603050405020304" pitchFamily="18" charset="0"/>
              </a:rPr>
              <a:t>Если на черенках имеются листья или хотя бы часть листа, то для роста корней им необходим свет. У черенка без листьев корни лучше отрастают в темноте. Это связано с тем, что при наличии листьев в черенках вырабатывается гетероауксин, который стимулирует образование корней. На свету это вещество разлагается, а в черенках без листьев его очень мало. Поэтому без света корни у них под действием небольшого количества гетероауксина вырастут за более короткие сроки. Много листьев оставлять тоже не следует, иначе черенки засохнут из-за большого испарения влаги. Рекомендуется иногда даже оставить на почке только часть листа. При дневном свете в посуде из обычного стекла корни образуются хуже, чем в темной.</a:t>
            </a:r>
            <a:br>
              <a:rPr lang="ru-RU" sz="2600" dirty="0" smtClean="0">
                <a:latin typeface="Times New Roman" panose="02020603050405020304" pitchFamily="18" charset="0"/>
                <a:cs typeface="Times New Roman" panose="02020603050405020304" pitchFamily="18" charset="0"/>
              </a:rPr>
            </a:br>
            <a:r>
              <a:rPr lang="ru-RU" sz="2600" dirty="0" smtClean="0">
                <a:latin typeface="Times New Roman" panose="02020603050405020304" pitchFamily="18" charset="0"/>
                <a:cs typeface="Times New Roman" panose="02020603050405020304" pitchFamily="18" charset="0"/>
              </a:rPr>
              <a:t>Многие растения с помощью черенков хорошо размножаются в период покоя. При посадке их в грунт осенью черенки укореняются лучше, чем весной. Можно срезать ветки для получения черенков даже зимой, однако корни на них могут расти слишком быстро. В результате они перерастут и при посадке будут обламываться.</a:t>
            </a:r>
            <a:endParaRPr lang="ru-RU" sz="2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427601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185738"/>
            <a:ext cx="10515600" cy="3443288"/>
          </a:xfrm>
        </p:spPr>
        <p:txBody>
          <a:bodyPr>
            <a:normAutofit fontScale="90000"/>
          </a:bodyPr>
          <a:lstStyle/>
          <a:p>
            <a:r>
              <a:rPr lang="ru-RU" sz="4000" dirty="0" smtClean="0">
                <a:solidFill>
                  <a:srgbClr val="FF0000"/>
                </a:solidFill>
                <a:latin typeface="Times New Roman" panose="02020603050405020304" pitchFamily="18" charset="0"/>
                <a:cs typeface="Times New Roman" panose="02020603050405020304" pitchFamily="18" charset="0"/>
              </a:rPr>
              <a:t>                         Размножение делением</a:t>
            </a: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Деление относится к наиболее простым и надежным способам размножения растений. С его помощью размножают корневищные растения, надземная часть которых представляет собой куст. Корневища – это подземные побеги, образующиеся из подземных почек.</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Для размножения куст выкапывают вместе с корневищами, предварительно срезав надземную часть. Затем ножом разделяют корневище на несколько частей. Каждая часть должна содержать почки, из которых затем разовьется новое растение. Разделенные корневища сажают в землю, поливают и т. д.</a:t>
            </a:r>
            <a:endParaRPr lang="ru-RU" sz="2800" dirty="0">
              <a:latin typeface="Times New Roman" panose="02020603050405020304" pitchFamily="18" charset="0"/>
              <a:cs typeface="Times New Roman" panose="02020603050405020304" pitchFamily="18" charset="0"/>
            </a:endParaRPr>
          </a:p>
        </p:txBody>
      </p:sp>
      <p:pic>
        <p:nvPicPr>
          <p:cNvPr id="3" name="Рисунок 2"/>
          <p:cNvPicPr>
            <a:picLocks noChangeAspect="1"/>
          </p:cNvPicPr>
          <p:nvPr/>
        </p:nvPicPr>
        <p:blipFill>
          <a:blip r:embed="rId2"/>
          <a:stretch>
            <a:fillRect/>
          </a:stretch>
        </p:blipFill>
        <p:spPr>
          <a:xfrm>
            <a:off x="1428750" y="3962400"/>
            <a:ext cx="3867150" cy="2578100"/>
          </a:xfrm>
          <a:prstGeom prst="rect">
            <a:avLst/>
          </a:prstGeom>
        </p:spPr>
      </p:pic>
      <p:pic>
        <p:nvPicPr>
          <p:cNvPr id="4" name="Рисунок 3"/>
          <p:cNvPicPr>
            <a:picLocks noChangeAspect="1"/>
          </p:cNvPicPr>
          <p:nvPr/>
        </p:nvPicPr>
        <p:blipFill>
          <a:blip r:embed="rId3"/>
          <a:stretch>
            <a:fillRect/>
          </a:stretch>
        </p:blipFill>
        <p:spPr>
          <a:xfrm>
            <a:off x="6186487" y="3629026"/>
            <a:ext cx="3171826" cy="3171826"/>
          </a:xfrm>
          <a:prstGeom prst="rect">
            <a:avLst/>
          </a:prstGeom>
        </p:spPr>
      </p:pic>
    </p:spTree>
    <p:extLst>
      <p:ext uri="{BB962C8B-B14F-4D97-AF65-F5344CB8AC3E}">
        <p14:creationId xmlns:p14="http://schemas.microsoft.com/office/powerpoint/2010/main" val="7748026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5535613"/>
          </a:xfrm>
        </p:spPr>
        <p:txBody>
          <a:bodyPr>
            <a:normAutofit fontScale="90000"/>
          </a:bodyPr>
          <a:lstStyle/>
          <a:p>
            <a:r>
              <a:rPr lang="ru-RU" sz="4000" dirty="0" smtClean="0">
                <a:solidFill>
                  <a:srgbClr val="FF0000"/>
                </a:solidFill>
                <a:latin typeface="Times New Roman" panose="02020603050405020304" pitchFamily="18" charset="0"/>
                <a:cs typeface="Times New Roman" panose="02020603050405020304" pitchFamily="18" charset="0"/>
              </a:rPr>
              <a:t>            Размножение корневой порослью</a:t>
            </a:r>
            <a:br>
              <a:rPr lang="ru-RU" sz="4000" dirty="0" smtClean="0">
                <a:solidFill>
                  <a:srgbClr val="FF0000"/>
                </a:solidFill>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Этот простой способ размножения можно использовать в том случае, если растения образуют корневую поросль. Его удобно применять для размножения яблонь, сливы, вишни.</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Корневая поросль – это надземные побеги, которые вырастают из придаточных почек на корнях. При этом молодой побег питается от материнского растения. В корневой системе происходит изменение сосудистых связей и перераспределение питательных веществ, поэтому поросль мешает развитию и росту материнского растения. Однако при выкапывании вместе с корнями она очень хорошо приживается на новом месте. Для размножения используют однолетнюю поросль, толщина которой не более 8–10 мм. После выкапывания необходимо внимательно осмотреть корни, отсортировать побеги по качеству и прикопать или посадить так же, как обычные саженцы.</a:t>
            </a:r>
            <a:endParaRPr lang="ru-RU"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465246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stretch>
            <a:fillRect/>
          </a:stretch>
        </p:blipFill>
        <p:spPr>
          <a:xfrm>
            <a:off x="395287" y="409575"/>
            <a:ext cx="4905375" cy="3401060"/>
          </a:xfrm>
          <a:prstGeom prst="rect">
            <a:avLst/>
          </a:prstGeom>
        </p:spPr>
      </p:pic>
      <p:pic>
        <p:nvPicPr>
          <p:cNvPr id="4" name="Рисунок 3"/>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5710237" y="2592985"/>
            <a:ext cx="6005513" cy="3636365"/>
          </a:xfrm>
          <a:prstGeom prst="rect">
            <a:avLst/>
          </a:prstGeom>
        </p:spPr>
      </p:pic>
    </p:spTree>
    <p:extLst>
      <p:ext uri="{BB962C8B-B14F-4D97-AF65-F5344CB8AC3E}">
        <p14:creationId xmlns:p14="http://schemas.microsoft.com/office/powerpoint/2010/main" val="4938817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42900"/>
            <a:ext cx="10515600" cy="5972175"/>
          </a:xfrm>
        </p:spPr>
        <p:txBody>
          <a:bodyPr>
            <a:normAutofit fontScale="90000"/>
          </a:bodyPr>
          <a:lstStyle/>
          <a:p>
            <a:r>
              <a:rPr lang="ru-RU" sz="3600" dirty="0" smtClean="0">
                <a:solidFill>
                  <a:srgbClr val="FF0000"/>
                </a:solidFill>
                <a:latin typeface="Times New Roman" panose="02020603050405020304" pitchFamily="18" charset="0"/>
                <a:cs typeface="Times New Roman" panose="02020603050405020304" pitchFamily="18" charset="0"/>
              </a:rPr>
              <a:t>                               Размножение отводками.</a:t>
            </a:r>
            <a:br>
              <a:rPr lang="ru-RU" sz="3600" dirty="0" smtClean="0">
                <a:solidFill>
                  <a:srgbClr val="FF0000"/>
                </a:solidFill>
                <a:latin typeface="Times New Roman" panose="02020603050405020304" pitchFamily="18" charset="0"/>
                <a:cs typeface="Times New Roman" panose="02020603050405020304" pitchFamily="18" charset="0"/>
              </a:rPr>
            </a:br>
            <a:r>
              <a:rPr lang="ru-RU" sz="3600" dirty="0" smtClean="0">
                <a:latin typeface="Times New Roman" panose="02020603050405020304" pitchFamily="18" charset="0"/>
                <a:cs typeface="Times New Roman" panose="02020603050405020304" pitchFamily="18" charset="0"/>
              </a:rPr>
              <a:t/>
            </a:r>
            <a:br>
              <a:rPr lang="ru-RU" sz="3600" dirty="0" smtClean="0">
                <a:latin typeface="Times New Roman" panose="02020603050405020304" pitchFamily="18" charset="0"/>
                <a:cs typeface="Times New Roman" panose="02020603050405020304" pitchFamily="18" charset="0"/>
              </a:rPr>
            </a:br>
            <a:r>
              <a:rPr lang="ru-RU" sz="3100" dirty="0" smtClean="0">
                <a:latin typeface="Times New Roman" panose="02020603050405020304" pitchFamily="18" charset="0"/>
                <a:cs typeface="Times New Roman" panose="02020603050405020304" pitchFamily="18" charset="0"/>
              </a:rPr>
              <a:t>Это простой и эффективный способ размножения. При формировании отводков происходит образование корней на стебле или ветке материнского растения, прикопанных в почву. В дальнейшем укоренившуюся часть стебля или ветки отрезают от материнского растения и используют для размножения. Отводки питаются от материнского растения и поэтому хорошо сохраняют жизнеспособность до появления собственных корней.</a:t>
            </a:r>
            <a:br>
              <a:rPr lang="ru-RU" sz="3100" dirty="0" smtClean="0">
                <a:latin typeface="Times New Roman" panose="02020603050405020304" pitchFamily="18" charset="0"/>
                <a:cs typeface="Times New Roman" panose="02020603050405020304" pitchFamily="18" charset="0"/>
              </a:rPr>
            </a:br>
            <a:r>
              <a:rPr lang="ru-RU" sz="3100" dirty="0" smtClean="0">
                <a:latin typeface="Times New Roman" panose="02020603050405020304" pitchFamily="18" charset="0"/>
                <a:cs typeface="Times New Roman" panose="02020603050405020304" pitchFamily="18" charset="0"/>
              </a:rPr>
              <a:t>Для получения отводков необходимо правильно выбрать материнское растение, а также создать почвенные условия для роста корней. Качество отводка во многом будет зависеть от состояния стебля, используемого для его получения. Если стебель мощный, с хорошим ростом, то и корни в земле он будет образовывать лучше.</a:t>
            </a:r>
            <a:endParaRPr lang="ru-RU" sz="31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305296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115</TotalTime>
  <Words>490</Words>
  <Application>Microsoft Office PowerPoint</Application>
  <PresentationFormat>Широкоэкранный</PresentationFormat>
  <Paragraphs>15</Paragraphs>
  <Slides>17</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17</vt:i4>
      </vt:variant>
    </vt:vector>
  </HeadingPairs>
  <TitlesOfParts>
    <vt:vector size="22" baseType="lpstr">
      <vt:lpstr>Arial</vt:lpstr>
      <vt:lpstr>Calibri</vt:lpstr>
      <vt:lpstr>Calibri Light</vt:lpstr>
      <vt:lpstr>Times New Roman</vt:lpstr>
      <vt:lpstr>Тема Office</vt:lpstr>
      <vt:lpstr>Размножение деревьев и кустарников.</vt:lpstr>
      <vt:lpstr>Чаще всего деревья и кустарники размножаются черенкованием. Семенной способ применяется в основном для выведения, улучшения сортов. Да и черенкование более простой и быстрый способ размножения. Самое простое для отращивания корешков – поставить черенки в банку с водой. Именно так и поступают с теми растениями, черенки которых с трудом дают корни. В этом, казалось бы, простом деле есть свои тонкости. Часто, при смене воды в банке, черенки погибают. Поэтому при уменьшении уровня воды нужно просто в банку ее долить, а не заменять полностью. Имеет значение количество черенков в банке. Если поставить в банку несколько черенков, то они долго не дают корни или погибают, а по одному быстро пускают корни. Имеет значение и уровень воды в банке.</vt:lpstr>
      <vt:lpstr>Известно, что корни на черенках образуются на границе воды и воздуха. Это связано с тем, что для их образования необходим еще кислород, присутствующий в воздухе. Если воды в емкости очень много, то нижняя часть черенка будет находиться в бескислородном пространстве и загниет. При небольшом уровне воды черенок остается практически сухим и корней вырастает очень мало.  Для получения хороших черенков важно правильно выбрать нужную ветку. Мощные ветки, растущие вертикально, для этих целей не подходят, лучше выбрать боковую. Если из длинной ветки нарезать несколько черенков, то наиболее подходящим будет тот, который был вырезан из ее нижней части.</vt:lpstr>
      <vt:lpstr>Для получения черенка из зеленого побега (невызревшего), срез делают под почкой или узлом. Тогда вероятность поражения черенка грибковой инфекцией минимальна. При вырезании черенка из одревесневшего побега срез делают между узлами. Из любого побега можно сделать черенок, имеющий почку с листом. Длина их небольшая – 2,5–4 см. Верхний срез делают над самой почкой, в пазухе почки оставляют один лист, а все остальные удаляют.</vt:lpstr>
      <vt:lpstr>Если на черенках имеются листья или хотя бы часть листа, то для роста корней им необходим свет. У черенка без листьев корни лучше отрастают в темноте. Это связано с тем, что при наличии листьев в черенках вырабатывается гетероауксин, который стимулирует образование корней. На свету это вещество разлагается, а в черенках без листьев его очень мало. Поэтому без света корни у них под действием небольшого количества гетероауксина вырастут за более короткие сроки. Много листьев оставлять тоже не следует, иначе черенки засохнут из-за большого испарения влаги. Рекомендуется иногда даже оставить на почке только часть листа. При дневном свете в посуде из обычного стекла корни образуются хуже, чем в темной. Многие растения с помощью черенков хорошо размножаются в период покоя. При посадке их в грунт осенью черенки укореняются лучше, чем весной. Можно срезать ветки для получения черенков даже зимой, однако корни на них могут расти слишком быстро. В результате они перерастут и при посадке будут обламываться.</vt:lpstr>
      <vt:lpstr>                         Размножение делением Деление относится к наиболее простым и надежным способам размножения растений. С его помощью размножают корневищные растения, надземная часть которых представляет собой куст. Корневища – это подземные побеги, образующиеся из подземных почек. Для размножения куст выкапывают вместе с корневищами, предварительно срезав надземную часть. Затем ножом разделяют корневище на несколько частей. Каждая часть должна содержать почки, из которых затем разовьется новое растение. Разделенные корневища сажают в землю, поливают и т. д.</vt:lpstr>
      <vt:lpstr>            Размножение корневой порослью  Этот простой способ размножения можно использовать в том случае, если растения образуют корневую поросль. Его удобно применять для размножения яблонь, сливы, вишни. Корневая поросль – это надземные побеги, которые вырастают из придаточных почек на корнях. При этом молодой побег питается от материнского растения. В корневой системе происходит изменение сосудистых связей и перераспределение питательных веществ, поэтому поросль мешает развитию и росту материнского растения. Однако при выкапывании вместе с корнями она очень хорошо приживается на новом месте. Для размножения используют однолетнюю поросль, толщина которой не более 8–10 мм. После выкапывания необходимо внимательно осмотреть корни, отсортировать побеги по качеству и прикопать или посадить так же, как обычные саженцы.</vt:lpstr>
      <vt:lpstr>Презентация PowerPoint</vt:lpstr>
      <vt:lpstr>                               Размножение отводками.  Это простой и эффективный способ размножения. При формировании отводков происходит образование корней на стебле или ветке материнского растения, прикопанных в почву. В дальнейшем укоренившуюся часть стебля или ветки отрезают от материнского растения и используют для размножения. Отводки питаются от материнского растения и поэтому хорошо сохраняют жизнеспособность до появления собственных корней. Для получения отводков необходимо правильно выбрать материнское растение, а также создать почвенные условия для роста корней. Качество отводка во многом будет зависеть от состояния стебля, используемого для его получения. Если стебель мощный, с хорошим ростом, то и корни в земле он будет образовывать лучше.</vt:lpstr>
      <vt:lpstr>Презентация PowerPoint</vt:lpstr>
      <vt:lpstr>Для обеспечения растения теплом рекомендуется располагать отводки в тех местах, куда поступает солнечный свет. Это особенно необходимо в том случае, если почва влажная. В условиях засушливой погоды отводки надо обязательно поливать. Если они с трудом укореняются, то обрезают надземную часть, чтобы создать условия для лучшего роста корней. При отделении от материнского растения стебель отводка перерезают. Отводок выкапывают вилами, чтобы не повредить корневую систему. Нельзя допускать пересыхания корней.</vt:lpstr>
      <vt:lpstr>Для формирования отводков лучше использовать молодые стебли и ветки – они более гибкие и лучше укореняются. Для стимуляции их роста за год до закладывания отводков растение максимально обрезают, и у него начинают усиленно расти новые ветки. Участок ветки, предназначенный для погружения в почву, освобождают от листьев и боковых веточек. Для того чтобы определить место для прикапывания материнской ветки, ее наклоняют к земле и отмеряют 15–20 см от верхушки. На земле делают метку, затем в этом месте копают канавку глубиной 10–15 см. По мере приближения к взрослому растению, ее глубина уменьшается. Далее ветку укладывают в подготовленное место, а ее верхушку загибают под прямым углом кверху. При необходимости ветку пришпиливают к земле проволокой. Канавку засыпают землей, слегка притаптывают и поливают. Следят за тем, чтобы почва в этом месте всегда была влажной.</vt:lpstr>
      <vt:lpstr>Презентация PowerPoint</vt:lpstr>
      <vt:lpstr>                                   Прививка  Прививка – это пересадка части одного растения (черенка или глазка) на другое. Как правило, с помощью прививки размножают плодовые и декоративные деревья и кустарники. Пересаживаемую часть называют привоем, а растение, на которое осуществляется пересадка, подвоем. Привой срезом прижимают к надрезу на подвое. Ткани привоя и подвоя срастаются и получается новое растение. Привой обычно берут от дерева или куста, которое отличается высоким качеством плодов либо других надземных частей. Для подвоя используют растения с хорошо развитой корневой системой. В процессе прививки соединяют внутренние ткани привоя и подвоя. Данный процесс осуществляют несколькими способами. Самые распространенные – это прививка в расщеп и почкой (или глазком).</vt:lpstr>
      <vt:lpstr>Презентация PowerPoint</vt:lpstr>
      <vt:lpstr>При прививке в расщеп в пеньке подвоя прорезают щель и вводят в нее клинообразно заостренные концы двух привоев. При этом диаметр подвоя должен значительно превышать диаметр привоев. Чтобы прививка прошла успешно, соблюдают определенные условия. Оптимальным временем для прививки является весна, так как привой должен только выходить из состояния покоя. После проведения прививки зону контакта привоя с подвоем защищают от пересыхания и болезнетворных микроорганизмов, обмазывая ее садовым варом.  При прививке глазком кору подвоя Т-образно надрезают. Затем в прорезь вставляют привой, плотно его приматывают и сверху все обмазывают садовым варом. Этот способ прививки рекомендуется проводить в конце лета или начале осени. Ее нужно сделать до того, как кора подвоя станет очень твердой. Таким способом успешно размножают сливы и вишни. С одной ветки можно получить сразу большое количество привоев – почек.</vt:lpstr>
      <vt:lpstr>Спасибо за внимание!</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Размножение деревьев и кустарников.</dc:title>
  <dc:creator>натальяfyyf новокрещенова</dc:creator>
  <cp:lastModifiedBy>натальяfyyf новокрещенова</cp:lastModifiedBy>
  <cp:revision>11</cp:revision>
  <dcterms:created xsi:type="dcterms:W3CDTF">2020-04-08T09:44:23Z</dcterms:created>
  <dcterms:modified xsi:type="dcterms:W3CDTF">2020-04-08T11:46:39Z</dcterms:modified>
</cp:coreProperties>
</file>