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63" r:id="rId4"/>
    <p:sldId id="259" r:id="rId5"/>
    <p:sldId id="257" r:id="rId6"/>
    <p:sldId id="258" r:id="rId7"/>
    <p:sldId id="264" r:id="rId8"/>
    <p:sldId id="262" r:id="rId9"/>
    <p:sldId id="260" r:id="rId10"/>
    <p:sldId id="261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7" r:id="rId20"/>
    <p:sldId id="273" r:id="rId21"/>
    <p:sldId id="274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2-022-Razvitie-tvorcheskogo-voobrazhe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96943" cy="6264696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Задание 11</a:t>
            </a:r>
            <a:r>
              <a:rPr lang="ru-RU" sz="2000" dirty="0" smtClean="0"/>
              <a:t>. </a:t>
            </a:r>
            <a:r>
              <a:rPr lang="ru-RU" sz="2000" i="1" dirty="0" smtClean="0"/>
              <a:t>«Найди закономерность и продолжи ряд»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u="sng" dirty="0" smtClean="0"/>
              <a:t>Цель</a:t>
            </a:r>
            <a:r>
              <a:rPr lang="ru-RU" sz="2000" dirty="0" smtClean="0"/>
              <a:t>: </a:t>
            </a:r>
            <a:r>
              <a:rPr lang="ru-RU" sz="2000" b="1" dirty="0" smtClean="0"/>
              <a:t>развивать</a:t>
            </a:r>
            <a:r>
              <a:rPr lang="ru-RU" sz="2000" dirty="0" smtClean="0"/>
              <a:t> умение выделять существующую закономерность.</a:t>
            </a:r>
          </a:p>
          <a:p>
            <a:r>
              <a:rPr lang="ru-RU" sz="2000" dirty="0" smtClean="0"/>
              <a:t>Вариант 1. </a:t>
            </a:r>
            <a:r>
              <a:rPr lang="ru-RU" sz="2000" i="1" dirty="0" smtClean="0"/>
              <a:t>«Нарисуй бусы»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Вариант 2. </a:t>
            </a:r>
            <a:r>
              <a:rPr lang="ru-RU" sz="2000" i="1" dirty="0" smtClean="0"/>
              <a:t>«Раздели фигуры»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67ae4e3cb2ad697db7e15e2cd06e62e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3995936" cy="4392488"/>
          </a:xfrm>
          <a:prstGeom prst="rect">
            <a:avLst/>
          </a:prstGeom>
        </p:spPr>
      </p:pic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96752"/>
            <a:ext cx="3240360" cy="1428750"/>
          </a:xfrm>
          <a:prstGeom prst="rect">
            <a:avLst/>
          </a:prstGeom>
        </p:spPr>
      </p:pic>
      <p:pic>
        <p:nvPicPr>
          <p:cNvPr id="6" name="Рисунок 5" descr="row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708920"/>
            <a:ext cx="3923928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Задание 12.</a:t>
            </a:r>
            <a:br>
              <a:rPr lang="ru-RU" sz="2000" b="1" dirty="0" smtClean="0"/>
            </a:br>
            <a:r>
              <a:rPr lang="ru-RU" sz="1800" b="1" dirty="0" smtClean="0"/>
              <a:t>Помоги добраться до финиша. Найди верную дорогу.</a:t>
            </a:r>
            <a:endParaRPr lang="ru-RU" sz="2000" b="1" dirty="0"/>
          </a:p>
        </p:txBody>
      </p:sp>
      <p:pic>
        <p:nvPicPr>
          <p:cNvPr id="7" name="Рисунок 6" descr="labirinty-dlya-malenkih-detey-igrat-43392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196752"/>
            <a:ext cx="3927872" cy="5418212"/>
          </a:xfrm>
          <a:prstGeom prst="rect">
            <a:avLst/>
          </a:prstGeom>
        </p:spPr>
      </p:pic>
      <p:pic>
        <p:nvPicPr>
          <p:cNvPr id="8" name="Рисунок 7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221088"/>
            <a:ext cx="3168352" cy="2376264"/>
          </a:xfrm>
          <a:prstGeom prst="rect">
            <a:avLst/>
          </a:prstGeom>
        </p:spPr>
      </p:pic>
      <p:pic>
        <p:nvPicPr>
          <p:cNvPr id="10" name="Содержимое 9" descr="i (13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124744"/>
            <a:ext cx="4176464" cy="305519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Задание 13</a:t>
            </a:r>
            <a:endParaRPr lang="ru-RU" sz="2000" b="1" dirty="0"/>
          </a:p>
        </p:txBody>
      </p:sp>
      <p:pic>
        <p:nvPicPr>
          <p:cNvPr id="6" name="Содержимое 5" descr="4545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136904" cy="3240360"/>
          </a:xfrm>
        </p:spPr>
      </p:pic>
      <p:pic>
        <p:nvPicPr>
          <p:cNvPr id="7" name="Рисунок 6" descr="56704ead2ea2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3456384" cy="2636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371703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Найди лишнее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477072" cy="50405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Задание 14.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28083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/>
              <a:t>Игра «Группируем по признакам».</a:t>
            </a:r>
            <a:endParaRPr lang="ru-RU" sz="2000" i="1" dirty="0" smtClean="0"/>
          </a:p>
          <a:p>
            <a:pPr>
              <a:buNone/>
            </a:pPr>
            <a:r>
              <a:rPr lang="ru-RU" sz="1800" b="1" i="1" dirty="0" smtClean="0"/>
              <a:t>Цель</a:t>
            </a:r>
            <a:r>
              <a:rPr lang="ru-RU" sz="1800" i="1" dirty="0" smtClean="0"/>
              <a:t>: </a:t>
            </a:r>
            <a:r>
              <a:rPr lang="ru-RU" sz="1800" dirty="0" smtClean="0"/>
              <a:t>закреплять умение употреблять обобщающие понятия, выражая их словами.</a:t>
            </a:r>
          </a:p>
          <a:p>
            <a:pPr>
              <a:buNone/>
            </a:pPr>
            <a:r>
              <a:rPr lang="ru-RU" sz="1800" b="1" i="1" dirty="0" smtClean="0"/>
              <a:t>Игровой материал и наглядные пособия</a:t>
            </a:r>
            <a:r>
              <a:rPr lang="ru-RU" sz="1800" dirty="0" smtClean="0"/>
              <a:t>: карточки с изображением предметов (апельсин, морковь, помидор, яблоко, цыпленок, солнце).</a:t>
            </a:r>
          </a:p>
          <a:p>
            <a:pPr>
              <a:buNone/>
            </a:pPr>
            <a:r>
              <a:rPr lang="ru-RU" sz="1800" b="1" i="1" dirty="0" smtClean="0"/>
              <a:t>Описание:</a:t>
            </a:r>
            <a:r>
              <a:rPr lang="ru-RU" sz="1800" dirty="0" smtClean="0"/>
              <a:t> разложить перед ребенком карточки с изображением разных предметов, которые можно объединить в несколько групп по какому-либо признаку. Например: апельсин, морковь, помидор, яблоко - продукты питания; апельсин, яблоко - фрукты; морковь, помидор - овощи; апельсин, помидор, яблоко, мяч, солнце - круглые; апельсин, морковь - оранжевые; солнце, цыпленок - желтые.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5301208"/>
            <a:ext cx="2331033" cy="1311969"/>
          </a:xfrm>
          <a:prstGeom prst="rect">
            <a:avLst/>
          </a:prstGeom>
        </p:spPr>
      </p:pic>
      <p:pic>
        <p:nvPicPr>
          <p:cNvPr id="5" name="Рисунок 4" descr="142134-nlos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717032"/>
            <a:ext cx="2123728" cy="1201316"/>
          </a:xfrm>
          <a:prstGeom prst="rect">
            <a:avLst/>
          </a:prstGeom>
        </p:spPr>
      </p:pic>
      <p:pic>
        <p:nvPicPr>
          <p:cNvPr id="6" name="Рисунок 5" descr="i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429000"/>
            <a:ext cx="2232248" cy="1481276"/>
          </a:xfrm>
          <a:prstGeom prst="rect">
            <a:avLst/>
          </a:prstGeom>
        </p:spPr>
      </p:pic>
      <p:pic>
        <p:nvPicPr>
          <p:cNvPr id="7" name="Рисунок 6" descr="i (1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3501008"/>
            <a:ext cx="1872208" cy="1872208"/>
          </a:xfrm>
          <a:prstGeom prst="rect">
            <a:avLst/>
          </a:prstGeom>
        </p:spPr>
      </p:pic>
      <p:pic>
        <p:nvPicPr>
          <p:cNvPr id="8" name="Рисунок 7" descr="i (8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5229200"/>
            <a:ext cx="1368152" cy="1421168"/>
          </a:xfrm>
          <a:prstGeom prst="rect">
            <a:avLst/>
          </a:prstGeom>
        </p:spPr>
      </p:pic>
      <p:pic>
        <p:nvPicPr>
          <p:cNvPr id="9" name="Рисунок 8" descr="i (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5203912"/>
            <a:ext cx="2014128" cy="1654088"/>
          </a:xfrm>
          <a:prstGeom prst="rect">
            <a:avLst/>
          </a:prstGeom>
        </p:spPr>
      </p:pic>
      <p:pic>
        <p:nvPicPr>
          <p:cNvPr id="10" name="Рисунок 9" descr="i (1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6" y="5057800"/>
            <a:ext cx="1800200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260648"/>
            <a:ext cx="149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Задание 15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63688" y="1268760"/>
            <a:ext cx="3816424" cy="1800200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 rot="10800000" flipV="1">
            <a:off x="971600" y="554197"/>
            <a:ext cx="2704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</a:t>
            </a:r>
            <a:r>
              <a:rPr lang="ru-RU" b="1" dirty="0" smtClean="0">
                <a:solidFill>
                  <a:srgbClr val="00B0F0"/>
                </a:solidFill>
              </a:rPr>
              <a:t>Найди тень от облачка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140968"/>
            <a:ext cx="3042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dirty="0" smtClean="0"/>
              <a:t>«</a:t>
            </a:r>
            <a:r>
              <a:rPr lang="ru-RU" b="1" dirty="0" smtClean="0">
                <a:solidFill>
                  <a:srgbClr val="00B0F0"/>
                </a:solidFill>
              </a:rPr>
              <a:t>Найди с помощью мерки</a:t>
            </a:r>
            <a:r>
              <a:rPr lang="ru-RU" dirty="0" smtClean="0">
                <a:solidFill>
                  <a:srgbClr val="00B0F0"/>
                </a:solidFill>
              </a:rPr>
              <a:t>».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87624" y="4293096"/>
            <a:ext cx="5046712" cy="2232248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251520" y="90872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rgbClr val="FF0000"/>
                </a:solidFill>
              </a:rPr>
              <a:t>: формировать умение находить среди нескольких объектов признаки сходства и различия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7301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rgbClr val="FF0000"/>
                </a:solidFill>
              </a:rPr>
              <a:t>: формировать умение определять высоту предмета разными способами; </a:t>
            </a:r>
            <a:r>
              <a:rPr lang="ru-RU" b="1" dirty="0" smtClean="0">
                <a:solidFill>
                  <a:srgbClr val="FF0000"/>
                </a:solidFill>
              </a:rPr>
              <a:t>развивать умение сравнивать</a:t>
            </a:r>
            <a:r>
              <a:rPr lang="ru-RU" dirty="0" smtClean="0">
                <a:solidFill>
                  <a:srgbClr val="FF0000"/>
                </a:solidFill>
              </a:rPr>
              <a:t> предметы по высоте с помощью мерки.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980728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Неоконченный рисунок</a:t>
            </a:r>
            <a:r>
              <a:rPr lang="ru-RU" sz="2000" dirty="0" smtClean="0"/>
              <a:t>.</a:t>
            </a:r>
          </a:p>
          <a:p>
            <a:r>
              <a:rPr lang="ru-RU" sz="2000" u="sng" dirty="0" smtClean="0"/>
              <a:t>Цель</a:t>
            </a:r>
            <a:r>
              <a:rPr lang="ru-RU" sz="2000" dirty="0" smtClean="0"/>
              <a:t>: </a:t>
            </a:r>
            <a:r>
              <a:rPr lang="ru-RU" sz="2000" b="1" dirty="0" smtClean="0"/>
              <a:t>развитие творческого воображения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Детям даются листы с изображением недорисованных предметов. Предлагается дорисовать предмет и рассказать о своем рисунке.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31959" y="260648"/>
            <a:ext cx="4172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Задание 16.</a:t>
            </a:r>
          </a:p>
          <a:p>
            <a:pPr algn="ctr"/>
            <a:r>
              <a:rPr lang="ru-RU" sz="2000" b="1" dirty="0" smtClean="0"/>
              <a:t>Приемы творческого воображения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 descr="i (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852936"/>
            <a:ext cx="5256584" cy="2675261"/>
          </a:xfrm>
          <a:prstGeom prst="rect">
            <a:avLst/>
          </a:prstGeom>
        </p:spPr>
      </p:pic>
      <p:pic>
        <p:nvPicPr>
          <p:cNvPr id="9" name="Рисунок 8" descr="i (1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708920"/>
            <a:ext cx="2952328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«Нарисуй с помощью фигур»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u="sng" dirty="0" smtClean="0"/>
              <a:t>Цель</a:t>
            </a:r>
            <a:r>
              <a:rPr lang="ru-RU" sz="2000" dirty="0" smtClean="0"/>
              <a:t>: </a:t>
            </a:r>
            <a:r>
              <a:rPr lang="ru-RU" sz="2000" b="1" dirty="0" smtClean="0"/>
              <a:t>развивать творческое воображение детей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Используя только круг, прямоугольник, треугольник, трапецию, квадрат, овал  (эти фигуры кладутся перед детьми для образца).  При выполнении задания фигуры можно увеличивать и уменьшать, использовать в любом количестве.</a:t>
            </a:r>
            <a:endParaRPr lang="ru-RU" sz="2000" dirty="0"/>
          </a:p>
        </p:txBody>
      </p:sp>
      <p:pic>
        <p:nvPicPr>
          <p:cNvPr id="3" name="Рисунок 2" descr="geometricheskie-figury-dlya-det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276872"/>
            <a:ext cx="3816424" cy="3168352"/>
          </a:xfrm>
          <a:prstGeom prst="rect">
            <a:avLst/>
          </a:prstGeom>
        </p:spPr>
      </p:pic>
      <p:pic>
        <p:nvPicPr>
          <p:cNvPr id="5" name="Рисунок 4" descr="i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276872"/>
            <a:ext cx="4427984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«Дорисуй кружок»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u="sng" dirty="0" smtClean="0"/>
              <a:t>Цель</a:t>
            </a:r>
            <a:r>
              <a:rPr lang="ru-RU" sz="2000" dirty="0" smtClean="0"/>
              <a:t>: </a:t>
            </a:r>
            <a:r>
              <a:rPr lang="ru-RU" sz="2000" b="1" dirty="0" smtClean="0"/>
              <a:t>развитие воображения</a:t>
            </a:r>
            <a:r>
              <a:rPr lang="ru-RU" sz="2000" dirty="0" smtClean="0"/>
              <a:t>.</a:t>
            </a:r>
          </a:p>
          <a:p>
            <a:r>
              <a:rPr lang="ru-RU" sz="2000" u="sng" dirty="0" smtClean="0"/>
              <a:t>Воспитатель</a:t>
            </a:r>
            <a:r>
              <a:rPr lang="ru-RU" sz="2000" dirty="0" smtClean="0"/>
              <a:t>: Перед каждым из вас листы с 12 кружками. Ваша задача из каждого кружочка изобразить с помощью дополнительных элементов различные образы. Кто больше нарисует образов, тот и выиграл.</a:t>
            </a:r>
            <a:endParaRPr lang="ru-RU" sz="2000" dirty="0"/>
          </a:p>
        </p:txBody>
      </p:sp>
      <p:pic>
        <p:nvPicPr>
          <p:cNvPr id="3" name="Рисунок 2" descr="528756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3183632" cy="3744416"/>
          </a:xfrm>
          <a:prstGeom prst="rect">
            <a:avLst/>
          </a:prstGeom>
        </p:spPr>
      </p:pic>
      <p:pic>
        <p:nvPicPr>
          <p:cNvPr id="4" name="Рисунок 3" descr="_3MO0Z31MX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564904"/>
            <a:ext cx="4392488" cy="284834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3838575" cy="18573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47293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Разрежьте эту фигуру на 4 равные части.</a:t>
            </a:r>
            <a:endParaRPr lang="ru-RU" sz="2000" b="1" dirty="0"/>
          </a:p>
        </p:txBody>
      </p:sp>
      <p:pic>
        <p:nvPicPr>
          <p:cNvPr id="4" name="Рисунок 3" descr="i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861048"/>
            <a:ext cx="2962275" cy="25812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3212976"/>
            <a:ext cx="74036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Как разрезать равносторонний треугольник на 4 равные части?</a:t>
            </a:r>
            <a:endParaRPr lang="ru-RU" sz="2000" b="1" dirty="0"/>
          </a:p>
        </p:txBody>
      </p:sp>
      <p:pic>
        <p:nvPicPr>
          <p:cNvPr id="6" name="Рисунок 5" descr="i (1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3717032"/>
            <a:ext cx="3505572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-47129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«СПРАВА – СЛЕВА. СВЕРХУ – </a:t>
            </a:r>
            <a:r>
              <a:rPr lang="ru-RU" sz="2000" b="1" u="sng" dirty="0" smtClean="0"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НИЗУ»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000" dirty="0" smtClean="0"/>
              <a:t> поможет ребенку закрепить навыки ориентирования в пространстве, освоить такие пространственные понятия, как: справа, слева, сверху, снизу.</a:t>
            </a:r>
            <a:endParaRPr lang="ru-RU" sz="2000" dirty="0" smtClean="0"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cs typeface="Arial" pitchFamily="34" charset="0"/>
              </a:rPr>
              <a:t>Ход игры</a:t>
            </a:r>
            <a:r>
              <a:rPr lang="ru-RU" sz="2000" dirty="0" smtClean="0">
                <a:cs typeface="Arial" pitchFamily="34" charset="0"/>
              </a:rPr>
              <a:t>:</a:t>
            </a:r>
            <a:r>
              <a:rPr lang="ru-RU" sz="2000" dirty="0" smtClean="0"/>
              <a:t> Положить карточку на стол перед ребенком. Ребенок должен точно рассказать как расположены фигуры на карточке. Ответить на вопросы:      -Где находиться прямоугольник?</a:t>
            </a:r>
            <a:br>
              <a:rPr lang="ru-RU" sz="2000" dirty="0" smtClean="0"/>
            </a:br>
            <a:r>
              <a:rPr lang="ru-RU" sz="2000" dirty="0" smtClean="0"/>
              <a:t>                             Прямоугольник находится посередине.</a:t>
            </a:r>
            <a:br>
              <a:rPr lang="ru-RU" sz="2000" dirty="0" smtClean="0"/>
            </a:br>
            <a:r>
              <a:rPr lang="ru-RU" sz="2000" dirty="0" smtClean="0"/>
              <a:t>                             -Где находится овал?</a:t>
            </a:r>
            <a:br>
              <a:rPr lang="ru-RU" sz="2000" dirty="0" smtClean="0"/>
            </a:br>
            <a:r>
              <a:rPr lang="ru-RU" sz="2000" dirty="0" smtClean="0"/>
              <a:t>                             Овал находится справа от прямоугольника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ФИГУРЫ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56992"/>
            <a:ext cx="3048000" cy="304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3140968"/>
            <a:ext cx="52565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-Где находится круг?</a:t>
            </a:r>
            <a:br>
              <a:rPr lang="ru-RU" sz="2000" dirty="0" smtClean="0"/>
            </a:br>
            <a:r>
              <a:rPr lang="ru-RU" sz="2000" dirty="0" smtClean="0"/>
              <a:t>Круг находится внизу, под прямоугольником</a:t>
            </a:r>
            <a:br>
              <a:rPr lang="ru-RU" sz="2000" dirty="0" smtClean="0"/>
            </a:br>
            <a:r>
              <a:rPr lang="ru-RU" sz="2000" dirty="0" smtClean="0"/>
              <a:t>-Где находится квадрат?</a:t>
            </a:r>
            <a:br>
              <a:rPr lang="ru-RU" sz="2000" dirty="0" smtClean="0"/>
            </a:br>
            <a:r>
              <a:rPr lang="ru-RU" sz="2000" dirty="0" smtClean="0"/>
              <a:t>Квадрат находится слева от прямоугольника</a:t>
            </a:r>
            <a:br>
              <a:rPr lang="ru-RU" sz="2000" dirty="0" smtClean="0"/>
            </a:br>
            <a:r>
              <a:rPr lang="ru-RU" sz="2000" dirty="0" smtClean="0"/>
              <a:t>-Где находится треугольник?</a:t>
            </a:r>
            <a:br>
              <a:rPr lang="ru-RU" sz="2000" dirty="0" smtClean="0"/>
            </a:br>
            <a:r>
              <a:rPr lang="ru-RU" sz="2000" dirty="0" smtClean="0"/>
              <a:t>Треугольник находится сверху, над прямоугольником.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 этом карточку можно поворачивать в разные стороны, изменяя расположение фигур. И задавать те же вопросы.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8927976" cy="62373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  Задания  для детей 5-7 лет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Задание 1</a:t>
            </a:r>
            <a:r>
              <a:rPr lang="ru-RU" sz="2000" dirty="0" smtClean="0">
                <a:solidFill>
                  <a:schemeClr val="tx1"/>
                </a:solidFill>
              </a:rPr>
              <a:t>. Найдите лишнюю фигуру в каждом ряду; объясните, почему она лишняя.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</a:rPr>
              <a:t>формировать умение разделять фигуры по одному признаку.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Вариант 1. По форме.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Вариант 2. По цвету.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Вариант 3. По размеру.</a:t>
            </a: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/>
          </a:p>
        </p:txBody>
      </p:sp>
      <p:pic>
        <p:nvPicPr>
          <p:cNvPr id="5" name="Рисунок 4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96952"/>
            <a:ext cx="3816424" cy="2736304"/>
          </a:xfrm>
          <a:prstGeom prst="rect">
            <a:avLst/>
          </a:prstGeom>
        </p:spPr>
      </p:pic>
      <p:pic>
        <p:nvPicPr>
          <p:cNvPr id="6" name="Рисунок 5" descr="im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132856"/>
            <a:ext cx="4967536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icheskie-uroki-dlya-detey-5-6-let-podberi-po-forme-43687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4589817" cy="5733256"/>
          </a:xfrm>
          <a:prstGeom prst="rect">
            <a:avLst/>
          </a:prstGeom>
        </p:spPr>
      </p:pic>
      <p:pic>
        <p:nvPicPr>
          <p:cNvPr id="3" name="Рисунок 2" descr="igry-dlya-detey-6-7-let-na-logicheskoe-myshleniya-63360-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60648"/>
            <a:ext cx="3562097" cy="62099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484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Нарисуй что получится после знака равно</a:t>
            </a:r>
            <a:endParaRPr lang="ru-RU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208912" cy="595384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1" y="120497"/>
            <a:ext cx="914400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cs typeface="Arial" pitchFamily="34" charset="0"/>
              </a:rPr>
              <a:t>Посмотри, как можно, соединяя точки, сделать рисунок. Попробуй нарисовать что-нибудь сам, соединяя точки.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  <a:endParaRPr kumimoji="0" lang="ru-RU" sz="19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  <a:cs typeface="Arial" pitchFamily="34" charset="0"/>
            </a:endParaRPr>
          </a:p>
        </p:txBody>
      </p:sp>
      <p:pic>
        <p:nvPicPr>
          <p:cNvPr id="1026" name="Picture 2" descr="http://festival.1september.ru/articles/526103/Image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764704"/>
            <a:ext cx="3096344" cy="1740024"/>
          </a:xfrm>
          <a:prstGeom prst="rect">
            <a:avLst/>
          </a:prstGeom>
          <a:noFill/>
        </p:spPr>
      </p:pic>
      <p:pic>
        <p:nvPicPr>
          <p:cNvPr id="1027" name="Picture 3" descr="http://festival.1september.ru/articles/526103/Image77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564904"/>
            <a:ext cx="6264696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06060"/>
            <a:ext cx="40679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Helvetica Neue"/>
                <a:cs typeface="Arial" pitchFamily="34" charset="0"/>
              </a:rPr>
              <a:t>Посмотри внимательно на каждую кляксу и подумай, на что она похожа. Попробуй дорисовать.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Helvetica Neue"/>
                <a:cs typeface="Arial" pitchFamily="34" charset="0"/>
              </a:rPr>
              <a:t>  </a:t>
            </a:r>
          </a:p>
        </p:txBody>
      </p:sp>
      <p:pic>
        <p:nvPicPr>
          <p:cNvPr id="35842" name="Picture 2" descr="http://festival.1september.ru/articles/526103/Image77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744416" cy="504056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644008" y="260648"/>
            <a:ext cx="43194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Helvetica Neue"/>
                <a:cs typeface="Arial" pitchFamily="34" charset="0"/>
              </a:rPr>
              <a:t>Посмотри внимательно, на что похожа каждая фигурка? Назови несколько вариантов, а потом можешь её дорисовать так, как ты себе это представляешь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</a:p>
        </p:txBody>
      </p:sp>
      <p:pic>
        <p:nvPicPr>
          <p:cNvPr id="35844" name="Picture 4" descr="http://festival.1september.ru/articles/526103/Image7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44824"/>
            <a:ext cx="381642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W3jrwvQR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4067944" cy="2348880"/>
          </a:xfrm>
          <a:prstGeom prst="rect">
            <a:avLst/>
          </a:prstGeom>
        </p:spPr>
      </p:pic>
      <p:pic>
        <p:nvPicPr>
          <p:cNvPr id="7" name="Рисунок 6" descr="TzEignXam1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76672"/>
            <a:ext cx="4572000" cy="4608512"/>
          </a:xfrm>
          <a:prstGeom prst="rect">
            <a:avLst/>
          </a:prstGeom>
        </p:spPr>
      </p:pic>
      <p:pic>
        <p:nvPicPr>
          <p:cNvPr id="8" name="Рисунок 7" descr="XKcJ9alyl_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348880"/>
            <a:ext cx="4427984" cy="424065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p5Vk0Bs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0"/>
            <a:ext cx="4644008" cy="6858000"/>
          </a:xfrm>
          <a:prstGeom prst="rect">
            <a:avLst/>
          </a:prstGeom>
        </p:spPr>
      </p:pic>
      <p:pic>
        <p:nvPicPr>
          <p:cNvPr id="3" name="Рисунок 2" descr="bluzfrBZuz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5397" y="0"/>
            <a:ext cx="501860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Bvvtj9Flr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4714094" cy="6093296"/>
          </a:xfrm>
          <a:prstGeom prst="rect">
            <a:avLst/>
          </a:prstGeom>
        </p:spPr>
      </p:pic>
      <p:pic>
        <p:nvPicPr>
          <p:cNvPr id="3" name="Рисунок 2" descr="UDCbYPKXD9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48680"/>
            <a:ext cx="4572000" cy="61653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3848" y="332656"/>
            <a:ext cx="3392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Сравни кто больше,  кто меньше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pvl6hoXn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0"/>
            <a:ext cx="4104456" cy="6614592"/>
          </a:xfrm>
          <a:prstGeom prst="rect">
            <a:avLst/>
          </a:prstGeom>
        </p:spPr>
      </p:pic>
      <p:pic>
        <p:nvPicPr>
          <p:cNvPr id="5" name="Рисунок 4" descr="XUMeEWVqvq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0648"/>
            <a:ext cx="4499992" cy="638132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TJ5z6-fnP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48883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2DMYCY5V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784887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572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Задание 2</a:t>
            </a:r>
            <a:r>
              <a:rPr lang="ru-RU" sz="2000" dirty="0" smtClean="0"/>
              <a:t>. </a:t>
            </a:r>
            <a:r>
              <a:rPr lang="ru-RU" sz="2000" i="1" dirty="0" smtClean="0">
                <a:solidFill>
                  <a:srgbClr val="FF0000"/>
                </a:solidFill>
              </a:rPr>
              <a:t>«Найди домик каждой фигуре»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000" b="1" dirty="0" smtClean="0"/>
              <a:t>Цель:</a:t>
            </a:r>
            <a:r>
              <a:rPr lang="ru-RU" sz="2000" dirty="0" smtClean="0"/>
              <a:t> развивать умение анализировать и выделять одно основное свойство (форму, отвлекаясь от величины и цвета фигур.</a:t>
            </a:r>
          </a:p>
          <a:p>
            <a:r>
              <a:rPr lang="ru-RU" sz="2000" b="1" dirty="0" smtClean="0"/>
              <a:t>Игровое задание</a:t>
            </a:r>
            <a:r>
              <a:rPr lang="ru-RU" sz="2000" dirty="0" smtClean="0"/>
              <a:t>: «У всех фигурок-человечков были свои </a:t>
            </a:r>
            <a:r>
              <a:rPr lang="ru-RU" sz="2000" u="sng" dirty="0" smtClean="0"/>
              <a:t>домики</a:t>
            </a:r>
            <a:r>
              <a:rPr lang="ru-RU" sz="2000" dirty="0" smtClean="0"/>
              <a:t>: у кружочков – круглый, у треугольников – треугольный, у квадратов – квадратный, а у овалов – овальный. Каждый вечер фигурки-человечки возвращались в свои домики. Они хорошо знали дорогу и никогда не путали, кто где живёт. Но вот однажды налетел сильный ветер и перепутал все домики. Вечером, возвращаясь домой, фигурки-человечки не смогли попасть в свои домики. Нужно помочь бедным человечкам найти свои домики».</a:t>
            </a:r>
            <a:endParaRPr lang="ru-RU" sz="2000" dirty="0"/>
          </a:p>
        </p:txBody>
      </p:sp>
      <p:pic>
        <p:nvPicPr>
          <p:cNvPr id="3" name="Рисунок 2" descr="igry-s-geometrichnymi-figurami-dlya-detey-54564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08836" y="1052736"/>
            <a:ext cx="3935164" cy="416031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CTJHZTLm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76328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Задание 3 </a:t>
            </a:r>
            <a:r>
              <a:rPr lang="ru-RU" sz="2000" dirty="0" smtClean="0"/>
              <a:t>. Работа с геометрическими фигурами по словесной инструкции.</a:t>
            </a:r>
          </a:p>
          <a:p>
            <a:pPr>
              <a:buNone/>
            </a:pPr>
            <a:r>
              <a:rPr lang="ru-RU" sz="2000" b="1" u="sng" dirty="0" smtClean="0"/>
              <a:t>Цель</a:t>
            </a:r>
            <a:r>
              <a:rPr lang="ru-RU" sz="2000" b="1" dirty="0" smtClean="0"/>
              <a:t>: </a:t>
            </a:r>
            <a:r>
              <a:rPr lang="ru-RU" sz="2000" dirty="0" smtClean="0"/>
              <a:t>развивать умение выделять два существенных признака.</a:t>
            </a:r>
          </a:p>
          <a:p>
            <a:pPr>
              <a:buNone/>
            </a:pPr>
            <a:r>
              <a:rPr lang="ru-RU" sz="2000" b="1" dirty="0" smtClean="0"/>
              <a:t>Материал</a:t>
            </a:r>
            <a:r>
              <a:rPr lang="ru-RU" sz="2000" dirty="0" smtClean="0"/>
              <a:t>: набор фигур - пять кругов (</a:t>
            </a:r>
            <a:r>
              <a:rPr lang="ru-RU" sz="2000" u="sng" dirty="0" smtClean="0"/>
              <a:t>синие</a:t>
            </a:r>
            <a:r>
              <a:rPr lang="ru-RU" sz="2000" dirty="0" smtClean="0"/>
              <a:t>: большой и два маленьких, </a:t>
            </a:r>
            <a:r>
              <a:rPr lang="ru-RU" sz="2000" u="sng" dirty="0" smtClean="0"/>
              <a:t>зеленые</a:t>
            </a:r>
            <a:r>
              <a:rPr lang="ru-RU" sz="2000" dirty="0" smtClean="0"/>
              <a:t>: большой и маленький, маленький красный квадрат.</a:t>
            </a:r>
          </a:p>
          <a:p>
            <a:pPr>
              <a:buNone/>
            </a:pPr>
            <a:r>
              <a:rPr lang="ru-RU" sz="2000" dirty="0" smtClean="0"/>
              <a:t>- Определи, какая из фигур в этом наборе лишняя. </a:t>
            </a:r>
            <a:r>
              <a:rPr lang="ru-RU" sz="2000" i="1" dirty="0" smtClean="0"/>
              <a:t>(Квадрат)</a:t>
            </a:r>
            <a:r>
              <a:rPr lang="ru-RU" sz="2000" dirty="0" smtClean="0"/>
              <a:t>. Объясни почему. </a:t>
            </a:r>
            <a:r>
              <a:rPr lang="ru-RU" sz="2000" i="1" dirty="0" smtClean="0"/>
              <a:t>(Все остальные - круги)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- Оставшиеся круги раздели на две группы </a:t>
            </a:r>
            <a:r>
              <a:rPr lang="ru-RU" sz="2000" i="1" dirty="0" smtClean="0"/>
              <a:t>(два варианта)</a:t>
            </a:r>
            <a:r>
              <a:rPr lang="ru-RU" sz="2000" dirty="0" smtClean="0"/>
              <a:t>. Объясни, почему так разделил. </a:t>
            </a:r>
            <a:r>
              <a:rPr lang="ru-RU" sz="2000" i="1" dirty="0" smtClean="0"/>
              <a:t>(По цвету, по размеру)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6a12a139b38a24ece2ec89644eef9a7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861048"/>
            <a:ext cx="727280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Задание 4</a:t>
            </a:r>
            <a:r>
              <a:rPr lang="ru-RU" sz="2000" dirty="0" smtClean="0"/>
              <a:t>. </a:t>
            </a:r>
            <a:r>
              <a:rPr lang="ru-RU" sz="2000" b="1" dirty="0" smtClean="0"/>
              <a:t>Сравнение предметов. </a:t>
            </a:r>
          </a:p>
          <a:p>
            <a:pPr>
              <a:buNone/>
            </a:pPr>
            <a:r>
              <a:rPr lang="ru-RU" sz="2000" b="1" dirty="0" smtClean="0"/>
              <a:t>Цель:</a:t>
            </a:r>
            <a:r>
              <a:rPr lang="ru-RU" sz="2000" dirty="0" smtClean="0"/>
              <a:t> выделение признаков предметов, их дифференцировка на </a:t>
            </a:r>
            <a:r>
              <a:rPr lang="ru-RU" sz="2000" b="1" dirty="0" smtClean="0"/>
              <a:t>существенные</a:t>
            </a:r>
            <a:r>
              <a:rPr lang="ru-RU" sz="2000" dirty="0" smtClean="0"/>
              <a:t> (геометрическая форма и размер) и </a:t>
            </a:r>
            <a:r>
              <a:rPr lang="ru-RU" sz="2000" b="1" dirty="0" smtClean="0"/>
              <a:t>несущественные;</a:t>
            </a:r>
          </a:p>
          <a:p>
            <a:pPr>
              <a:buNone/>
            </a:pPr>
            <a:r>
              <a:rPr lang="ru-RU" sz="2000" dirty="0" smtClean="0"/>
              <a:t>- Чем похожи снеговики? Чем отличаются?</a:t>
            </a:r>
          </a:p>
          <a:p>
            <a:pPr>
              <a:buNone/>
            </a:pPr>
            <a:r>
              <a:rPr lang="ru-RU" sz="2000" dirty="0" smtClean="0"/>
              <a:t>- Продолжите мои предложения:</a:t>
            </a:r>
          </a:p>
          <a:p>
            <a:pPr>
              <a:buNone/>
            </a:pPr>
            <a:r>
              <a:rPr lang="ru-RU" sz="2000" dirty="0" smtClean="0"/>
              <a:t>а) один снеговик большой, а другой?</a:t>
            </a:r>
          </a:p>
          <a:p>
            <a:pPr>
              <a:buNone/>
            </a:pPr>
            <a:r>
              <a:rPr lang="ru-RU" sz="2000" dirty="0" smtClean="0"/>
              <a:t>б) у одного снеговика ведёрко треугольной формы, а у другого?</a:t>
            </a:r>
          </a:p>
          <a:p>
            <a:pPr>
              <a:buNone/>
            </a:pPr>
            <a:r>
              <a:rPr lang="ru-RU" sz="2000" dirty="0" smtClean="0"/>
              <a:t>в) у одного снеговика ноги круглой формы, а у другого?</a:t>
            </a:r>
          </a:p>
          <a:p>
            <a:pPr>
              <a:buNone/>
            </a:pPr>
            <a:r>
              <a:rPr lang="ru-RU" sz="2000" b="1" dirty="0" smtClean="0"/>
              <a:t>Задание 5. «Найди сходства и различия». 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Цель:</a:t>
            </a:r>
            <a:r>
              <a:rPr lang="ru-RU" sz="2000" dirty="0" smtClean="0"/>
              <a:t> формировать умение проводить сравнение двух объектов, выделяя существенное отличие – цвет геометрических фигур и сходства – детали одинаковой формы и размера.</a:t>
            </a:r>
            <a:endParaRPr lang="ru-RU" sz="20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4221088"/>
            <a:ext cx="4536504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73616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Задание 6</a:t>
            </a:r>
            <a:r>
              <a:rPr lang="ru-RU" sz="2000" dirty="0" smtClean="0"/>
              <a:t>. </a:t>
            </a:r>
            <a:r>
              <a:rPr lang="ru-RU" sz="2000" i="1" dirty="0" smtClean="0"/>
              <a:t>«Найди и покажи все треугольники»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u="sng" dirty="0" smtClean="0"/>
              <a:t>Цель</a:t>
            </a:r>
            <a:r>
              <a:rPr lang="ru-RU" sz="2000" dirty="0" smtClean="0"/>
              <a:t>: </a:t>
            </a:r>
            <a:r>
              <a:rPr lang="ru-RU" sz="2000" b="1" dirty="0" smtClean="0"/>
              <a:t>развивать</a:t>
            </a:r>
            <a:r>
              <a:rPr lang="ru-RU" sz="2000" dirty="0" smtClean="0"/>
              <a:t> умение выделять части по </a:t>
            </a:r>
            <a:r>
              <a:rPr lang="ru-RU" sz="2000" b="1" dirty="0" smtClean="0"/>
              <a:t>заданному признаку </a:t>
            </a:r>
            <a:r>
              <a:rPr lang="ru-RU" sz="2000" i="1" dirty="0" smtClean="0"/>
              <a:t>(форме)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Задание 7</a:t>
            </a:r>
            <a:r>
              <a:rPr lang="ru-RU" sz="2000" dirty="0" smtClean="0"/>
              <a:t>. «</a:t>
            </a:r>
            <a:r>
              <a:rPr lang="ru-RU" sz="2000" i="1" dirty="0" smtClean="0"/>
              <a:t>Выложить из геометрических фигур предметы</a:t>
            </a:r>
            <a:r>
              <a:rPr lang="ru-RU" sz="2000" dirty="0" smtClean="0"/>
              <a:t>»</a:t>
            </a:r>
          </a:p>
          <a:p>
            <a:pPr>
              <a:buNone/>
            </a:pPr>
            <a:r>
              <a:rPr lang="ru-RU" sz="2000" u="sng" dirty="0" smtClean="0"/>
              <a:t>Цель</a:t>
            </a:r>
            <a:r>
              <a:rPr lang="ru-RU" sz="2000" dirty="0" smtClean="0"/>
              <a:t>: формировать умение конструировать по образцу:</a:t>
            </a:r>
          </a:p>
          <a:p>
            <a:r>
              <a:rPr lang="ru-RU" sz="2000" dirty="0" smtClean="0"/>
              <a:t>вариант 1. Выложить фигуру кошки по образцу</a:t>
            </a:r>
          </a:p>
          <a:p>
            <a:r>
              <a:rPr lang="ru-RU" sz="2000" dirty="0" smtClean="0"/>
              <a:t>вариант 2. Выложить по словесной </a:t>
            </a:r>
            <a:r>
              <a:rPr lang="ru-RU" sz="2000" u="sng" dirty="0" smtClean="0"/>
              <a:t>инструкции</a:t>
            </a:r>
            <a:r>
              <a:rPr lang="ru-RU" sz="2000" dirty="0" smtClean="0"/>
              <a:t>: грузовую машину; клоуна; собачку и т. д.</a:t>
            </a:r>
          </a:p>
          <a:p>
            <a:pPr>
              <a:buNone/>
            </a:pPr>
            <a:r>
              <a:rPr lang="ru-RU" sz="2000" dirty="0" smtClean="0"/>
              <a:t>Это такие математические игры, как: квадрат </a:t>
            </a:r>
            <a:r>
              <a:rPr lang="ru-RU" sz="2000" dirty="0" err="1" smtClean="0"/>
              <a:t>Воскобовича</a:t>
            </a:r>
            <a:r>
              <a:rPr lang="ru-RU" sz="2000" dirty="0" smtClean="0"/>
              <a:t>, «</a:t>
            </a:r>
            <a:r>
              <a:rPr lang="ru-RU" sz="2000" dirty="0" err="1" smtClean="0"/>
              <a:t>Колумбово</a:t>
            </a:r>
            <a:r>
              <a:rPr lang="ru-RU" sz="2000" dirty="0" smtClean="0"/>
              <a:t> яйцо», «</a:t>
            </a:r>
            <a:r>
              <a:rPr lang="ru-RU" sz="2000" dirty="0" err="1" smtClean="0"/>
              <a:t>Танграмм</a:t>
            </a:r>
            <a:r>
              <a:rPr lang="ru-RU" sz="2000" dirty="0" smtClean="0"/>
              <a:t>», «Вьетнамская игра»…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3000" y="0"/>
            <a:ext cx="9001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dirty="0" smtClean="0"/>
              <a:t> 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6" name="Рисунок 5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96752"/>
            <a:ext cx="5688632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Задание 8</a:t>
            </a:r>
            <a:r>
              <a:rPr lang="ru-RU" sz="2000" i="1" dirty="0" smtClean="0"/>
              <a:t>. «Только одно свойство».</a:t>
            </a:r>
          </a:p>
          <a:p>
            <a:pPr>
              <a:buNone/>
            </a:pPr>
            <a:r>
              <a:rPr lang="ru-RU" sz="2000" b="1" u="sng" dirty="0" smtClean="0"/>
              <a:t>Цель</a:t>
            </a:r>
            <a:r>
              <a:rPr lang="ru-RU" sz="2000" dirty="0" smtClean="0"/>
              <a:t>: закрепить знание свойств геометрических фигур, </a:t>
            </a:r>
            <a:r>
              <a:rPr lang="ru-RU" sz="2000" b="1" dirty="0" smtClean="0"/>
              <a:t>развивать</a:t>
            </a:r>
            <a:r>
              <a:rPr lang="ru-RU" sz="2000" dirty="0" smtClean="0"/>
              <a:t> умение быстро выбрать нужную фигуру, охарактеризовать её.</a:t>
            </a:r>
          </a:p>
          <a:p>
            <a:pPr>
              <a:buNone/>
            </a:pPr>
            <a:r>
              <a:rPr lang="ru-RU" sz="2000" b="1" dirty="0" smtClean="0"/>
              <a:t>Ход игры</a:t>
            </a:r>
            <a:r>
              <a:rPr lang="ru-RU" sz="2000" dirty="0" smtClean="0"/>
              <a:t>: у двоих играющих по полному набору геометрических фигур. Один кладёт на стол любую фигуру. Второй играющий должен положить на стол фигуру, отличающуюся от неё только одним признаком. Так, если 1-й положил жёлтый большой треугольник, то второй кладёт, например, жёлтый большой квадрат или синий большой треугольник. Игра строится по типу домино.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645024"/>
            <a:ext cx="8208912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32656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Задание 9</a:t>
            </a:r>
            <a:r>
              <a:rPr lang="ru-RU" sz="2000" dirty="0" smtClean="0"/>
              <a:t>. </a:t>
            </a: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6984776" cy="3672408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6168008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Задание 10</a:t>
            </a:r>
            <a:r>
              <a:rPr lang="ru-RU" sz="2000" dirty="0" smtClean="0"/>
              <a:t>. «Выложи из </a:t>
            </a:r>
            <a:r>
              <a:rPr lang="ru-RU" sz="2000" i="1" dirty="0" smtClean="0"/>
              <a:t>счётных палочек</a:t>
            </a:r>
            <a:r>
              <a:rPr lang="ru-RU" sz="2000" dirty="0" smtClean="0"/>
              <a:t>».</a:t>
            </a:r>
          </a:p>
          <a:p>
            <a:r>
              <a:rPr lang="ru-RU" sz="2000" dirty="0" smtClean="0"/>
              <a:t> По образцу:  умение соотносить свою работу с образцом, закреплять </a:t>
            </a:r>
            <a:r>
              <a:rPr lang="ru-RU" sz="2000" b="1" dirty="0" smtClean="0"/>
              <a:t>приёмы анализа и синтеза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По словесной инструкции:  возьмите 6 палочек и выложите ёлочку; домик; из 5 палочек сложите лодку и т. д.</a:t>
            </a:r>
          </a:p>
          <a:p>
            <a:r>
              <a:rPr lang="ru-RU" sz="2000" dirty="0" smtClean="0"/>
              <a:t>По представлению: выложите из палочек, что хотите на морскую тему; на космическую и т. д.</a:t>
            </a:r>
          </a:p>
          <a:p>
            <a:pPr>
              <a:buNone/>
            </a:pPr>
            <a:r>
              <a:rPr lang="ru-RU" sz="2000" b="1" i="1" dirty="0" smtClean="0"/>
              <a:t>Счётные палочки </a:t>
            </a:r>
            <a:r>
              <a:rPr lang="ru-RU" sz="2000" i="1" dirty="0" smtClean="0"/>
              <a:t>— это незаменимый дидактический материал, предназначенный для обучения математике, развития зрительного восприятия, мыслительных операций, в том числе анализа и синтеза, развития мелкой моторики руки. Основные особенности данного дидактического материала </a:t>
            </a:r>
            <a:r>
              <a:rPr lang="ru-RU" sz="2000" b="1" i="1" dirty="0" smtClean="0"/>
              <a:t>— абстрактность</a:t>
            </a:r>
            <a:r>
              <a:rPr lang="ru-RU" sz="2000" i="1" dirty="0" smtClean="0"/>
              <a:t>, универсальность, высокая эффективность.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5tXgsFvsS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653136"/>
            <a:ext cx="3744416" cy="2204864"/>
          </a:xfrm>
          <a:prstGeom prst="rect">
            <a:avLst/>
          </a:prstGeom>
        </p:spPr>
      </p:pic>
      <p:pic>
        <p:nvPicPr>
          <p:cNvPr id="5" name="Рисунок 4" descr="02077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581128"/>
            <a:ext cx="3419872" cy="20608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410</Words>
  <Application>Microsoft Office PowerPoint</Application>
  <PresentationFormat>Экран (4:3)</PresentationFormat>
  <Paragraphs>111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Задание 12. Помоги добраться до финиша. Найди верную дорогу.</vt:lpstr>
      <vt:lpstr>Задание 13</vt:lpstr>
      <vt:lpstr>Задание 14.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обобщенный операционный состав воображения</dc:title>
  <dc:creator>Светлана</dc:creator>
  <cp:lastModifiedBy>Светлана</cp:lastModifiedBy>
  <cp:revision>44</cp:revision>
  <dcterms:created xsi:type="dcterms:W3CDTF">2017-02-24T12:28:25Z</dcterms:created>
  <dcterms:modified xsi:type="dcterms:W3CDTF">2017-04-16T15:42:11Z</dcterms:modified>
</cp:coreProperties>
</file>