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59" r:id="rId4"/>
    <p:sldId id="262" r:id="rId5"/>
    <p:sldId id="277" r:id="rId6"/>
    <p:sldId id="263" r:id="rId7"/>
    <p:sldId id="257" r:id="rId8"/>
    <p:sldId id="261" r:id="rId9"/>
    <p:sldId id="260" r:id="rId10"/>
    <p:sldId id="271" r:id="rId11"/>
    <p:sldId id="278" r:id="rId12"/>
    <p:sldId id="270" r:id="rId13"/>
    <p:sldId id="269" r:id="rId14"/>
    <p:sldId id="266" r:id="rId15"/>
    <p:sldId id="265" r:id="rId16"/>
    <p:sldId id="275" r:id="rId17"/>
    <p:sldId id="274"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82099A1-5FC1-40EA-8496-261BAAB990B6}" type="datetimeFigureOut">
              <a:rPr lang="ru-RU" smtClean="0"/>
              <a:pPr/>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val="375213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82099A1-5FC1-40EA-8496-261BAAB990B6}" type="datetimeFigureOut">
              <a:rPr lang="ru-RU" smtClean="0"/>
              <a:pPr/>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val="1972788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82099A1-5FC1-40EA-8496-261BAAB990B6}" type="datetimeFigureOut">
              <a:rPr lang="ru-RU" smtClean="0"/>
              <a:pPr/>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val="4118934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blipFill dpi="0" rotWithShape="1">
          <a:blip r:embed="rId2" cstate="email">
            <a:lum/>
            <a:extLst>
              <a:ext uri="{28A0092B-C50C-407E-A947-70E740481C1C}">
                <a14:useLocalDpi xmlns:a14="http://schemas.microsoft.com/office/drawing/2010/main"/>
              </a:ext>
            </a:extLst>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82099A1-5FC1-40EA-8496-261BAAB990B6}" type="datetimeFigureOut">
              <a:rPr lang="ru-RU" smtClean="0"/>
              <a:pPr/>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val="1044407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82099A1-5FC1-40EA-8496-261BAAB990B6}" type="datetimeFigureOut">
              <a:rPr lang="ru-RU" smtClean="0"/>
              <a:pPr/>
              <a:t>08.04.2020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val="495074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82099A1-5FC1-40EA-8496-261BAAB990B6}" type="datetimeFigureOut">
              <a:rPr lang="ru-RU" smtClean="0"/>
              <a:pPr/>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val="2718092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82099A1-5FC1-40EA-8496-261BAAB990B6}" type="datetimeFigureOut">
              <a:rPr lang="ru-RU" smtClean="0"/>
              <a:pPr/>
              <a:t>08.04.2020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val="848224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82099A1-5FC1-40EA-8496-261BAAB990B6}" type="datetimeFigureOut">
              <a:rPr lang="ru-RU" smtClean="0"/>
              <a:pPr/>
              <a:t>08.04.2020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val="3183334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82099A1-5FC1-40EA-8496-261BAAB990B6}" type="datetimeFigureOut">
              <a:rPr lang="ru-RU" smtClean="0"/>
              <a:pPr/>
              <a:t>08.04.2020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val="2891327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82099A1-5FC1-40EA-8496-261BAAB990B6}" type="datetimeFigureOut">
              <a:rPr lang="ru-RU" smtClean="0"/>
              <a:pPr/>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val="653998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82099A1-5FC1-40EA-8496-261BAAB990B6}" type="datetimeFigureOut">
              <a:rPr lang="ru-RU" smtClean="0"/>
              <a:pPr/>
              <a:t>08.04.2020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E75DC4-8EAD-4204-BF7C-C2A43B562FCE}" type="slidenum">
              <a:rPr lang="ru-RU" smtClean="0"/>
              <a:pPr/>
              <a:t>‹#›</a:t>
            </a:fld>
            <a:endParaRPr lang="ru-RU"/>
          </a:p>
        </p:txBody>
      </p:sp>
    </p:spTree>
    <p:extLst>
      <p:ext uri="{BB962C8B-B14F-4D97-AF65-F5344CB8AC3E}">
        <p14:creationId xmlns:p14="http://schemas.microsoft.com/office/powerpoint/2010/main" val="3435658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2099A1-5FC1-40EA-8496-261BAAB990B6}" type="datetimeFigureOut">
              <a:rPr lang="ru-RU" smtClean="0"/>
              <a:pPr/>
              <a:t>08.04.2020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E75DC4-8EAD-4204-BF7C-C2A43B562FCE}" type="slidenum">
              <a:rPr lang="ru-RU" smtClean="0"/>
              <a:pPr/>
              <a:t>‹#›</a:t>
            </a:fld>
            <a:endParaRPr lang="ru-RU"/>
          </a:p>
        </p:txBody>
      </p:sp>
    </p:spTree>
    <p:extLst>
      <p:ext uri="{BB962C8B-B14F-4D97-AF65-F5344CB8AC3E}">
        <p14:creationId xmlns:p14="http://schemas.microsoft.com/office/powerpoint/2010/main" val="26733363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628800"/>
            <a:ext cx="7772400" cy="1470025"/>
          </a:xfrm>
        </p:spPr>
        <p:txBody>
          <a:bodyPr>
            <a:noAutofit/>
          </a:bodyPr>
          <a:lstStyle/>
          <a:p>
            <a:r>
              <a:rPr lang="ru-RU" sz="8800" b="1" dirty="0" smtClean="0">
                <a:solidFill>
                  <a:srgbClr val="CC0000"/>
                </a:solidFill>
                <a:effectLst>
                  <a:outerShdw blurRad="38100" dist="38100" dir="2700000" algn="tl">
                    <a:srgbClr val="000000">
                      <a:alpha val="43137"/>
                    </a:srgbClr>
                  </a:outerShdw>
                </a:effectLst>
                <a:latin typeface="Romashulka" pitchFamily="2" charset="0"/>
              </a:rPr>
              <a:t/>
            </a:r>
            <a:br>
              <a:rPr lang="ru-RU" sz="8800" b="1" dirty="0" smtClean="0">
                <a:solidFill>
                  <a:srgbClr val="CC0000"/>
                </a:solidFill>
                <a:effectLst>
                  <a:outerShdw blurRad="38100" dist="38100" dir="2700000" algn="tl">
                    <a:srgbClr val="000000">
                      <a:alpha val="43137"/>
                    </a:srgbClr>
                  </a:outerShdw>
                </a:effectLst>
                <a:latin typeface="Romashulka" pitchFamily="2" charset="0"/>
              </a:rPr>
            </a:br>
            <a:r>
              <a:rPr lang="ru-RU" sz="8800" b="1" dirty="0" smtClean="0">
                <a:solidFill>
                  <a:srgbClr val="CC0000"/>
                </a:solidFill>
                <a:effectLst>
                  <a:outerShdw blurRad="38100" dist="38100" dir="2700000" algn="tl">
                    <a:srgbClr val="000000">
                      <a:alpha val="43137"/>
                    </a:srgbClr>
                  </a:outerShdw>
                </a:effectLst>
                <a:latin typeface="Romashulka" pitchFamily="2" charset="0"/>
              </a:rPr>
              <a:t>Рисуем </a:t>
            </a:r>
            <a:br>
              <a:rPr lang="ru-RU" sz="8800" b="1" dirty="0" smtClean="0">
                <a:solidFill>
                  <a:srgbClr val="CC0000"/>
                </a:solidFill>
                <a:effectLst>
                  <a:outerShdw blurRad="38100" dist="38100" dir="2700000" algn="tl">
                    <a:srgbClr val="000000">
                      <a:alpha val="43137"/>
                    </a:srgbClr>
                  </a:outerShdw>
                </a:effectLst>
                <a:latin typeface="Romashulka" pitchFamily="2" charset="0"/>
              </a:rPr>
            </a:br>
            <a:r>
              <a:rPr lang="ru-RU" sz="8800" b="1" dirty="0" smtClean="0">
                <a:solidFill>
                  <a:srgbClr val="CC0000"/>
                </a:solidFill>
                <a:effectLst>
                  <a:outerShdw blurRad="38100" dist="38100" dir="2700000" algn="tl">
                    <a:srgbClr val="000000">
                      <a:alpha val="43137"/>
                    </a:srgbClr>
                  </a:outerShdw>
                </a:effectLst>
                <a:latin typeface="Romashulka" pitchFamily="2" charset="0"/>
              </a:rPr>
              <a:t>с детьми дома</a:t>
            </a:r>
            <a:endParaRPr lang="ru-RU" sz="8800" b="1" dirty="0">
              <a:solidFill>
                <a:srgbClr val="CC0000"/>
              </a:solidFill>
              <a:effectLst>
                <a:outerShdw blurRad="38100" dist="38100" dir="2700000" algn="tl">
                  <a:srgbClr val="000000">
                    <a:alpha val="43137"/>
                  </a:srgbClr>
                </a:outerShdw>
              </a:effectLst>
              <a:latin typeface="Romashulka" pitchFamily="2" charset="0"/>
            </a:endParaRPr>
          </a:p>
        </p:txBody>
      </p:sp>
      <p:sp>
        <p:nvSpPr>
          <p:cNvPr id="3" name="Подзаголовок 2"/>
          <p:cNvSpPr>
            <a:spLocks noGrp="1"/>
          </p:cNvSpPr>
          <p:nvPr>
            <p:ph type="subTitle" idx="1"/>
          </p:nvPr>
        </p:nvSpPr>
        <p:spPr>
          <a:xfrm flipH="1">
            <a:off x="899592" y="4581128"/>
            <a:ext cx="2880320" cy="1152128"/>
          </a:xfrm>
        </p:spPr>
        <p:txBody>
          <a:bodyPr>
            <a:normAutofit lnSpcReduction="10000"/>
          </a:bodyPr>
          <a:lstStyle/>
          <a:p>
            <a:pPr algn="l"/>
            <a:r>
              <a:rPr lang="ru-RU" sz="1400" b="1" dirty="0" smtClean="0">
                <a:solidFill>
                  <a:schemeClr val="tx1"/>
                </a:solidFill>
                <a:latin typeface="Times New Roman" pitchFamily="18" charset="0"/>
                <a:cs typeface="Times New Roman" pitchFamily="18" charset="0"/>
              </a:rPr>
              <a:t>Выполнила:  </a:t>
            </a:r>
            <a:endParaRPr lang="ru-RU" sz="1400" b="1" dirty="0">
              <a:solidFill>
                <a:schemeClr val="tx1"/>
              </a:solidFill>
              <a:latin typeface="Times New Roman" pitchFamily="18" charset="0"/>
              <a:cs typeface="Times New Roman" pitchFamily="18" charset="0"/>
            </a:endParaRPr>
          </a:p>
          <a:p>
            <a:pPr algn="l"/>
            <a:r>
              <a:rPr lang="ru-RU" sz="1400" b="1" dirty="0" smtClean="0">
                <a:solidFill>
                  <a:schemeClr val="tx1"/>
                </a:solidFill>
                <a:latin typeface="Times New Roman" pitchFamily="18" charset="0"/>
                <a:cs typeface="Times New Roman" pitchFamily="18" charset="0"/>
              </a:rPr>
              <a:t>Воспитатель средней группы  </a:t>
            </a:r>
            <a:r>
              <a:rPr lang="ru-RU" sz="1400" b="1" dirty="0">
                <a:solidFill>
                  <a:schemeClr val="tx1"/>
                </a:solidFill>
                <a:latin typeface="Times New Roman" pitchFamily="18" charset="0"/>
                <a:cs typeface="Times New Roman" pitchFamily="18" charset="0"/>
              </a:rPr>
              <a:t>МБОУ  ЦО № 35 </a:t>
            </a:r>
          </a:p>
          <a:p>
            <a:pPr algn="l"/>
            <a:r>
              <a:rPr lang="ru-RU" sz="1400" b="1" dirty="0" smtClean="0">
                <a:solidFill>
                  <a:schemeClr val="tx1"/>
                </a:solidFill>
                <a:latin typeface="Times New Roman" pitchFamily="18" charset="0"/>
                <a:cs typeface="Times New Roman" pitchFamily="18" charset="0"/>
              </a:rPr>
              <a:t>Гудкова </a:t>
            </a:r>
            <a:r>
              <a:rPr lang="ru-RU" sz="1400" b="1" dirty="0">
                <a:solidFill>
                  <a:schemeClr val="tx1"/>
                </a:solidFill>
                <a:latin typeface="Times New Roman" pitchFamily="18" charset="0"/>
                <a:cs typeface="Times New Roman" pitchFamily="18" charset="0"/>
              </a:rPr>
              <a:t>Александра Александровна</a:t>
            </a:r>
          </a:p>
          <a:p>
            <a:endParaRPr lang="ru-RU" sz="1100" dirty="0">
              <a:solidFill>
                <a:schemeClr val="tx1"/>
              </a:solidFill>
            </a:endParaRPr>
          </a:p>
        </p:txBody>
      </p:sp>
      <p:sp>
        <p:nvSpPr>
          <p:cNvPr id="4" name="TextBox 3"/>
          <p:cNvSpPr txBox="1"/>
          <p:nvPr/>
        </p:nvSpPr>
        <p:spPr>
          <a:xfrm>
            <a:off x="3635896" y="6205381"/>
            <a:ext cx="1728192" cy="369332"/>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Тула 2020</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11990927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razem-uśmiech-białe-szkoła_89383.jpg"/>
          <p:cNvPicPr>
            <a:picLocks noGrp="1" noChangeAspect="1"/>
          </p:cNvPicPr>
          <p:nvPr>
            <p:ph idx="1"/>
          </p:nvPr>
        </p:nvPicPr>
        <p:blipFill>
          <a:blip r:embed="rId2" cstate="print"/>
          <a:stretch>
            <a:fillRect/>
          </a:stretch>
        </p:blipFill>
        <p:spPr>
          <a:xfrm>
            <a:off x="1547664" y="1268760"/>
            <a:ext cx="5962650" cy="4162425"/>
          </a:xfrm>
        </p:spPr>
      </p:pic>
      <p:sp>
        <p:nvSpPr>
          <p:cNvPr id="2" name="Заголовок 1"/>
          <p:cNvSpPr>
            <a:spLocks noGrp="1"/>
          </p:cNvSpPr>
          <p:nvPr>
            <p:ph type="title"/>
          </p:nvPr>
        </p:nvSpPr>
        <p:spPr>
          <a:xfrm>
            <a:off x="611560" y="476672"/>
            <a:ext cx="8229600" cy="1143000"/>
          </a:xfrm>
        </p:spPr>
        <p:style>
          <a:lnRef idx="1">
            <a:schemeClr val="accent2"/>
          </a:lnRef>
          <a:fillRef idx="2">
            <a:schemeClr val="accent2"/>
          </a:fillRef>
          <a:effectRef idx="1">
            <a:schemeClr val="accent2"/>
          </a:effectRef>
          <a:fontRef idx="minor">
            <a:schemeClr val="dk1"/>
          </a:fontRef>
        </p:style>
        <p:txBody>
          <a:bodyPr>
            <a:normAutofit/>
          </a:bodyPr>
          <a:lstStyle/>
          <a:p>
            <a:r>
              <a:rPr lang="ru-RU" sz="6000" b="1" dirty="0" smtClean="0">
                <a:latin typeface="Times New Roman" pitchFamily="18" charset="0"/>
                <a:cs typeface="Times New Roman" pitchFamily="18" charset="0"/>
              </a:rPr>
              <a:t>Рисуем пальчиком</a:t>
            </a:r>
            <a:endParaRPr lang="ru-RU" sz="6000" b="1" dirty="0">
              <a:latin typeface="Times New Roman" pitchFamily="18" charset="0"/>
              <a:cs typeface="Times New Roman" pitchFamily="18" charset="0"/>
            </a:endParaRPr>
          </a:p>
        </p:txBody>
      </p:sp>
      <p:sp>
        <p:nvSpPr>
          <p:cNvPr id="12289" name="Rectangle 1"/>
          <p:cNvSpPr>
            <a:spLocks noChangeArrowheads="1"/>
          </p:cNvSpPr>
          <p:nvPr/>
        </p:nvSpPr>
        <p:spPr bwMode="auto">
          <a:xfrm>
            <a:off x="683568" y="5554294"/>
            <a:ext cx="7020272" cy="92333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Рисование пальцами является более сложным действием,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чем рисование ладошкой, так как оно требует большей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точности и координации движений. </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476672"/>
            <a:ext cx="8229600" cy="5256584"/>
          </a:xfrm>
        </p:spPr>
        <p:txBody>
          <a:bodyPr>
            <a:noAutofit/>
          </a:bodyPr>
          <a:lstStyle/>
          <a:p>
            <a:pPr algn="ctr"/>
            <a:r>
              <a:rPr lang="ru-RU" sz="1800" b="1" dirty="0">
                <a:latin typeface="Times New Roman" pitchFamily="18" charset="0"/>
                <a:cs typeface="Times New Roman" pitchFamily="18" charset="0"/>
              </a:rPr>
              <a:t>Пальчиковые краски </a:t>
            </a:r>
            <a:r>
              <a:rPr lang="ru-RU" sz="1800" dirty="0">
                <a:latin typeface="Times New Roman" pitchFamily="18" charset="0"/>
                <a:cs typeface="Times New Roman" pitchFamily="18" charset="0"/>
              </a:rPr>
              <a:t>- это не просто некая цветовая масса для рисования, хотя и эту функцию пальчиковые краски выполняют с легкостью.</a:t>
            </a:r>
          </a:p>
          <a:p>
            <a:pPr marL="0" indent="0" algn="ctr">
              <a:buNone/>
            </a:pPr>
            <a:r>
              <a:rPr lang="ru-RU" sz="1800" b="1" dirty="0">
                <a:latin typeface="Times New Roman" pitchFamily="18" charset="0"/>
                <a:cs typeface="Times New Roman" pitchFamily="18" charset="0"/>
              </a:rPr>
              <a:t>Польза от рисования пальчиками</a:t>
            </a:r>
            <a:r>
              <a:rPr lang="ru-RU" sz="1800" dirty="0">
                <a:latin typeface="Times New Roman" pitchFamily="18" charset="0"/>
                <a:cs typeface="Times New Roman" pitchFamily="18" charset="0"/>
              </a:rPr>
              <a:t>:</a:t>
            </a:r>
            <a:r>
              <a:rPr lang="ru-RU" sz="1800" i="1" dirty="0">
                <a:latin typeface="Times New Roman" pitchFamily="18" charset="0"/>
                <a:cs typeface="Times New Roman" pitchFamily="18" charset="0"/>
              </a:rPr>
              <a:t/>
            </a:r>
            <a:br>
              <a:rPr lang="ru-RU" sz="1800" i="1" dirty="0">
                <a:latin typeface="Times New Roman" pitchFamily="18" charset="0"/>
                <a:cs typeface="Times New Roman" pitchFamily="18" charset="0"/>
              </a:rPr>
            </a:br>
            <a:r>
              <a:rPr lang="ru-RU" sz="1800" dirty="0">
                <a:latin typeface="Times New Roman" pitchFamily="18" charset="0"/>
                <a:cs typeface="Times New Roman" pitchFamily="18" charset="0"/>
              </a:rPr>
              <a:t>•    Хорошо развивают мелкую моторику, что способствует развитию речи. Центр, отвечающий за движения, расположен в мозге рядом с центром речи, и когда начинает работать первый, он заставляет трудиться и второй.</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Развитие тактильной чувствительности. Это новые ощущения при макании пальчика в краску, при ведении пальчиком по различным поверхностям для рисования.</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Осознание ребенком собственного тела.</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Пальчиковые краски —  как способ самовыражения. Ребенок передает свои чувства и ощущения на бумагу в виде рисунка различной цветовой гаммы. Раннее развитие творческих способностей.</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Развитие ловкости пальцев и кистей рук. Как подготовительный этап к переходу рисованием кистью. Раскрашивая пальчиком изображение, малыш учиться чувствовать границы.</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Развитие представления о цвете. Пальчиковые краски легко смешиваются, благодаря чему малыш учится получать различные оттенки.</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    Развитие воображения, образного мышления.</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Пальчиковые краски можно начинать использовать с 5-8 месяцев. В этот период пальчики понемногу начинают слушаться своих хозяев. Рисование пальчиками это первый шаг на пути к рисованию кисточкой или фломастерами</a:t>
            </a:r>
            <a:r>
              <a:rPr lang="ru-RU" sz="1800" dirty="0" smtClean="0">
                <a:latin typeface="Times New Roman" pitchFamily="18" charset="0"/>
                <a:cs typeface="Times New Roman" pitchFamily="18" charset="0"/>
              </a:rPr>
              <a:t>.</a:t>
            </a: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17350897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d500205a4a7efb_short.jpg"/>
          <p:cNvPicPr>
            <a:picLocks noGrp="1" noChangeAspect="1"/>
          </p:cNvPicPr>
          <p:nvPr>
            <p:ph idx="1"/>
          </p:nvPr>
        </p:nvPicPr>
        <p:blipFill>
          <a:blip r:embed="rId2" cstate="print"/>
          <a:stretch>
            <a:fillRect/>
          </a:stretch>
        </p:blipFill>
        <p:spPr>
          <a:xfrm>
            <a:off x="683568" y="188640"/>
            <a:ext cx="4293117" cy="3168352"/>
          </a:xfrm>
          <a:prstGeom prst="rect">
            <a:avLst/>
          </a:prstGeom>
          <a:solidFill>
            <a:srgbClr val="FFFFFF">
              <a:shade val="85000"/>
            </a:srgbClr>
          </a:solidFill>
          <a:ln w="889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загруженное (5).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1600" y="3861048"/>
            <a:ext cx="3540249" cy="2444699"/>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palchikovie-kraski-6.png"/>
          <p:cNvPicPr>
            <a:picLocks noChangeAspect="1"/>
          </p:cNvPicPr>
          <p:nvPr/>
        </p:nvPicPr>
        <p:blipFill>
          <a:blip r:embed="rId4" cstate="email">
            <a:extLst>
              <a:ext uri="{28A0092B-C50C-407E-A947-70E740481C1C}">
                <a14:useLocalDpi xmlns:a14="http://schemas.microsoft.com/office/drawing/2010/main"/>
              </a:ext>
            </a:extLst>
          </a:blip>
          <a:srcRect t="26129"/>
          <a:stretch>
            <a:fillRect/>
          </a:stretch>
        </p:blipFill>
        <p:spPr>
          <a:xfrm>
            <a:off x="5292080" y="260648"/>
            <a:ext cx="2953880" cy="2880320"/>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3554" name="Picture 2" descr="http://st.stranamam.ru/data/cache/2013apr/18/07/8029465_60919.jpg"/>
          <p:cNvPicPr>
            <a:picLocks noChangeAspect="1" noChangeArrowheads="1"/>
          </p:cNvPicPr>
          <p:nvPr/>
        </p:nvPicPr>
        <p:blipFill>
          <a:blip r:embed="rId5" cstate="email">
            <a:extLst>
              <a:ext uri="{28A0092B-C50C-407E-A947-70E740481C1C}">
                <a14:useLocalDpi xmlns:a14="http://schemas.microsoft.com/office/drawing/2010/main"/>
              </a:ext>
            </a:extLst>
          </a:blip>
          <a:srcRect l="5532" r="52387"/>
          <a:stretch>
            <a:fillRect/>
          </a:stretch>
        </p:blipFill>
        <p:spPr bwMode="auto">
          <a:xfrm>
            <a:off x="4860032" y="2996952"/>
            <a:ext cx="2592288" cy="3471111"/>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Содержимое 17" descr="250675_61302.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123728" y="260648"/>
            <a:ext cx="3535909" cy="3888432"/>
          </a:xfrm>
        </p:spPr>
      </p:pic>
      <p:pic>
        <p:nvPicPr>
          <p:cNvPr id="7" name="Рисунок 6" descr="i (7).jpg"/>
          <p:cNvPicPr>
            <a:picLocks noChangeAspect="1"/>
          </p:cNvPicPr>
          <p:nvPr/>
        </p:nvPicPr>
        <p:blipFill>
          <a:blip r:embed="rId3" cstate="print"/>
          <a:stretch>
            <a:fillRect/>
          </a:stretch>
        </p:blipFill>
        <p:spPr>
          <a:xfrm>
            <a:off x="539552" y="3068960"/>
            <a:ext cx="2592288" cy="3461750"/>
          </a:xfrm>
          <a:prstGeom prst="rect">
            <a:avLst/>
          </a:prstGeom>
        </p:spPr>
      </p:pic>
      <p:pic>
        <p:nvPicPr>
          <p:cNvPr id="8" name="Рисунок 7" descr="image.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68144" y="260648"/>
            <a:ext cx="2764532" cy="3721485"/>
          </a:xfrm>
          <a:prstGeom prst="rect">
            <a:avLst/>
          </a:prstGeom>
        </p:spPr>
      </p:pic>
      <p:pic>
        <p:nvPicPr>
          <p:cNvPr id="24578" name="Picture 2" descr="http://s3.goods.ozstatic.by/480/744/423/10/10423744_0_Risuem_palchikami_Dlya_zanyatiy_s_detmi_2-3_let_Margarita_Efimova.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851920" y="4005064"/>
            <a:ext cx="3707904" cy="2672782"/>
          </a:xfrm>
          <a:prstGeom prst="rect">
            <a:avLst/>
          </a:prstGeom>
          <a:noFill/>
        </p:spPr>
      </p:pic>
      <p:pic>
        <p:nvPicPr>
          <p:cNvPr id="19" name="Рисунок 18" descr="image (3).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23528" y="260648"/>
            <a:ext cx="1977970" cy="258276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1labdbfo1237552207.jpg"/>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23528" y="1052736"/>
            <a:ext cx="4680520" cy="3270513"/>
          </a:xfrm>
          <a:prstGeom prst="rect">
            <a:avLst/>
          </a:prstGeom>
        </p:spPr>
      </p:pic>
      <p:sp>
        <p:nvSpPr>
          <p:cNvPr id="5" name="TextBox 4"/>
          <p:cNvSpPr txBox="1"/>
          <p:nvPr/>
        </p:nvSpPr>
        <p:spPr>
          <a:xfrm>
            <a:off x="1187624" y="332656"/>
            <a:ext cx="7485960" cy="1015663"/>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ru-RU" sz="6000" b="1" dirty="0" smtClean="0">
                <a:latin typeface="Times New Roman" pitchFamily="18" charset="0"/>
                <a:cs typeface="Times New Roman" pitchFamily="18" charset="0"/>
              </a:rPr>
              <a:t>Рисуем пластилином</a:t>
            </a:r>
            <a:endParaRPr lang="ru-RU" sz="6000" b="1" dirty="0">
              <a:latin typeface="Times New Roman" pitchFamily="18" charset="0"/>
              <a:cs typeface="Times New Roman" pitchFamily="18" charset="0"/>
            </a:endParaRPr>
          </a:p>
        </p:txBody>
      </p:sp>
      <p:pic>
        <p:nvPicPr>
          <p:cNvPr id="27649" name="Picture 1" descr="C:\Users\Андрей Елфимов\Downloads\идеи\пластилин\f3d02832e3a9740a4dd065270134bea7.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4048" y="1484784"/>
            <a:ext cx="3810000" cy="3168352"/>
          </a:xfrm>
          <a:prstGeom prst="rect">
            <a:avLst/>
          </a:prstGeom>
          <a:noFill/>
        </p:spPr>
      </p:pic>
      <p:pic>
        <p:nvPicPr>
          <p:cNvPr id="27651" name="Picture 3" descr="http://xn----7sbb3aaldicno5bm3eh.xn--p1ai/98/13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36096" y="3861048"/>
            <a:ext cx="3488904" cy="2558757"/>
          </a:xfrm>
          <a:prstGeom prst="rect">
            <a:avLst/>
          </a:prstGeom>
          <a:noFill/>
        </p:spPr>
      </p:pic>
      <p:sp>
        <p:nvSpPr>
          <p:cNvPr id="7" name="Прямоугольник 6"/>
          <p:cNvSpPr/>
          <p:nvPr/>
        </p:nvSpPr>
        <p:spPr>
          <a:xfrm>
            <a:off x="395536" y="4509120"/>
            <a:ext cx="4572000" cy="2031325"/>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a:r>
              <a:rPr lang="ru-RU" b="1" dirty="0" smtClean="0">
                <a:latin typeface="Times New Roman" pitchFamily="18" charset="0"/>
                <a:cs typeface="Times New Roman" pitchFamily="18" charset="0"/>
              </a:rPr>
              <a:t>С  детьми очень хорошо использовать пластилиновое рисование. Можно  растирать кусочек мягкого пластилина  по картону, отщипывать кусочки, придавливать, размазывать их по листу. Так можно изобразить снежок, дождик, игрушки на елочку и т.д.</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51720" y="116632"/>
            <a:ext cx="5368136" cy="1015663"/>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ru-RU" sz="6000" b="1" dirty="0" smtClean="0">
                <a:latin typeface="Times New Roman" pitchFamily="18" charset="0"/>
                <a:cs typeface="Times New Roman" pitchFamily="18" charset="0"/>
              </a:rPr>
              <a:t>Рисуем крупой</a:t>
            </a:r>
            <a:endParaRPr lang="ru-RU" sz="6000" b="1" dirty="0">
              <a:latin typeface="Times New Roman" pitchFamily="18" charset="0"/>
              <a:cs typeface="Times New Roman" pitchFamily="18" charset="0"/>
            </a:endParaRPr>
          </a:p>
        </p:txBody>
      </p:sp>
      <p:pic>
        <p:nvPicPr>
          <p:cNvPr id="6" name="Рисунок 5" descr="3tpuvyu9awa.jpg"/>
          <p:cNvPicPr>
            <a:picLocks noChangeAspect="1"/>
          </p:cNvPicPr>
          <p:nvPr/>
        </p:nvPicPr>
        <p:blipFill>
          <a:blip r:embed="rId2" cstate="email">
            <a:extLst>
              <a:ext uri="{28A0092B-C50C-407E-A947-70E740481C1C}">
                <a14:useLocalDpi xmlns:a14="http://schemas.microsoft.com/office/drawing/2010/main"/>
              </a:ext>
            </a:extLst>
          </a:blip>
          <a:srcRect l="14713" t="3790" r="15782" b="3790"/>
          <a:stretch>
            <a:fillRect/>
          </a:stretch>
        </p:blipFill>
        <p:spPr>
          <a:xfrm>
            <a:off x="598189" y="1484784"/>
            <a:ext cx="4212468" cy="3240360"/>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descr="ris.jpg"/>
          <p:cNvPicPr>
            <a:picLocks noChangeAspect="1"/>
          </p:cNvPicPr>
          <p:nvPr/>
        </p:nvPicPr>
        <p:blipFill>
          <a:blip r:embed="rId3" cstate="print"/>
          <a:stretch>
            <a:fillRect/>
          </a:stretch>
        </p:blipFill>
        <p:spPr>
          <a:xfrm>
            <a:off x="5364088" y="1268760"/>
            <a:ext cx="3259095" cy="2586583"/>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1310968419_razvitiya-motoriki-u-detey.png"/>
          <p:cNvPicPr>
            <a:picLocks noChangeAspect="1"/>
          </p:cNvPicPr>
          <p:nvPr/>
        </p:nvPicPr>
        <p:blipFill>
          <a:blip r:embed="rId4" cstate="print"/>
          <a:stretch>
            <a:fillRect/>
          </a:stretch>
        </p:blipFill>
        <p:spPr>
          <a:xfrm>
            <a:off x="5364088" y="4149080"/>
            <a:ext cx="3096344" cy="2378556"/>
          </a:xfrm>
          <a:prstGeom prst="rect">
            <a:avLst/>
          </a:prstGeom>
          <a:solidFill>
            <a:srgbClr val="FFFFFF">
              <a:shade val="85000"/>
            </a:srgbClr>
          </a:solidFill>
          <a:ln w="88900" cap="sq">
            <a:solidFill>
              <a:srgbClr val="00B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Прямоугольник 8"/>
          <p:cNvSpPr/>
          <p:nvPr/>
        </p:nvSpPr>
        <p:spPr>
          <a:xfrm>
            <a:off x="611560" y="5085184"/>
            <a:ext cx="4572000" cy="1477328"/>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smtClean="0">
                <a:latin typeface="Times New Roman" pitchFamily="18" charset="0"/>
                <a:cs typeface="Times New Roman" pitchFamily="18" charset="0"/>
              </a:rPr>
              <a:t>В рисовании с детьми можно использовать и такие нестандартные материалы как крупа, манка, соль. Распределите их на подносе – и материал для творчества готов .</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Андрей Елфимов\Downloads\идеи\рисуем\5522589792_422eda26c0_z.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0" y="1124744"/>
            <a:ext cx="4624033" cy="3407812"/>
          </a:xfrm>
          <a:prstGeom prst="rect">
            <a:avLst/>
          </a:prstGeom>
          <a:noFill/>
        </p:spPr>
      </p:pic>
      <p:pic>
        <p:nvPicPr>
          <p:cNvPr id="1027" name="Picture 3" descr="C:\Users\Андрей Елфимов\Downloads\идеи\рисуем\25010148.121494367.jpeg"/>
          <p:cNvPicPr>
            <a:picLocks noChangeAspect="1" noChangeArrowheads="1"/>
          </p:cNvPicPr>
          <p:nvPr/>
        </p:nvPicPr>
        <p:blipFill>
          <a:blip r:embed="rId3" cstate="print"/>
          <a:srcRect/>
          <a:stretch>
            <a:fillRect/>
          </a:stretch>
        </p:blipFill>
        <p:spPr bwMode="auto">
          <a:xfrm>
            <a:off x="3716949" y="1916832"/>
            <a:ext cx="5046982" cy="3359398"/>
          </a:xfrm>
          <a:prstGeom prst="rect">
            <a:avLst/>
          </a:prstGeom>
          <a:noFill/>
        </p:spPr>
      </p:pic>
      <p:sp>
        <p:nvSpPr>
          <p:cNvPr id="5" name="TextBox 4"/>
          <p:cNvSpPr txBox="1"/>
          <p:nvPr/>
        </p:nvSpPr>
        <p:spPr>
          <a:xfrm>
            <a:off x="3131839" y="269142"/>
            <a:ext cx="5485669" cy="1015663"/>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ru-RU" sz="6000" b="1" dirty="0">
                <a:latin typeface="Times New Roman" pitchFamily="18" charset="0"/>
                <a:cs typeface="Times New Roman" pitchFamily="18" charset="0"/>
              </a:rPr>
              <a:t>Р</a:t>
            </a:r>
            <a:r>
              <a:rPr lang="ru-RU" sz="6000" b="1" dirty="0" smtClean="0">
                <a:latin typeface="Times New Roman" pitchFamily="18" charset="0"/>
                <a:cs typeface="Times New Roman" pitchFamily="18" charset="0"/>
              </a:rPr>
              <a:t>исуем в ванне</a:t>
            </a:r>
            <a:endParaRPr lang="ru-RU" sz="6000" b="1" dirty="0">
              <a:latin typeface="Times New Roman" pitchFamily="18" charset="0"/>
              <a:cs typeface="Times New Roman" pitchFamily="18" charset="0"/>
            </a:endParaRPr>
          </a:p>
        </p:txBody>
      </p:sp>
      <p:sp>
        <p:nvSpPr>
          <p:cNvPr id="5122" name="Rectangle 2"/>
          <p:cNvSpPr>
            <a:spLocks noChangeArrowheads="1"/>
          </p:cNvSpPr>
          <p:nvPr/>
        </p:nvSpPr>
        <p:spPr bwMode="auto">
          <a:xfrm>
            <a:off x="368577" y="5445224"/>
            <a:ext cx="6696744" cy="1200329"/>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Ваши занятия рисованием можно проводить не только за столом.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Одним из самых удобных мест является ванная комната.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Предоставьте юному художнику кафельную стену.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 кафеле можно рисовать зубной пастой или пеной для бритья,</a:t>
            </a:r>
            <a:r>
              <a:rPr kumimoji="0" lang="ru-RU" sz="12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та</a:t>
            </a: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кие гигиенические краски легко смываются, специально оттирать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ничего не потребуется, достаточно просто смыть рисунки водой.</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71600" y="1196752"/>
            <a:ext cx="7704856" cy="3312367"/>
          </a:xfrm>
        </p:spPr>
        <p:style>
          <a:lnRef idx="1">
            <a:schemeClr val="accent5"/>
          </a:lnRef>
          <a:fillRef idx="2">
            <a:schemeClr val="accent5"/>
          </a:fillRef>
          <a:effectRef idx="1">
            <a:schemeClr val="accent5"/>
          </a:effectRef>
          <a:fontRef idx="minor">
            <a:schemeClr val="dk1"/>
          </a:fontRef>
        </p:style>
        <p:txBody>
          <a:bodyPr>
            <a:normAutofit lnSpcReduction="10000"/>
          </a:bodyPr>
          <a:lstStyle/>
          <a:p>
            <a:pPr algn="ctr">
              <a:buNone/>
            </a:pPr>
            <a:r>
              <a:rPr lang="ru-RU" sz="2800" dirty="0" smtClean="0"/>
              <a:t>    </a:t>
            </a:r>
            <a:r>
              <a:rPr lang="ru-RU" sz="2800" b="1" dirty="0" smtClean="0">
                <a:latin typeface="Times New Roman" pitchFamily="18" charset="0"/>
                <a:cs typeface="Times New Roman" pitchFamily="18" charset="0"/>
              </a:rPr>
              <a:t>Детский рисунок это игра, которая должна приносить ребенку счастье и заряжать позитивом! При помощи живописи малыш развивается и познаёт себя! Так пусть это познание будет в радость не только крохе, но и вам, родителям!</a:t>
            </a:r>
          </a:p>
          <a:p>
            <a:pPr algn="ctr">
              <a:buNone/>
            </a:pPr>
            <a:r>
              <a:rPr lang="ru-RU" sz="2800" b="1" dirty="0" smtClean="0">
                <a:latin typeface="Times New Roman" pitchFamily="18" charset="0"/>
                <a:cs typeface="Times New Roman" pitchFamily="18" charset="0"/>
              </a:rPr>
              <a:t>    Подарите себе и ребенку радость от совместного творчества!</a:t>
            </a:r>
          </a:p>
          <a:p>
            <a:endParaRPr lang="ru-RU" dirty="0"/>
          </a:p>
        </p:txBody>
      </p:sp>
      <p:sp>
        <p:nvSpPr>
          <p:cNvPr id="4" name="Прямоугольник 3"/>
          <p:cNvSpPr/>
          <p:nvPr/>
        </p:nvSpPr>
        <p:spPr>
          <a:xfrm>
            <a:off x="611560" y="5301208"/>
            <a:ext cx="7920880" cy="83099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4800" b="1" cap="all" spc="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Спасибо за </a:t>
            </a:r>
            <a:r>
              <a:rPr lang="ru-RU" sz="48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внимание!</a:t>
            </a:r>
            <a:endParaRPr lang="ru-RU" sz="48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908720"/>
            <a:ext cx="7560840" cy="5030019"/>
          </a:xfrm>
        </p:spPr>
        <p:style>
          <a:lnRef idx="2">
            <a:schemeClr val="accent3">
              <a:shade val="50000"/>
            </a:schemeClr>
          </a:lnRef>
          <a:fillRef idx="1">
            <a:schemeClr val="accent3"/>
          </a:fillRef>
          <a:effectRef idx="0">
            <a:schemeClr val="accent3"/>
          </a:effectRef>
          <a:fontRef idx="minor">
            <a:schemeClr val="lt1"/>
          </a:fontRef>
        </p:style>
        <p:txBody>
          <a:bodyPr>
            <a:normAutofit fontScale="92500"/>
          </a:bodyPr>
          <a:lstStyle/>
          <a:p>
            <a:pPr algn="ctr">
              <a:buNone/>
            </a:pPr>
            <a:r>
              <a:rPr lang="ru-RU" b="1" dirty="0" smtClean="0">
                <a:latin typeface="Times New Roman" pitchFamily="18" charset="0"/>
                <a:cs typeface="Times New Roman" pitchFamily="18" charset="0"/>
              </a:rPr>
              <a:t>Значение  рисования для развития ребенка переоценить невозможно:</a:t>
            </a:r>
          </a:p>
          <a:p>
            <a:pPr lvl="0" algn="ctr"/>
            <a:r>
              <a:rPr lang="ru-RU" dirty="0" smtClean="0">
                <a:latin typeface="Times New Roman" pitchFamily="18" charset="0"/>
                <a:cs typeface="Times New Roman" pitchFamily="18" charset="0"/>
              </a:rPr>
              <a:t>У ребенка расширяется  представление об окружающем мире.</a:t>
            </a:r>
          </a:p>
          <a:p>
            <a:pPr lvl="0" algn="ctr"/>
            <a:r>
              <a:rPr lang="ru-RU" dirty="0" smtClean="0">
                <a:latin typeface="Times New Roman" pitchFamily="18" charset="0"/>
                <a:cs typeface="Times New Roman" pitchFamily="18" charset="0"/>
              </a:rPr>
              <a:t>Развивается  воображение, память,  внимание, усидчивость.</a:t>
            </a:r>
          </a:p>
          <a:p>
            <a:pPr lvl="0" algn="ctr"/>
            <a:r>
              <a:rPr lang="ru-RU" dirty="0" smtClean="0">
                <a:latin typeface="Times New Roman" pitchFamily="18" charset="0"/>
                <a:cs typeface="Times New Roman" pitchFamily="18" charset="0"/>
              </a:rPr>
              <a:t>Обогащается сенсорный опыт детей, развивается тактильная чувствительность.</a:t>
            </a:r>
          </a:p>
          <a:p>
            <a:pPr lvl="0" algn="ctr"/>
            <a:r>
              <a:rPr lang="ru-RU" dirty="0" smtClean="0">
                <a:latin typeface="Times New Roman" pitchFamily="18" charset="0"/>
                <a:cs typeface="Times New Roman" pitchFamily="18" charset="0"/>
              </a:rPr>
              <a:t>Развивается  мелкая  моторика рук, что в свою очередь способствует развитию речи.</a:t>
            </a:r>
          </a:p>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spTree>
    <p:extLst>
      <p:ext uri="{BB962C8B-B14F-4D97-AF65-F5344CB8AC3E}">
        <p14:creationId xmlns:p14="http://schemas.microsoft.com/office/powerpoint/2010/main" val="664533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025" y="404664"/>
            <a:ext cx="8229600" cy="706090"/>
          </a:xfrm>
        </p:spPr>
        <p:txBody>
          <a:bodyPr>
            <a:noAutofit/>
          </a:bodyPr>
          <a:lstStyle/>
          <a:p>
            <a:r>
              <a:rPr lang="ru-RU" sz="3200" b="1" dirty="0" smtClean="0">
                <a:latin typeface="Times New Roman" pitchFamily="18" charset="0"/>
                <a:cs typeface="Times New Roman" pitchFamily="18" charset="0"/>
              </a:rPr>
              <a:t>Многообразие того, чем можно рисовать</a:t>
            </a:r>
            <a:endParaRPr lang="ru-RU" sz="3200" b="1"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pic>
        <p:nvPicPr>
          <p:cNvPr id="6146" name="Picture 2" descr="http://965a34aa0cc3f3a0ac40-abe008cdae963a08c834e5dc40060380.r20.cf2.rackcdn.com/wp-content/uploads/2013/01/craft-supplies.jpg"/>
          <p:cNvPicPr>
            <a:picLocks noChangeAspect="1" noChangeArrowheads="1"/>
          </p:cNvPicPr>
          <p:nvPr/>
        </p:nvPicPr>
        <p:blipFill>
          <a:blip r:embed="rId3" cstate="print"/>
          <a:srcRect/>
          <a:stretch>
            <a:fillRect/>
          </a:stretch>
        </p:blipFill>
        <p:spPr bwMode="auto">
          <a:xfrm>
            <a:off x="683567" y="1340768"/>
            <a:ext cx="7563805" cy="5040560"/>
          </a:xfrm>
          <a:prstGeom prst="rect">
            <a:avLst/>
          </a:prstGeom>
          <a:noFill/>
        </p:spPr>
      </p:pic>
    </p:spTree>
    <p:extLst>
      <p:ext uri="{BB962C8B-B14F-4D97-AF65-F5344CB8AC3E}">
        <p14:creationId xmlns:p14="http://schemas.microsoft.com/office/powerpoint/2010/main" val="664533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pic>
        <p:nvPicPr>
          <p:cNvPr id="5122" name="Picture 2" descr="http://img.taopic.com/uploads/allimg/131024/234666-1310240A9236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260648"/>
            <a:ext cx="5400600" cy="5542392"/>
          </a:xfrm>
          <a:prstGeom prst="rect">
            <a:avLst/>
          </a:prstGeom>
          <a:noFill/>
        </p:spPr>
      </p:pic>
      <p:sp>
        <p:nvSpPr>
          <p:cNvPr id="5" name="TextBox 4"/>
          <p:cNvSpPr txBox="1"/>
          <p:nvPr/>
        </p:nvSpPr>
        <p:spPr>
          <a:xfrm>
            <a:off x="395536" y="260648"/>
            <a:ext cx="8280920" cy="1015663"/>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ru-RU" sz="6000" b="1" dirty="0" smtClean="0"/>
              <a:t>Рисование ладошками</a:t>
            </a:r>
            <a:endParaRPr lang="ru-RU" sz="6000" b="1" dirty="0"/>
          </a:p>
        </p:txBody>
      </p:sp>
      <p:sp>
        <p:nvSpPr>
          <p:cNvPr id="6" name="Прямоугольник 5"/>
          <p:cNvSpPr/>
          <p:nvPr/>
        </p:nvSpPr>
        <p:spPr>
          <a:xfrm>
            <a:off x="755576" y="5445224"/>
            <a:ext cx="7776864" cy="1200329"/>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ru-RU" dirty="0" smtClean="0">
                <a:latin typeface="Times New Roman" pitchFamily="18" charset="0"/>
                <a:cs typeface="Times New Roman" pitchFamily="18" charset="0"/>
              </a:rPr>
              <a:t> Для самых маленьких. В силу своего небольшого возраста ребёнку ещё трудно справиться карандашом или фломастером. Поэтому самым удобным инструментом для рисования для маленьких деток сначала будет его ладошка.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664533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260648"/>
            <a:ext cx="8208912" cy="6192688"/>
          </a:xfrm>
        </p:spPr>
        <p:style>
          <a:lnRef idx="1">
            <a:schemeClr val="accent3"/>
          </a:lnRef>
          <a:fillRef idx="2">
            <a:schemeClr val="accent3"/>
          </a:fillRef>
          <a:effectRef idx="1">
            <a:schemeClr val="accent3"/>
          </a:effectRef>
          <a:fontRef idx="minor">
            <a:schemeClr val="dk1"/>
          </a:fontRef>
        </p:style>
        <p:txBody>
          <a:bodyPr>
            <a:noAutofit/>
          </a:bodyPr>
          <a:lstStyle/>
          <a:p>
            <a:pPr algn="ctr">
              <a:buNone/>
            </a:pPr>
            <a:r>
              <a:rPr lang="ru-RU" sz="1600" dirty="0" smtClean="0"/>
              <a:t>         </a:t>
            </a:r>
            <a:r>
              <a:rPr lang="ru-RU" sz="1600" dirty="0" smtClean="0">
                <a:latin typeface="Times New Roman" pitchFamily="18" charset="0"/>
                <a:cs typeface="Times New Roman" pitchFamily="18" charset="0"/>
              </a:rPr>
              <a:t>Для печатания руками краску гуашь нужно развести до консистенции жидкой сметаны и налить тонким слоем на плоскую тарелку. Чтоб краска лучше смывалась можно добавить в неё моющее средство. </a:t>
            </a:r>
          </a:p>
          <a:p>
            <a:pPr algn="ctr">
              <a:buNone/>
            </a:pPr>
            <a:r>
              <a:rPr lang="ru-RU" sz="1600" b="1" dirty="0" smtClean="0">
                <a:latin typeface="Times New Roman" pitchFamily="18" charset="0"/>
                <a:cs typeface="Times New Roman" pitchFamily="18" charset="0"/>
              </a:rPr>
              <a:t>А еще можно самим приготовить краску.</a:t>
            </a:r>
            <a:endParaRPr lang="ru-RU" sz="1600" dirty="0" smtClean="0">
              <a:latin typeface="Times New Roman" pitchFamily="18" charset="0"/>
              <a:cs typeface="Times New Roman" pitchFamily="18" charset="0"/>
            </a:endParaRPr>
          </a:p>
          <a:p>
            <a:pPr algn="ctr"/>
            <a:r>
              <a:rPr lang="ru-RU" sz="1600" b="1" dirty="0" smtClean="0">
                <a:latin typeface="Times New Roman" pitchFamily="18" charset="0"/>
                <a:cs typeface="Times New Roman" pitchFamily="18" charset="0"/>
              </a:rPr>
              <a:t>Рецепт пальчиковых красок №1. </a:t>
            </a:r>
            <a:r>
              <a:rPr lang="ru-RU" sz="1600" dirty="0" smtClean="0">
                <a:latin typeface="Times New Roman" pitchFamily="18" charset="0"/>
                <a:cs typeface="Times New Roman" pitchFamily="18" charset="0"/>
              </a:rPr>
              <a:t>0.5 кг муки, 5 ст.ложек соли, 2 ст.ложки </a:t>
            </a:r>
            <a:r>
              <a:rPr lang="ru-RU" sz="1600" dirty="0" err="1" smtClean="0">
                <a:latin typeface="Times New Roman" pitchFamily="18" charset="0"/>
                <a:cs typeface="Times New Roman" pitchFamily="18" charset="0"/>
              </a:rPr>
              <a:t>раст</a:t>
            </a:r>
            <a:r>
              <a:rPr lang="ru-RU" sz="1600" dirty="0" smtClean="0">
                <a:latin typeface="Times New Roman" pitchFamily="18" charset="0"/>
                <a:cs typeface="Times New Roman" pitchFamily="18" charset="0"/>
              </a:rPr>
              <a:t>. масла, добавить воды — до консистенции густой сметаны.</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Все это перемешиваем миксером, затем полученную массу разливаем в отдельные баночки, добавляем пищевой краситель (свекольный или морковный сок, как вариант – пасхальные наборы), перемешиваем до однородной массы.</a:t>
            </a:r>
          </a:p>
          <a:p>
            <a:pPr algn="ctr">
              <a:buNone/>
            </a:pPr>
            <a:r>
              <a:rPr lang="ru-RU" sz="1600" dirty="0" smtClean="0">
                <a:latin typeface="Times New Roman" pitchFamily="18" charset="0"/>
                <a:cs typeface="Times New Roman" pitchFamily="18" charset="0"/>
              </a:rPr>
              <a:t> </a:t>
            </a:r>
          </a:p>
          <a:p>
            <a:pPr algn="ctr"/>
            <a:r>
              <a:rPr lang="ru-RU" sz="1600" b="1" dirty="0" smtClean="0">
                <a:latin typeface="Times New Roman" pitchFamily="18" charset="0"/>
                <a:cs typeface="Times New Roman" pitchFamily="18" charset="0"/>
              </a:rPr>
              <a:t>Рецепт пальчиковых красок №2.</a:t>
            </a:r>
            <a:r>
              <a:rPr lang="ru-RU" sz="1600" dirty="0" smtClean="0">
                <a:latin typeface="Times New Roman" pitchFamily="18" charset="0"/>
                <a:cs typeface="Times New Roman" pitchFamily="18" charset="0"/>
              </a:rPr>
              <a:t> В мисочке смешать 1/3 чашки крахмала и 2 ложки сахара. Добавить 2 стакана холодной воды и поставить на маленький огонь. Варить 5 минут постоянно помешивая, пока смесь не станет полупрозрачной </a:t>
            </a:r>
            <a:r>
              <a:rPr lang="ru-RU" sz="1600" dirty="0" err="1" smtClean="0">
                <a:latin typeface="Times New Roman" pitchFamily="18" charset="0"/>
                <a:cs typeface="Times New Roman" pitchFamily="18" charset="0"/>
              </a:rPr>
              <a:t>гелеподобной</a:t>
            </a:r>
            <a:r>
              <a:rPr lang="ru-RU" sz="1600" dirty="0" smtClean="0">
                <a:latin typeface="Times New Roman" pitchFamily="18" charset="0"/>
                <a:cs typeface="Times New Roman" pitchFamily="18" charset="0"/>
              </a:rPr>
              <a:t> массой. Когда эта масса остынет, в нее добавить 1/4 кружки жидкого средства для мытья посуды (это сделает краски легко смываемыми с одежды и других поверхностей.) Затем массу следует разделить на несколько порций и в каждую порцию добавить либо пищевую краску, либо нетоксичную гуашь.</a:t>
            </a:r>
          </a:p>
          <a:p>
            <a:pPr algn="ctr">
              <a:buNone/>
            </a:pPr>
            <a:r>
              <a:rPr lang="ru-RU" sz="1600" dirty="0" smtClean="0">
                <a:latin typeface="Times New Roman" pitchFamily="18" charset="0"/>
                <a:cs typeface="Times New Roman" pitchFamily="18" charset="0"/>
              </a:rPr>
              <a:t> </a:t>
            </a:r>
          </a:p>
          <a:p>
            <a:pPr algn="ctr"/>
            <a:r>
              <a:rPr lang="ru-RU" sz="1600" b="1" dirty="0" smtClean="0">
                <a:latin typeface="Times New Roman" pitchFamily="18" charset="0"/>
                <a:cs typeface="Times New Roman" pitchFamily="18" charset="0"/>
              </a:rPr>
              <a:t>Рецепт пальчиковых красок №3.</a:t>
            </a:r>
            <a:r>
              <a:rPr lang="ru-RU" sz="1600" dirty="0" smtClean="0">
                <a:latin typeface="Times New Roman" pitchFamily="18" charset="0"/>
                <a:cs typeface="Times New Roman" pitchFamily="18" charset="0"/>
              </a:rPr>
              <a:t> Смешайте 1,5 стакана крахмала и 0,5 стакана холодной воды, до получения однородной массы. Добавьте туда литр кипятка, непрерывно помешивая до получения прозрачной массы. Продолжая помешивать всыпьте 0,5 стакана талька. Когда смесь остынет, добавьте 1,5 стакана пищевым красителем  и немного охладите.</a:t>
            </a:r>
          </a:p>
          <a:p>
            <a:endParaRPr lang="ru-RU"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1680" y="548680"/>
            <a:ext cx="7060798" cy="1440160"/>
          </a:xfrm>
        </p:spPr>
        <p:txBody>
          <a:bodyPr>
            <a:noAutofit/>
          </a:bodyPr>
          <a:lstStyle/>
          <a:p>
            <a:r>
              <a:rPr lang="ru-RU" sz="2800" b="1" dirty="0" smtClean="0">
                <a:latin typeface="Times New Roman" pitchFamily="18" charset="0"/>
                <a:cs typeface="Times New Roman" pitchFamily="18" charset="0"/>
              </a:rPr>
              <a:t>Фантазируйте и получите вместе с ребенком целую гамму положительных эмоций, а так же галерею прекрасных рисунков!</a:t>
            </a:r>
            <a:endParaRPr lang="ru-RU" sz="2800" b="1"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pic>
        <p:nvPicPr>
          <p:cNvPr id="5" name="Рисунок 4" descr="000_011_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0874482">
            <a:off x="738531" y="3168238"/>
            <a:ext cx="4016896" cy="3012672"/>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420_2_s.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0294839">
            <a:off x="4809315" y="3293978"/>
            <a:ext cx="3688942" cy="2766706"/>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645332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400x0_1383553685403b7c2d.jpg"/>
          <p:cNvPicPr>
            <a:picLocks noGrp="1" noChangeAspect="1"/>
          </p:cNvPicPr>
          <p:nvPr>
            <p:ph idx="1"/>
          </p:nvPr>
        </p:nvPicPr>
        <p:blipFill>
          <a:blip r:embed="rId2" cstate="print"/>
          <a:stretch>
            <a:fillRect/>
          </a:stretch>
        </p:blipFill>
        <p:spPr>
          <a:xfrm>
            <a:off x="1475656" y="3645024"/>
            <a:ext cx="3888432" cy="3017912"/>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223601909.jpg"/>
          <p:cNvPicPr>
            <a:picLocks noChangeAspect="1"/>
          </p:cNvPicPr>
          <p:nvPr/>
        </p:nvPicPr>
        <p:blipFill>
          <a:blip r:embed="rId3" cstate="email">
            <a:extLst>
              <a:ext uri="{28A0092B-C50C-407E-A947-70E740481C1C}">
                <a14:useLocalDpi xmlns:a14="http://schemas.microsoft.com/office/drawing/2010/main"/>
              </a:ext>
            </a:extLst>
          </a:blip>
          <a:srcRect l="13742" r="16021" b="1767"/>
          <a:stretch>
            <a:fillRect/>
          </a:stretch>
        </p:blipFill>
        <p:spPr>
          <a:xfrm rot="20923140">
            <a:off x="471497" y="480627"/>
            <a:ext cx="3312368" cy="3312368"/>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detsad-107451-1417292625.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96136" y="2924944"/>
            <a:ext cx="2637656" cy="3514912"/>
          </a:xfrm>
          <a:prstGeom prst="rect">
            <a:avLst/>
          </a:prstGeom>
          <a:solidFill>
            <a:srgbClr val="FFFFFF">
              <a:shade val="85000"/>
            </a:srgbClr>
          </a:solidFill>
          <a:ln w="88900" cap="sq">
            <a:solidFill>
              <a:srgbClr val="92D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descr="hand-and-footprint-progressive-baby-photo-and-craft-idea.jpg"/>
          <p:cNvPicPr>
            <a:picLocks noChangeAspect="1"/>
          </p:cNvPicPr>
          <p:nvPr/>
        </p:nvPicPr>
        <p:blipFill>
          <a:blip r:embed="rId5" cstate="print"/>
          <a:stretch>
            <a:fillRect/>
          </a:stretch>
        </p:blipFill>
        <p:spPr>
          <a:xfrm>
            <a:off x="4067944" y="332656"/>
            <a:ext cx="4392488" cy="2409825"/>
          </a:xfrm>
          <a:prstGeom prst="rect">
            <a:avLst/>
          </a:prstGeom>
          <a:solidFill>
            <a:srgbClr val="FFFFFF">
              <a:shade val="85000"/>
            </a:srgbClr>
          </a:solidFill>
          <a:ln w="88900" cap="sq">
            <a:solidFill>
              <a:srgbClr val="FFC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217125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pic>
        <p:nvPicPr>
          <p:cNvPr id="6" name="Рисунок 5" descr="risuem-ladoshkami-2.jpg"/>
          <p:cNvPicPr>
            <a:picLocks noChangeAspect="1"/>
          </p:cNvPicPr>
          <p:nvPr/>
        </p:nvPicPr>
        <p:blipFill>
          <a:blip r:embed="rId3" cstate="print"/>
          <a:stretch>
            <a:fillRect/>
          </a:stretch>
        </p:blipFill>
        <p:spPr>
          <a:xfrm>
            <a:off x="5004048" y="3212976"/>
            <a:ext cx="2520280" cy="3225958"/>
          </a:xfrm>
          <a:prstGeom prst="rect">
            <a:avLst/>
          </a:prstGeom>
        </p:spPr>
      </p:pic>
      <p:pic>
        <p:nvPicPr>
          <p:cNvPr id="7" name="Рисунок 6" descr="10.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60032" y="260648"/>
            <a:ext cx="3836159" cy="2880320"/>
          </a:xfrm>
          <a:prstGeom prst="rect">
            <a:avLst/>
          </a:prstGeom>
        </p:spPr>
      </p:pic>
      <p:pic>
        <p:nvPicPr>
          <p:cNvPr id="3074" name="Picture 2" descr="http://kuznetsova.ucoz.net/clip_image002-1-.png"/>
          <p:cNvPicPr>
            <a:picLocks noChangeAspect="1" noChangeArrowheads="1"/>
          </p:cNvPicPr>
          <p:nvPr/>
        </p:nvPicPr>
        <p:blipFill>
          <a:blip r:embed="rId5" cstate="print"/>
          <a:srcRect/>
          <a:stretch>
            <a:fillRect/>
          </a:stretch>
        </p:blipFill>
        <p:spPr bwMode="auto">
          <a:xfrm>
            <a:off x="539552" y="1052736"/>
            <a:ext cx="2571750" cy="2476501"/>
          </a:xfrm>
          <a:prstGeom prst="rect">
            <a:avLst/>
          </a:prstGeom>
          <a:noFill/>
        </p:spPr>
      </p:pic>
      <p:pic>
        <p:nvPicPr>
          <p:cNvPr id="5" name="Рисунок 4" descr="static.ozone.rumultimediabooks_covers1012379576.jpg"/>
          <p:cNvPicPr>
            <a:picLocks noChangeAspect="1"/>
          </p:cNvPicPr>
          <p:nvPr/>
        </p:nvPicPr>
        <p:blipFill>
          <a:blip r:embed="rId6" cstate="email">
            <a:extLst>
              <a:ext uri="{28A0092B-C50C-407E-A947-70E740481C1C}">
                <a14:useLocalDpi xmlns:a14="http://schemas.microsoft.com/office/drawing/2010/main"/>
              </a:ext>
            </a:extLst>
          </a:blip>
          <a:srcRect l="11150" r="10101"/>
          <a:stretch>
            <a:fillRect/>
          </a:stretch>
        </p:blipFill>
        <p:spPr>
          <a:xfrm rot="20684766">
            <a:off x="1976392" y="2901488"/>
            <a:ext cx="2869038" cy="3643273"/>
          </a:xfrm>
          <a:prstGeom prst="rect">
            <a:avLst/>
          </a:prstGeom>
        </p:spPr>
      </p:pic>
      <p:sp>
        <p:nvSpPr>
          <p:cNvPr id="8" name="Прямоугольник 7"/>
          <p:cNvSpPr/>
          <p:nvPr/>
        </p:nvSpPr>
        <p:spPr>
          <a:xfrm>
            <a:off x="179512" y="188640"/>
            <a:ext cx="4572000" cy="646331"/>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lgn="ctr"/>
            <a:r>
              <a:rPr lang="ru-RU" b="1" dirty="0" smtClean="0">
                <a:latin typeface="Times New Roman" pitchFamily="18" charset="0"/>
                <a:cs typeface="Times New Roman" pitchFamily="18" charset="0"/>
              </a:rPr>
              <a:t>Также можно приобрести много пособий, которые помогут вам развивать ребенка. </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6645332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a:buNone/>
            </a:pPr>
            <a:endParaRPr lang="ru-RU" dirty="0" smtClean="0"/>
          </a:p>
          <a:p>
            <a:pPr>
              <a:buBlip>
                <a:blip r:embed="rId2"/>
              </a:buBlip>
            </a:pPr>
            <a:endParaRPr lang="ru-RU" dirty="0" smtClean="0"/>
          </a:p>
          <a:p>
            <a:pPr>
              <a:buBlip>
                <a:blip r:embed="rId2"/>
              </a:buBlip>
            </a:pPr>
            <a:endParaRPr lang="ru-RU" dirty="0" smtClean="0"/>
          </a:p>
          <a:p>
            <a:pPr>
              <a:buBlip>
                <a:blip r:embed="rId2"/>
              </a:buBlip>
            </a:pPr>
            <a:endParaRPr lang="ru-RU" dirty="0"/>
          </a:p>
        </p:txBody>
      </p:sp>
      <p:pic>
        <p:nvPicPr>
          <p:cNvPr id="7" name="Рисунок 6" descr="mrD1X9QVJkE.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5536" y="0"/>
            <a:ext cx="4246612" cy="4246612"/>
          </a:xfrm>
          <a:prstGeom prst="rect">
            <a:avLst/>
          </a:prstGeom>
        </p:spPr>
      </p:pic>
      <p:pic>
        <p:nvPicPr>
          <p:cNvPr id="8" name="Рисунок 7" descr="1367256664_0005.jpeg"/>
          <p:cNvPicPr>
            <a:picLocks noChangeAspect="1"/>
          </p:cNvPicPr>
          <p:nvPr/>
        </p:nvPicPr>
        <p:blipFill>
          <a:blip r:embed="rId4" cstate="email">
            <a:extLst>
              <a:ext uri="{28A0092B-C50C-407E-A947-70E740481C1C}">
                <a14:useLocalDpi xmlns:a14="http://schemas.microsoft.com/office/drawing/2010/main"/>
              </a:ext>
            </a:extLst>
          </a:blip>
          <a:srcRect l="15744" t="6168" r="16925" b="-3730"/>
          <a:stretch>
            <a:fillRect/>
          </a:stretch>
        </p:blipFill>
        <p:spPr>
          <a:xfrm>
            <a:off x="5148064" y="188640"/>
            <a:ext cx="2952328" cy="3573871"/>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Рисунок 8" descr="footprint.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5576" y="4149080"/>
            <a:ext cx="2267744" cy="1700808"/>
          </a:xfrm>
          <a:prstGeom prst="rect">
            <a:avLst/>
          </a:prstGeom>
        </p:spPr>
      </p:pic>
      <p:pic>
        <p:nvPicPr>
          <p:cNvPr id="10" name="Рисунок 9" descr="179229260140113438duuCe2wIc.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32240" y="3140968"/>
            <a:ext cx="2155422" cy="2873896"/>
          </a:xfrm>
          <a:prstGeom prst="rect">
            <a:avLst/>
          </a:prstGeom>
          <a:solidFill>
            <a:srgbClr val="FFFFFF">
              <a:shade val="85000"/>
            </a:srgbClr>
          </a:solidFill>
          <a:ln w="88900" cap="sq">
            <a:solidFill>
              <a:srgbClr val="FFC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Рисунок 10" descr="a0b853a05ef3e4cd501e1561d9084bc4.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491880" y="3212976"/>
            <a:ext cx="2425452" cy="2425452"/>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Прямоугольник 11"/>
          <p:cNvSpPr/>
          <p:nvPr/>
        </p:nvSpPr>
        <p:spPr>
          <a:xfrm>
            <a:off x="467544" y="5805264"/>
            <a:ext cx="7776864" cy="92333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ru-RU" b="1" dirty="0" smtClean="0">
                <a:latin typeface="Times New Roman" pitchFamily="18" charset="0"/>
                <a:cs typeface="Times New Roman" pitchFamily="18" charset="0"/>
              </a:rPr>
              <a:t>Как разновидность рисования  можно выделить и такой нетрадиционный способ, как рисование ножками. Здесь тоже возможности не ограничены, главное – проявить желание и фантазию.</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66453323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232</TotalTime>
  <Words>410</Words>
  <Application>Microsoft Office PowerPoint</Application>
  <PresentationFormat>Экран (4:3)</PresentationFormat>
  <Paragraphs>54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 Рисуем  с детьми дома</vt:lpstr>
      <vt:lpstr>Презентация PowerPoint</vt:lpstr>
      <vt:lpstr>Многообразие того, чем можно рисовать</vt:lpstr>
      <vt:lpstr>Презентация PowerPoint</vt:lpstr>
      <vt:lpstr>Презентация PowerPoint</vt:lpstr>
      <vt:lpstr>Фантазируйте и получите вместе с ребенком целую гамму положительных эмоций, а так же галерею прекрасных рисунков!</vt:lpstr>
      <vt:lpstr>Презентация PowerPoint</vt:lpstr>
      <vt:lpstr>Презентация PowerPoint</vt:lpstr>
      <vt:lpstr>Презентация PowerPoint</vt:lpstr>
      <vt:lpstr>Рисуем пальчиком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Natasha</dc:creator>
  <cp:lastModifiedBy>Пользователь</cp:lastModifiedBy>
  <cp:revision>40</cp:revision>
  <dcterms:created xsi:type="dcterms:W3CDTF">2015-02-12T11:22:36Z</dcterms:created>
  <dcterms:modified xsi:type="dcterms:W3CDTF">2020-04-08T20:08:00Z</dcterms:modified>
</cp:coreProperties>
</file>