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83" r:id="rId13"/>
    <p:sldId id="28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5" r:id="rId25"/>
    <p:sldId id="284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8AA8A-757F-4EA6-9376-AAD87B87E5BF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7C359-B764-4B2B-9A46-66DFDB505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18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7C359-B764-4B2B-9A46-66DFDB50590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215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7C359-B764-4B2B-9A46-66DFDB50590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3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7C359-B764-4B2B-9A46-66DFDB50590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341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7C359-B764-4B2B-9A46-66DFDB50590C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541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1"/>
            <a:ext cx="9144000" cy="68518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2"/>
            <a:ext cx="9143999" cy="68522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08.04.2020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147002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Семейное право</a:t>
            </a:r>
            <a:endParaRPr lang="uk-UA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1124744"/>
            <a:ext cx="8568952" cy="2862322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Работа с документом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Из Семейного кодекса РФ (стр. 262-263):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</a:t>
            </a:r>
            <a:r>
              <a:rPr lang="ru-RU" sz="3600" b="1" dirty="0" smtClean="0">
                <a:solidFill>
                  <a:srgbClr val="002060"/>
                </a:solidFill>
              </a:rPr>
              <a:t>рочитать и ответить на вопросы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1-3 на стр. 263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24744"/>
            <a:ext cx="8640960" cy="498274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0203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8" y="1196752"/>
            <a:ext cx="8748464" cy="3082022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0194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35997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836712"/>
            <a:ext cx="381642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Расторжение брака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1384040"/>
            <a:ext cx="8910736" cy="3996613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25760" y="5301208"/>
            <a:ext cx="3510136" cy="1015663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000" b="1" dirty="0" smtClean="0"/>
              <a:t>либо приговорён к  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лишению свободы на  </a:t>
            </a:r>
          </a:p>
          <a:p>
            <a:r>
              <a:rPr lang="ru-RU" sz="2000" b="1" dirty="0" smtClean="0"/>
              <a:t>      срок свыше трёх лет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733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35997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76" y="980728"/>
            <a:ext cx="8820472" cy="3651438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6106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38" y="1786620"/>
            <a:ext cx="8230313" cy="175580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21799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78169"/>
            <a:ext cx="8687418" cy="719235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00808"/>
            <a:ext cx="8713435" cy="406554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54913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18028"/>
            <a:ext cx="8820726" cy="1022761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08217"/>
            <a:ext cx="8719300" cy="3165937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009747"/>
            <a:ext cx="8719301" cy="1775666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4554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8"/>
            <a:ext cx="8748718" cy="3151371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8207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86" y="1124744"/>
            <a:ext cx="8726238" cy="4478917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7992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изучения нового материала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связь членов семьи.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 в брак и расторжение брака.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супругов.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детей и родителей.</a:t>
            </a:r>
          </a:p>
          <a:p>
            <a:pPr marL="514350" indent="-514350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детей, оставшихся без попечения родителей.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39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22" y="980728"/>
            <a:ext cx="8820472" cy="1170532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4624"/>
            <a:ext cx="6741368" cy="6741368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68407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Права и обязанности супругов.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08720"/>
            <a:ext cx="7641024" cy="5832648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88333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6633"/>
            <a:ext cx="8640960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Права и обязанности детей и родителей.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80" y="980728"/>
            <a:ext cx="7560839" cy="5601163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1420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6633"/>
            <a:ext cx="8640960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Права и обязанности детей и родителей.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908720"/>
            <a:ext cx="5904656" cy="571418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6744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16633"/>
            <a:ext cx="8640960" cy="64807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Права и обязанности детей и родителей.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764704"/>
            <a:ext cx="4093046" cy="5853056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72031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108012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Воспитание детей, оставшихся без попечения родителей.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268760"/>
            <a:ext cx="5715000" cy="5391150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0788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88641"/>
            <a:ext cx="8712968" cy="1152128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Воспитание детей, оставшихся без попечения родителей.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556792"/>
            <a:ext cx="8712968" cy="1200329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Опека </a:t>
            </a:r>
            <a:r>
              <a:rPr lang="ru-RU" sz="2400" b="1" dirty="0">
                <a:solidFill>
                  <a:srgbClr val="002060"/>
                </a:solidFill>
              </a:rPr>
              <a:t>— вид семейного устройства малолетних (несовершеннолетние до 14 лет), оставшихся без попечения </a:t>
            </a:r>
            <a:r>
              <a:rPr lang="ru-RU" sz="2400" b="1" dirty="0" smtClean="0">
                <a:solidFill>
                  <a:srgbClr val="002060"/>
                </a:solidFill>
              </a:rPr>
              <a:t>родителей.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949915"/>
            <a:ext cx="8712968" cy="1200329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Попечительство — вид семейного устройства несовершеннолетнего, достигшего 14 лет, оставшегося без попечения </a:t>
            </a:r>
            <a:r>
              <a:rPr lang="ru-RU" sz="2400" b="1" dirty="0" smtClean="0">
                <a:solidFill>
                  <a:srgbClr val="002060"/>
                </a:solidFill>
              </a:rPr>
              <a:t>родителей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4343038"/>
            <a:ext cx="8712968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Попечительство отличается от опеки тем, что попечитель не совершает от имени подопечного сделки, а лишь даёт согласие на их совершение. При этом сделка совершается самим </a:t>
            </a:r>
            <a:r>
              <a:rPr lang="ru-RU" sz="2000" b="1" dirty="0" smtClean="0">
                <a:solidFill>
                  <a:srgbClr val="002060"/>
                </a:solidFill>
              </a:rPr>
              <a:t>подопечным. </a:t>
            </a:r>
            <a:r>
              <a:rPr lang="ru-RU" sz="2000" b="1" dirty="0">
                <a:solidFill>
                  <a:srgbClr val="002060"/>
                </a:solidFill>
              </a:rPr>
              <a:t>Остальные обязанности опекуна несовершеннолетнего ребёнка (воспитание, образование, содержание ребёнка) лежат и на попечителе. В этой части опека над несовершеннолетним ребёнком ничем не отличается от </a:t>
            </a:r>
            <a:r>
              <a:rPr lang="ru-RU" sz="2000" b="1" dirty="0" smtClean="0">
                <a:solidFill>
                  <a:srgbClr val="002060"/>
                </a:solidFill>
              </a:rPr>
              <a:t>попечительства.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5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7936" y="22048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Домашнее задание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§ 24, вопросы и задания на стр. 264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336704"/>
          </a:xfrm>
          <a:solidFill>
            <a:schemeClr val="bg1">
              <a:lumMod val="95000"/>
            </a:schemeClr>
          </a:solidFill>
        </p:spPr>
        <p:txBody>
          <a:bodyPr>
            <a:normAutofit fontScale="85000" lnSpcReduction="20000"/>
          </a:bodyPr>
          <a:lstStyle/>
          <a:p>
            <a:pPr algn="ctr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</a:rPr>
              <a:t>Семейное </a:t>
            </a:r>
            <a:r>
              <a:rPr lang="ru-RU" b="1" dirty="0">
                <a:solidFill>
                  <a:srgbClr val="C00000"/>
                </a:solidFill>
              </a:rPr>
              <a:t>право — </a:t>
            </a:r>
            <a:r>
              <a:rPr lang="ru-RU" b="1" dirty="0" smtClean="0">
                <a:solidFill>
                  <a:srgbClr val="C00000"/>
                </a:solidFill>
              </a:rPr>
              <a:t>отрасль права, регулирующая </a:t>
            </a:r>
            <a:r>
              <a:rPr lang="ru-RU" b="1" dirty="0">
                <a:solidFill>
                  <a:srgbClr val="C00000"/>
                </a:solidFill>
              </a:rPr>
              <a:t>семейные отношения, т. е. личные и связанные с ними имущественные отношения, возникающие между гражданами во время брака, родства, усыновления, принятия детей в семью на воспитание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Семейное право – частное право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Главный источник – Семейный кодекс РФ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2060"/>
                </a:solidFill>
              </a:rPr>
              <a:t> С</a:t>
            </a:r>
            <a:r>
              <a:rPr lang="ru-RU" b="1" dirty="0" smtClean="0">
                <a:solidFill>
                  <a:srgbClr val="002060"/>
                </a:solidFill>
              </a:rPr>
              <a:t>емейное законодательство находится в совместном ведении РФ и её субъектов, которые имеют возможность самостоятельно решать вопросы, отнесённые к ведению субъектов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76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связь членов семьи.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8" y="1412776"/>
            <a:ext cx="8748464" cy="3607883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411760" y="980728"/>
            <a:ext cx="6732240" cy="223598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48" y="2098722"/>
            <a:ext cx="2196304" cy="2091973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01859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связь членов семьи.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2060"/>
                </a:solidFill>
              </a:rPr>
              <a:t>Субъектами семейных правоотношений выступают супруги, родители и дети, усыновители и усыновленные, бабушки, деды, прабабушки, прадеды, внуки, правнуки, родные братья и сестры, мачехи, отчимы, падчерицы, </a:t>
            </a:r>
            <a:r>
              <a:rPr lang="ru-RU" sz="3200" b="1" dirty="0" smtClean="0">
                <a:solidFill>
                  <a:srgbClr val="002060"/>
                </a:solidFill>
              </a:rPr>
              <a:t>пасынки.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4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связь членов семьи.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568952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О</a:t>
            </a:r>
            <a:r>
              <a:rPr lang="ru-RU" sz="3200" b="1" dirty="0" smtClean="0">
                <a:solidFill>
                  <a:srgbClr val="002060"/>
                </a:solidFill>
              </a:rPr>
              <a:t>бъектами </a:t>
            </a:r>
            <a:r>
              <a:rPr lang="ru-RU" sz="3200" b="1" dirty="0">
                <a:solidFill>
                  <a:srgbClr val="002060"/>
                </a:solidFill>
              </a:rPr>
              <a:t>семейных правоотношений выступают 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303748" y="2426362"/>
            <a:ext cx="576064" cy="936104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660232" y="2426362"/>
            <a:ext cx="576064" cy="936104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3575918"/>
            <a:ext cx="4536504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</a:rPr>
              <a:t>ызывающие правоотношения действия членов семьи (например, заключение или расторжение брака)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1914" y="3575918"/>
            <a:ext cx="3620566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</a:rPr>
              <a:t>ещи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(например,  </a:t>
            </a:r>
            <a:r>
              <a:rPr lang="ru-RU" sz="2400" b="1" dirty="0">
                <a:solidFill>
                  <a:srgbClr val="002060"/>
                </a:solidFill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</a:rPr>
              <a:t>ача, приватизированная квартира и др.)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3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Правовая связь членов семьи.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1124744"/>
            <a:ext cx="8568952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Действия членов семьи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907704" y="1958310"/>
            <a:ext cx="576064" cy="936104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434125" y="1958310"/>
            <a:ext cx="648072" cy="936104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6686" y="3140634"/>
            <a:ext cx="356523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правомерные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1914" y="3140634"/>
            <a:ext cx="333253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неправомерные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</a:rPr>
              <a:t>Брак – добровольный, равноправный, направленный на создание семьи союз мужчины и женщины, порождающий для них личные имущественные и неимущественные права и обязанности.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03" y="3626162"/>
            <a:ext cx="8388424" cy="3027094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06089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88641"/>
            <a:ext cx="8640960" cy="576064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Вступление в брак и расторжение брака.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84" y="980728"/>
            <a:ext cx="8460432" cy="3937936"/>
          </a:xfrm>
          <a:prstGeom prst="rect">
            <a:avLst/>
          </a:prstGeom>
          <a:ln w="762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1181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539</Words>
  <Application>Microsoft Office PowerPoint</Application>
  <PresentationFormat>Экран (4:3)</PresentationFormat>
  <Paragraphs>65</Paragraphs>
  <Slides>27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Специальное оформление</vt:lpstr>
      <vt:lpstr>Семейное право</vt:lpstr>
      <vt:lpstr>План изучения нового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Home</cp:lastModifiedBy>
  <cp:revision>58</cp:revision>
  <dcterms:created xsi:type="dcterms:W3CDTF">2009-01-08T12:15:48Z</dcterms:created>
  <dcterms:modified xsi:type="dcterms:W3CDTF">2020-04-07T22:09:07Z</dcterms:modified>
</cp:coreProperties>
</file>