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  <p:sldMasterId id="2147483734" r:id="rId3"/>
    <p:sldMasterId id="2147483746" r:id="rId4"/>
    <p:sldMasterId id="2147483759" r:id="rId5"/>
    <p:sldMasterId id="2147483771" r:id="rId6"/>
    <p:sldMasterId id="2147483795" r:id="rId7"/>
  </p:sldMasterIdLst>
  <p:notesMasterIdLst>
    <p:notesMasterId r:id="rId18"/>
  </p:notesMasterIdLst>
  <p:sldIdLst>
    <p:sldId id="277" r:id="rId8"/>
    <p:sldId id="257" r:id="rId9"/>
    <p:sldId id="288" r:id="rId10"/>
    <p:sldId id="283" r:id="rId11"/>
    <p:sldId id="291" r:id="rId12"/>
    <p:sldId id="294" r:id="rId13"/>
    <p:sldId id="284" r:id="rId14"/>
    <p:sldId id="289" r:id="rId15"/>
    <p:sldId id="290" r:id="rId16"/>
    <p:sldId id="29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99"/>
    <a:srgbClr val="FFFF66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2BA95-E283-4FC9-A855-0AAD184996B8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ACBE9-7676-44A1-BD2E-59D210172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3D8A0-C91C-4F07-9B69-A6AEDED359E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593DF-F64D-4410-A9F9-69C89806DE2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ACBE9-7676-44A1-BD2E-59D21017268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ACBE9-7676-44A1-BD2E-59D21017268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BB9D-75A0-4910-A843-910B795DA56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8B3AE-3C96-4847-AF30-7B2B2011C6F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ACBE9-7676-44A1-BD2E-59D21017268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ACBE9-7676-44A1-BD2E-59D21017268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F965A-3EE8-4586-A428-3BB98B904B1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F965A-3EE8-4586-A428-3BB98B904B1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C77D2-572D-4DB2-8413-191BC0BC5826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F217E-9C8C-4CAA-81CC-C86A7B8E69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5EDE8-1E69-4B3A-8861-6D319041CD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73E2C-2A2E-4EB0-9563-5E8F2EE991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68A0A-0A4D-405E-AE00-1FB329CE79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04349-801E-4DF6-8953-32D772B30B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522CA-6D91-4F0B-B097-E523AB29E8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5C16F-49C9-4D53-B00D-C504221C9C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E58D0-B2EC-4A64-8049-C24EB0888E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E2307-C933-4630-95B8-A4B22246C4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EC284-92FF-463A-BC6E-02A78100ED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D7CE1-7CC8-4BCB-8449-3A77648309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B9138-8587-42AF-A802-CD89BBC7B3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9F5921D-4DA0-44FE-9E3B-9839524A70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3E90B-BE46-4EF5-8973-701F2FC7BE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060D9-C8FE-4E09-9E56-4D71F3A902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D3509-E43F-4EB6-ACC7-1CBC6BEACD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05884-4C6B-4A62-931C-7F5906F5EE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C3EDE-B53F-41F3-80B5-C552E22DDC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077DB-7BA3-49C4-BECD-DC8A46A8AE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96326-4F37-4EB7-983A-157B134CD8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E4733-9189-4198-B950-916F580325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D9CB7-F972-470A-9E52-BFC1EC2147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F2E86-ACAD-478E-B3E2-07AE70D87A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7834292-2F5B-4B25-963D-B7A0F5D793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560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62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62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5623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5624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562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01098F1-F05C-45F2-94D0-E9F48C1E69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97C6-AE40-49FF-8A6D-5AFE4A9A66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7AF67-67DD-423D-B5AA-035D11316F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15EC1-8480-4358-B654-CBEF11B5E3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B4853-201E-4A9A-B84A-8D441CF35E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99CF4-E3D9-4826-8C96-BFFE0F1C2E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1DCE4-8D4B-4F68-8183-733E44A645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C4DC2-94CC-4E2C-8200-773C11BBEB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F0A2A-529C-4103-8D40-D0C11010C0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FC161-EE87-4F10-8F4B-C53D9E4017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01665-F8E5-425F-AC3B-48230E1C1E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0" y="0"/>
            <a:ext cx="9144000" cy="6899275"/>
            <a:chOff x="0" y="0"/>
            <a:chExt cx="5760" cy="4346"/>
          </a:xfrm>
        </p:grpSpPr>
        <p:sp>
          <p:nvSpPr>
            <p:cNvPr id="9267" name="Rectangle 51"/>
            <p:cNvSpPr>
              <a:spLocks noChangeArrowheads="1"/>
            </p:cNvSpPr>
            <p:nvPr userDrawn="1"/>
          </p:nvSpPr>
          <p:spPr bwMode="hidden">
            <a:xfrm>
              <a:off x="144" y="2016"/>
              <a:ext cx="5520" cy="100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6" name="Rectangle 50"/>
            <p:cNvSpPr>
              <a:spLocks noChangeArrowheads="1"/>
            </p:cNvSpPr>
            <p:nvPr userDrawn="1"/>
          </p:nvSpPr>
          <p:spPr bwMode="hidden">
            <a:xfrm>
              <a:off x="576" y="576"/>
              <a:ext cx="4800" cy="100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2" name="AutoShape 26" descr="Stationery"/>
            <p:cNvSpPr>
              <a:spLocks noChangeArrowheads="1"/>
            </p:cNvSpPr>
            <p:nvPr userDrawn="1"/>
          </p:nvSpPr>
          <p:spPr bwMode="white">
            <a:xfrm>
              <a:off x="459" y="1008"/>
              <a:ext cx="4848" cy="1200"/>
            </a:xfrm>
            <a:prstGeom prst="bevel">
              <a:avLst>
                <a:gd name="adj" fmla="val 5162"/>
              </a:avLst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5" name="Rectangle 49"/>
            <p:cNvSpPr>
              <a:spLocks noChangeArrowheads="1"/>
            </p:cNvSpPr>
            <p:nvPr userDrawn="1"/>
          </p:nvSpPr>
          <p:spPr bwMode="hidden">
            <a:xfrm>
              <a:off x="0" y="3888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9269" name="Picture 53" descr="ANABNR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-900" t="-1314" r="-2" b="-36961"/>
            <a:stretch>
              <a:fillRect/>
            </a:stretch>
          </p:blipFill>
          <p:spPr bwMode="auto">
            <a:xfrm>
              <a:off x="336" y="2016"/>
              <a:ext cx="5328" cy="730"/>
            </a:xfrm>
            <a:prstGeom prst="rect">
              <a:avLst/>
            </a:prstGeom>
            <a:noFill/>
          </p:spPr>
        </p:pic>
        <p:grpSp>
          <p:nvGrpSpPr>
            <p:cNvPr id="3" name="Group 54"/>
            <p:cNvGrpSpPr>
              <a:grpSpLocks/>
            </p:cNvGrpSpPr>
            <p:nvPr userDrawn="1"/>
          </p:nvGrpSpPr>
          <p:grpSpPr bwMode="auto">
            <a:xfrm>
              <a:off x="0" y="0"/>
              <a:ext cx="96" cy="4346"/>
              <a:chOff x="0" y="480"/>
              <a:chExt cx="81" cy="3866"/>
            </a:xfrm>
          </p:grpSpPr>
          <p:pic>
            <p:nvPicPr>
              <p:cNvPr id="9271" name="Picture 55" descr="NAPV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7004" r="92969"/>
              <a:stretch>
                <a:fillRect/>
              </a:stretch>
            </p:blipFill>
            <p:spPr bwMode="auto">
              <a:xfrm>
                <a:off x="0" y="480"/>
                <a:ext cx="81" cy="410"/>
              </a:xfrm>
              <a:prstGeom prst="rect">
                <a:avLst/>
              </a:prstGeom>
              <a:noFill/>
            </p:spPr>
          </p:pic>
          <p:pic>
            <p:nvPicPr>
              <p:cNvPr id="9272" name="Picture 56" descr="NAPV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7004" r="92969"/>
              <a:stretch>
                <a:fillRect/>
              </a:stretch>
            </p:blipFill>
            <p:spPr bwMode="auto">
              <a:xfrm>
                <a:off x="0" y="864"/>
                <a:ext cx="81" cy="410"/>
              </a:xfrm>
              <a:prstGeom prst="rect">
                <a:avLst/>
              </a:prstGeom>
              <a:noFill/>
            </p:spPr>
          </p:pic>
          <p:pic>
            <p:nvPicPr>
              <p:cNvPr id="9273" name="Picture 57" descr="NAPV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7004" r="92969"/>
              <a:stretch>
                <a:fillRect/>
              </a:stretch>
            </p:blipFill>
            <p:spPr bwMode="auto">
              <a:xfrm>
                <a:off x="0" y="1248"/>
                <a:ext cx="81" cy="410"/>
              </a:xfrm>
              <a:prstGeom prst="rect">
                <a:avLst/>
              </a:prstGeom>
              <a:noFill/>
            </p:spPr>
          </p:pic>
          <p:pic>
            <p:nvPicPr>
              <p:cNvPr id="9274" name="Picture 58" descr="NAPV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7004" r="92969"/>
              <a:stretch>
                <a:fillRect/>
              </a:stretch>
            </p:blipFill>
            <p:spPr bwMode="auto">
              <a:xfrm>
                <a:off x="0" y="1632"/>
                <a:ext cx="81" cy="410"/>
              </a:xfrm>
              <a:prstGeom prst="rect">
                <a:avLst/>
              </a:prstGeom>
              <a:noFill/>
            </p:spPr>
          </p:pic>
          <p:pic>
            <p:nvPicPr>
              <p:cNvPr id="9275" name="Picture 59" descr="NAPV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7004" r="92969"/>
              <a:stretch>
                <a:fillRect/>
              </a:stretch>
            </p:blipFill>
            <p:spPr bwMode="auto">
              <a:xfrm>
                <a:off x="0" y="2016"/>
                <a:ext cx="81" cy="410"/>
              </a:xfrm>
              <a:prstGeom prst="rect">
                <a:avLst/>
              </a:prstGeom>
              <a:noFill/>
            </p:spPr>
          </p:pic>
          <p:pic>
            <p:nvPicPr>
              <p:cNvPr id="9276" name="Picture 60" descr="NAPV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7004" r="92969"/>
              <a:stretch>
                <a:fillRect/>
              </a:stretch>
            </p:blipFill>
            <p:spPr bwMode="auto">
              <a:xfrm>
                <a:off x="0" y="2400"/>
                <a:ext cx="81" cy="410"/>
              </a:xfrm>
              <a:prstGeom prst="rect">
                <a:avLst/>
              </a:prstGeom>
              <a:noFill/>
            </p:spPr>
          </p:pic>
          <p:pic>
            <p:nvPicPr>
              <p:cNvPr id="9277" name="Picture 61" descr="NAPV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7004" r="92969"/>
              <a:stretch>
                <a:fillRect/>
              </a:stretch>
            </p:blipFill>
            <p:spPr bwMode="auto">
              <a:xfrm>
                <a:off x="0" y="2784"/>
                <a:ext cx="81" cy="410"/>
              </a:xfrm>
              <a:prstGeom prst="rect">
                <a:avLst/>
              </a:prstGeom>
              <a:noFill/>
            </p:spPr>
          </p:pic>
          <p:pic>
            <p:nvPicPr>
              <p:cNvPr id="9278" name="Picture 62" descr="NAPV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7004" r="92969"/>
              <a:stretch>
                <a:fillRect/>
              </a:stretch>
            </p:blipFill>
            <p:spPr bwMode="auto">
              <a:xfrm>
                <a:off x="0" y="3168"/>
                <a:ext cx="81" cy="410"/>
              </a:xfrm>
              <a:prstGeom prst="rect">
                <a:avLst/>
              </a:prstGeom>
              <a:noFill/>
            </p:spPr>
          </p:pic>
          <p:pic>
            <p:nvPicPr>
              <p:cNvPr id="9279" name="Picture 63" descr="NAPV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7004" r="92969"/>
              <a:stretch>
                <a:fillRect/>
              </a:stretch>
            </p:blipFill>
            <p:spPr bwMode="auto">
              <a:xfrm>
                <a:off x="0" y="3552"/>
                <a:ext cx="81" cy="410"/>
              </a:xfrm>
              <a:prstGeom prst="rect">
                <a:avLst/>
              </a:prstGeom>
              <a:noFill/>
            </p:spPr>
          </p:pic>
          <p:pic>
            <p:nvPicPr>
              <p:cNvPr id="9280" name="Picture 64" descr="NAPVB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7004" r="92969"/>
              <a:stretch>
                <a:fillRect/>
              </a:stretch>
            </p:blipFill>
            <p:spPr bwMode="auto">
              <a:xfrm>
                <a:off x="0" y="3936"/>
                <a:ext cx="81" cy="410"/>
              </a:xfrm>
              <a:prstGeom prst="rect">
                <a:avLst/>
              </a:prstGeom>
              <a:noFill/>
            </p:spPr>
          </p:pic>
        </p:grpSp>
        <p:sp>
          <p:nvSpPr>
            <p:cNvPr id="9235" name="Rectangle 19"/>
            <p:cNvSpPr>
              <a:spLocks noChangeArrowheads="1"/>
            </p:cNvSpPr>
            <p:nvPr/>
          </p:nvSpPr>
          <p:spPr bwMode="hidden">
            <a:xfrm>
              <a:off x="501" y="1824"/>
              <a:ext cx="192" cy="624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36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37" name="Rectangle 21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2672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38" name="Rectangle 22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 anchor="b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39" name="Rectangle 23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 anchor="b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40" name="Rectangle 2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 anchor="b"/>
          <a:lstStyle>
            <a:lvl1pPr>
              <a:defRPr/>
            </a:lvl1pPr>
          </a:lstStyle>
          <a:p>
            <a:fld id="{3409C22F-514C-4BDE-AF06-12D4DA5E43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A50F1-D8B9-44FB-9B83-CC03BFD343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C2377-4FC9-4C24-BE49-CA026888FF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0BE21-382B-4E9C-98FE-06E05BDFF1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1C9A3-71CA-473F-BA7A-203FDFED1C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2C32D-E317-4810-877E-8E0EE16F0B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3CE0B-F350-4EFC-A479-932CAFD60A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E422B-9ED6-40DA-8724-15D70CCFE4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1C148-A170-47E6-A477-523754CF30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0C9AFE-46B5-4548-9E8A-F721BF60D3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838200"/>
            <a:ext cx="1943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676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C16C5-60AF-4C4E-BCC3-EF33F4850A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8064A-3FF1-4A6A-A2A3-980395E4E499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2AB6C-66EA-4051-B5BB-4EC8BF72C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C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AB850-5CF3-44C4-86E8-4198BB9AF1E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99817-547A-41BE-9559-1E565244E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600200"/>
            <a:ext cx="385765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600200"/>
            <a:ext cx="39004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9E269-7C53-4E2C-BA45-093BEE9E5C4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88040-CE33-45D1-92B8-B687C339E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0398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0398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1535113"/>
            <a:ext cx="390048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6314" y="2174875"/>
            <a:ext cx="390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A419B-0870-4FA4-A2AA-A9BDBB212B1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70EC8-8D03-4F0F-AFFB-FE39D39A1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BA86C-0C81-4FE0-9F50-EA7D458A2EC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8B0FB-F6A1-493E-A8A1-3282AA545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EB3DB-11F2-40B8-A0BC-4035A646F28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EF1FD-2993-464F-ACCC-950205D8D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3050"/>
            <a:ext cx="307183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73050"/>
            <a:ext cx="47577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435100"/>
            <a:ext cx="3071834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7D392-F9FE-449F-8786-B4BEA2CE5082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3D651-62EA-4946-9428-7586ACFE4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1CE5F-347C-46F4-90A4-86476D83EB8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48503-8CD0-4C12-9CE9-6B919203D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D6265-D3EF-4795-87F8-0628759A7392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29579-215D-42CE-8F80-883F0C9DD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09E96-11C8-444A-A6D1-5EC74AC4575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02009-F009-4123-9ABC-8B1DD5DEA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C5D4F-D8EB-45BD-B014-C4788E3BC83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FE25C-F390-4106-91D1-D4E738E8C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F9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C77D2-572D-4DB2-8413-191BC0BC5826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F217E-9C8C-4CAA-81CC-C86A7B8E69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F90C69-B973-44D5-9309-0D4425E0A82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584C83E-39A4-46FD-808C-C6B25DB3590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457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59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59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59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460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460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3D1DA26-8DAB-4325-BE49-B56BEEEFCA4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0" y="0"/>
            <a:ext cx="9144000" cy="6899275"/>
            <a:chOff x="0" y="0"/>
            <a:chExt cx="5760" cy="4346"/>
          </a:xfrm>
        </p:grpSpPr>
        <p:sp>
          <p:nvSpPr>
            <p:cNvPr id="1072" name="Rectangle 48"/>
            <p:cNvSpPr>
              <a:spLocks noChangeArrowheads="1"/>
            </p:cNvSpPr>
            <p:nvPr userDrawn="1"/>
          </p:nvSpPr>
          <p:spPr bwMode="hidden">
            <a:xfrm>
              <a:off x="528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3" name="Rectangle 49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4704" cy="76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53" name="Picture 29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1152" cy="494"/>
            </a:xfrm>
            <a:prstGeom prst="rect">
              <a:avLst/>
            </a:prstGeom>
            <a:noFill/>
          </p:spPr>
        </p:pic>
        <p:pic>
          <p:nvPicPr>
            <p:cNvPr id="1054" name="Picture 30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17004" r="92969"/>
            <a:stretch>
              <a:fillRect/>
            </a:stretch>
          </p:blipFill>
          <p:spPr bwMode="auto">
            <a:xfrm>
              <a:off x="0" y="480"/>
              <a:ext cx="81" cy="410"/>
            </a:xfrm>
            <a:prstGeom prst="rect">
              <a:avLst/>
            </a:prstGeom>
            <a:noFill/>
          </p:spPr>
        </p:pic>
        <p:pic>
          <p:nvPicPr>
            <p:cNvPr id="1055" name="Picture 31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17004" r="92969"/>
            <a:stretch>
              <a:fillRect/>
            </a:stretch>
          </p:blipFill>
          <p:spPr bwMode="auto">
            <a:xfrm>
              <a:off x="0" y="864"/>
              <a:ext cx="81" cy="410"/>
            </a:xfrm>
            <a:prstGeom prst="rect">
              <a:avLst/>
            </a:prstGeom>
            <a:noFill/>
          </p:spPr>
        </p:pic>
        <p:pic>
          <p:nvPicPr>
            <p:cNvPr id="1056" name="Picture 32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17004" r="92969"/>
            <a:stretch>
              <a:fillRect/>
            </a:stretch>
          </p:blipFill>
          <p:spPr bwMode="auto">
            <a:xfrm>
              <a:off x="0" y="1248"/>
              <a:ext cx="81" cy="410"/>
            </a:xfrm>
            <a:prstGeom prst="rect">
              <a:avLst/>
            </a:prstGeom>
            <a:noFill/>
          </p:spPr>
        </p:pic>
        <p:pic>
          <p:nvPicPr>
            <p:cNvPr id="1057" name="Picture 33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17004" r="92969"/>
            <a:stretch>
              <a:fillRect/>
            </a:stretch>
          </p:blipFill>
          <p:spPr bwMode="auto">
            <a:xfrm>
              <a:off x="0" y="1632"/>
              <a:ext cx="81" cy="410"/>
            </a:xfrm>
            <a:prstGeom prst="rect">
              <a:avLst/>
            </a:prstGeom>
            <a:noFill/>
          </p:spPr>
        </p:pic>
        <p:pic>
          <p:nvPicPr>
            <p:cNvPr id="1058" name="Picture 34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17004" r="92969"/>
            <a:stretch>
              <a:fillRect/>
            </a:stretch>
          </p:blipFill>
          <p:spPr bwMode="auto">
            <a:xfrm>
              <a:off x="0" y="2016"/>
              <a:ext cx="81" cy="410"/>
            </a:xfrm>
            <a:prstGeom prst="rect">
              <a:avLst/>
            </a:prstGeom>
            <a:noFill/>
          </p:spPr>
        </p:pic>
        <p:pic>
          <p:nvPicPr>
            <p:cNvPr id="1059" name="Picture 35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17004" r="92969"/>
            <a:stretch>
              <a:fillRect/>
            </a:stretch>
          </p:blipFill>
          <p:spPr bwMode="auto">
            <a:xfrm>
              <a:off x="0" y="2400"/>
              <a:ext cx="81" cy="410"/>
            </a:xfrm>
            <a:prstGeom prst="rect">
              <a:avLst/>
            </a:prstGeom>
            <a:noFill/>
          </p:spPr>
        </p:pic>
        <p:pic>
          <p:nvPicPr>
            <p:cNvPr id="1060" name="Picture 36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17004" r="92969"/>
            <a:stretch>
              <a:fillRect/>
            </a:stretch>
          </p:blipFill>
          <p:spPr bwMode="auto">
            <a:xfrm>
              <a:off x="0" y="2784"/>
              <a:ext cx="81" cy="410"/>
            </a:xfrm>
            <a:prstGeom prst="rect">
              <a:avLst/>
            </a:prstGeom>
            <a:noFill/>
          </p:spPr>
        </p:pic>
        <p:pic>
          <p:nvPicPr>
            <p:cNvPr id="1061" name="Picture 37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17004" r="92969"/>
            <a:stretch>
              <a:fillRect/>
            </a:stretch>
          </p:blipFill>
          <p:spPr bwMode="auto">
            <a:xfrm>
              <a:off x="0" y="3168"/>
              <a:ext cx="81" cy="410"/>
            </a:xfrm>
            <a:prstGeom prst="rect">
              <a:avLst/>
            </a:prstGeom>
            <a:noFill/>
          </p:spPr>
        </p:pic>
        <p:pic>
          <p:nvPicPr>
            <p:cNvPr id="1062" name="Picture 38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17004" r="92969"/>
            <a:stretch>
              <a:fillRect/>
            </a:stretch>
          </p:blipFill>
          <p:spPr bwMode="auto">
            <a:xfrm>
              <a:off x="0" y="3552"/>
              <a:ext cx="81" cy="410"/>
            </a:xfrm>
            <a:prstGeom prst="rect">
              <a:avLst/>
            </a:prstGeom>
            <a:noFill/>
          </p:spPr>
        </p:pic>
        <p:pic>
          <p:nvPicPr>
            <p:cNvPr id="1063" name="Picture 39" descr="NAPVB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t="17004" r="92969"/>
            <a:stretch>
              <a:fillRect/>
            </a:stretch>
          </p:blipFill>
          <p:spPr bwMode="auto">
            <a:xfrm>
              <a:off x="0" y="3936"/>
              <a:ext cx="81" cy="410"/>
            </a:xfrm>
            <a:prstGeom prst="rect">
              <a:avLst/>
            </a:prstGeom>
            <a:noFill/>
          </p:spPr>
        </p:pic>
        <p:sp>
          <p:nvSpPr>
            <p:cNvPr id="1065" name="Rectangle 41" descr="Stationery"/>
            <p:cNvSpPr>
              <a:spLocks noChangeArrowheads="1"/>
            </p:cNvSpPr>
            <p:nvPr userDrawn="1"/>
          </p:nvSpPr>
          <p:spPr bwMode="auto">
            <a:xfrm>
              <a:off x="480" y="69"/>
              <a:ext cx="576" cy="416"/>
            </a:xfrm>
            <a:prstGeom prst="rect">
              <a:avLst/>
            </a:prstGeom>
            <a:blipFill dpi="0" rotWithShape="0">
              <a:blip r:embed="rId14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9" name="Rectangle 45" descr="Stationery"/>
            <p:cNvSpPr>
              <a:spLocks noChangeArrowheads="1"/>
            </p:cNvSpPr>
            <p:nvPr userDrawn="1"/>
          </p:nvSpPr>
          <p:spPr bwMode="auto">
            <a:xfrm>
              <a:off x="31" y="67"/>
              <a:ext cx="497" cy="4253"/>
            </a:xfrm>
            <a:prstGeom prst="rect">
              <a:avLst/>
            </a:prstGeom>
            <a:blipFill dpi="0" rotWithShape="0">
              <a:blip r:embed="rId14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71" name="Picture 47" descr="ANABNR2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816" y="0"/>
              <a:ext cx="4944" cy="495"/>
            </a:xfrm>
            <a:prstGeom prst="rect">
              <a:avLst/>
            </a:prstGeom>
            <a:noFill/>
          </p:spPr>
        </p:pic>
        <p:sp>
          <p:nvSpPr>
            <p:cNvPr id="1076" name="Rectangle 52"/>
            <p:cNvSpPr>
              <a:spLocks noChangeArrowheads="1"/>
            </p:cNvSpPr>
            <p:nvPr userDrawn="1"/>
          </p:nvSpPr>
          <p:spPr bwMode="auto">
            <a:xfrm>
              <a:off x="336" y="288"/>
              <a:ext cx="1440" cy="192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2"/>
                </a:solidFill>
              </a:defRPr>
            </a:lvl1pPr>
          </a:lstStyle>
          <a:p>
            <a:fld id="{D0249CDD-40DE-41F6-92A2-4240CB10E04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57200" indent="-4572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2pPr>
      <a:lvl3pPr marL="137001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712913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57250" y="1600200"/>
            <a:ext cx="78295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7250" y="6356350"/>
            <a:ext cx="200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8C3AE1FD-5375-480B-8FB3-BB392438E18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194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246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04D11F42-D128-4D0A-8516-0C8B7169D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solidFill>
            <a:srgbClr val="0033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FF0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2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gif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Relationship Id="rId5" Type="http://schemas.openxmlformats.org/officeDocument/2006/relationships/slide" Target="slide2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Relationship Id="rId6" Type="http://schemas.openxmlformats.org/officeDocument/2006/relationships/slide" Target="slide2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6.pn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notesSlide" Target="../notesSlides/notesSlide8.xml"/><Relationship Id="rId9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5.xml"/><Relationship Id="rId1" Type="http://schemas.openxmlformats.org/officeDocument/2006/relationships/audio" Target="../media/audio4.wav"/><Relationship Id="rId6" Type="http://schemas.openxmlformats.org/officeDocument/2006/relationships/slide" Target="slide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428868"/>
            <a:ext cx="644118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Ассоциативный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орфографический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словарь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логотип РЯЛ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500042"/>
            <a:ext cx="2286016" cy="2059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8" name="Picture 16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765175"/>
            <a:ext cx="8243887" cy="6092825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1908175" y="692150"/>
            <a:ext cx="63373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</a:t>
            </a:r>
            <a:r>
              <a:rPr lang="ru-RU" sz="60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6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ЩЕ</a:t>
            </a:r>
            <a:r>
              <a:rPr lang="ru-RU" sz="60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6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ЫЙ</a:t>
            </a:r>
            <a:endParaRPr lang="ru-RU" sz="6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971550" y="1916113"/>
            <a:ext cx="79216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Коре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нн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ые жители считают Байкал  св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я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ще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нн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ым, и многие относ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я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тся к нему не как к озеру, а как к живому, разумному и мудрому существу. С ним св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я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зано очень много легенд и поверий. Коре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нн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ой бур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я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т не позволит себе без нужды даже камень прибрежный</a:t>
            </a: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  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швырнуть  в  озеро. „Байкал его волной положил в это место, значит, здесь он и должен лежать!“</a:t>
            </a:r>
          </a:p>
        </p:txBody>
      </p:sp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1042988" y="1628775"/>
            <a:ext cx="727392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Славное море,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ще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ый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Байкал...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Мы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драгоце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ей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не знаем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тыни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Звонко народ мой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теб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прославл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Звонко 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теб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величает  поныне.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песне 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стари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ой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народ сочетал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Горе свое, и надежду, и счастье.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«Славное море,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ще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ый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Байкал» —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Пел он и в солнечный день, и в ненастье.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Где бы пред нами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зар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28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 вставала,—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Много  мы 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</a:t>
            </a:r>
            <a:r>
              <a:rPr lang="ru-RU" sz="28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ого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в мире  найдем,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отыщем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второго Байкала.</a:t>
            </a:r>
          </a:p>
        </p:txBody>
      </p:sp>
      <p:sp>
        <p:nvSpPr>
          <p:cNvPr id="13338" name="Rectangle 26"/>
          <p:cNvSpPr>
            <a:spLocks noChangeArrowheads="1"/>
          </p:cNvSpPr>
          <p:nvPr/>
        </p:nvSpPr>
        <p:spPr bwMode="auto">
          <a:xfrm>
            <a:off x="1258888" y="2924175"/>
            <a:ext cx="72009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Свяще</a:t>
            </a:r>
            <a:r>
              <a:rPr lang="ru-RU"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ое озеро Байкал - драгоце</a:t>
            </a:r>
            <a:r>
              <a:rPr lang="ru-RU"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ая св</a:t>
            </a:r>
            <a:r>
              <a:rPr lang="ru-RU"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тыня для коре</a:t>
            </a:r>
            <a:r>
              <a:rPr lang="ru-RU"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ых бур</a:t>
            </a:r>
            <a:r>
              <a:rPr lang="ru-RU"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т.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Управляющая кнопка: возврат 8">
            <a:hlinkClick r:id="rId4" action="ppaction://hlinksldjump" highlightClick="1"/>
          </p:cNvPr>
          <p:cNvSpPr/>
          <p:nvPr/>
        </p:nvSpPr>
        <p:spPr>
          <a:xfrm>
            <a:off x="8215338" y="6429396"/>
            <a:ext cx="470912" cy="428604"/>
          </a:xfrm>
          <a:prstGeom prst="actionButtonReturn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20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3335" grpId="0"/>
      <p:bldP spid="13336" grpId="0"/>
      <p:bldP spid="13336" grpId="1"/>
      <p:bldP spid="13337" grpId="0"/>
      <p:bldP spid="13337" grpId="1"/>
      <p:bldP spid="13338" grpId="0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487025"/>
            <a:ext cx="235673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3" action="ppaction://hlinksldjump"/>
              </a:rPr>
              <a:t>медленный</a:t>
            </a:r>
            <a:endParaRPr lang="ru-RU" sz="2400" dirty="0" smtClean="0"/>
          </a:p>
          <a:p>
            <a:r>
              <a:rPr lang="ru-RU" sz="2400" dirty="0" smtClean="0"/>
              <a:t>невиданный </a:t>
            </a:r>
            <a:r>
              <a:rPr lang="ru-RU" sz="2400" dirty="0" smtClean="0">
                <a:hlinkClick r:id="rId4" action="ppaction://hlinksldjump"/>
              </a:rPr>
              <a:t>1</a:t>
            </a:r>
            <a:r>
              <a:rPr lang="ru-RU" sz="2400" dirty="0" smtClean="0"/>
              <a:t>  </a:t>
            </a:r>
            <a:r>
              <a:rPr lang="ru-RU" sz="2400" dirty="0" smtClean="0">
                <a:hlinkClick r:id="rId5" action="ppaction://hlinksldjump"/>
              </a:rPr>
              <a:t>2</a:t>
            </a:r>
            <a:endParaRPr lang="ru-RU" sz="2400" dirty="0" smtClean="0"/>
          </a:p>
          <a:p>
            <a:r>
              <a:rPr lang="ru-RU" sz="2400" dirty="0" smtClean="0">
                <a:hlinkClick r:id="rId6" action="ppaction://hlinksldjump"/>
              </a:rPr>
              <a:t>нежданный</a:t>
            </a:r>
            <a:endParaRPr lang="ru-RU" sz="2400" dirty="0" smtClean="0"/>
          </a:p>
          <a:p>
            <a:r>
              <a:rPr lang="ru-RU" sz="2400" dirty="0" smtClean="0">
                <a:hlinkClick r:id="rId7" action="ppaction://hlinksldjump"/>
              </a:rPr>
              <a:t>неслыханный</a:t>
            </a:r>
            <a:endParaRPr lang="ru-RU" sz="2400" dirty="0" smtClean="0"/>
          </a:p>
          <a:p>
            <a:r>
              <a:rPr lang="ru-RU" sz="2400" dirty="0" smtClean="0">
                <a:hlinkClick r:id="rId8" action="ppaction://hlinksldjump"/>
              </a:rPr>
              <a:t>нечаянный</a:t>
            </a:r>
            <a:endParaRPr lang="ru-RU" sz="2400" dirty="0" smtClean="0"/>
          </a:p>
          <a:p>
            <a:r>
              <a:rPr lang="ru-RU" sz="2400" dirty="0" smtClean="0">
                <a:hlinkClick r:id="rId9" action="ppaction://hlinksldjump"/>
              </a:rPr>
              <a:t>отчаянный</a:t>
            </a:r>
            <a:endParaRPr lang="ru-RU" sz="2400" dirty="0" smtClean="0"/>
          </a:p>
          <a:p>
            <a:r>
              <a:rPr lang="ru-RU" sz="2400" dirty="0" smtClean="0">
                <a:hlinkClick r:id="rId10" action="ppaction://hlinksldjump"/>
              </a:rPr>
              <a:t>священный</a:t>
            </a:r>
            <a:endParaRPr lang="ru-RU" sz="2400" dirty="0" smtClean="0"/>
          </a:p>
          <a:p>
            <a:endParaRPr lang="ru-RU" sz="2400" dirty="0" smtClean="0"/>
          </a:p>
        </p:txBody>
      </p:sp>
      <p:sp>
        <p:nvSpPr>
          <p:cNvPr id="3" name="TextBox 2">
            <a:hlinkClick r:id="rId11" action="ppaction://hlinksldjump"/>
          </p:cNvPr>
          <p:cNvSpPr txBox="1"/>
          <p:nvPr/>
        </p:nvSpPr>
        <p:spPr>
          <a:xfrm>
            <a:off x="2000232" y="0"/>
            <a:ext cx="5708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Словарные слова с безударной буквой  А</a:t>
            </a:r>
            <a:endParaRPr lang="ru-RU" sz="2400" b="1" dirty="0">
              <a:solidFill>
                <a:srgbClr val="C0504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rId11" action="ppaction://hlinksldjump" highlightClick="1"/>
          </p:cNvPr>
          <p:cNvSpPr/>
          <p:nvPr/>
        </p:nvSpPr>
        <p:spPr>
          <a:xfrm rot="10800000">
            <a:off x="8715404" y="6429396"/>
            <a:ext cx="428596" cy="428604"/>
          </a:xfrm>
          <a:prstGeom prst="actionButtonForwardNex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2565400"/>
            <a:ext cx="9144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gi" pitchFamily="82" charset="0"/>
              </a:rPr>
              <a:t>Происходящий, совершающийся в длительный промежуток времени, с небольшой скоростью. </a:t>
            </a:r>
            <a:endParaRPr lang="en-US" sz="2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igi" pitchFamily="82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gi" pitchFamily="82" charset="0"/>
              </a:rPr>
              <a:t>Действующий, двигающийся без поспешности, размере</a:t>
            </a:r>
            <a:r>
              <a:rPr lang="ru-RU" sz="2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gi" pitchFamily="82" charset="0"/>
              </a:rPr>
              <a:t>НН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gi" pitchFamily="82" charset="0"/>
              </a:rPr>
              <a:t>о-спокойно; медлительный.   </a:t>
            </a:r>
            <a:r>
              <a:rPr lang="ru-RU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gi" pitchFamily="82" charset="0"/>
              </a:rPr>
              <a:t>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gi" pitchFamily="82" charset="0"/>
              </a:rPr>
              <a:t>еспешный, </a:t>
            </a:r>
            <a:r>
              <a:rPr lang="ru-RU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gi" pitchFamily="82" charset="0"/>
              </a:rPr>
              <a:t>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gi" pitchFamily="82" charset="0"/>
              </a:rPr>
              <a:t>еторопливый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gi" pitchFamily="82" charset="0"/>
              </a:rPr>
              <a:t>  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gi" pitchFamily="82" charset="0"/>
              </a:rPr>
              <a:t>(о движениях</a:t>
            </a:r>
            <a:r>
              <a:rPr lang="ru-RU" sz="2800">
                <a:solidFill>
                  <a:schemeClr val="bg1"/>
                </a:solidFill>
                <a:latin typeface="Gigi" pitchFamily="82" charset="0"/>
              </a:rPr>
              <a:t>).</a:t>
            </a:r>
          </a:p>
          <a:p>
            <a:pPr marL="342900" indent="-342900">
              <a:spcBef>
                <a:spcPct val="50000"/>
              </a:spcBef>
            </a:pPr>
            <a:endParaRPr lang="ru-RU" sz="2800">
              <a:solidFill>
                <a:schemeClr val="bg1"/>
              </a:solidFill>
              <a:latin typeface="Gigi" pitchFamily="82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900113" y="476250"/>
            <a:ext cx="669607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МЕДЛЕННЫЙ</a:t>
            </a:r>
          </a:p>
          <a:p>
            <a:pPr algn="ctr"/>
            <a:r>
              <a:rPr lang="ru-RU" sz="4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(прилагательное)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23850" y="4437063"/>
            <a:ext cx="7762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FF9F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627313" y="4437063"/>
            <a:ext cx="10080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FF9F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0" y="404813"/>
            <a:ext cx="9324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ТАНЦУЮЩАЯ  </a:t>
            </a: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ПАРА</a:t>
            </a: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В МЕДЛЕ </a:t>
            </a: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</a:t>
            </a: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 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ОМ  ОСЕ</a:t>
            </a:r>
            <a:r>
              <a:rPr lang="ru-RU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</a:t>
            </a:r>
            <a:r>
              <a:rPr lang="ru-RU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ЕМ  ВАЛЬСЕ</a:t>
            </a:r>
          </a:p>
        </p:txBody>
      </p:sp>
      <p:pic>
        <p:nvPicPr>
          <p:cNvPr id="4118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altz-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6381750"/>
            <a:ext cx="304800" cy="304800"/>
          </a:xfrm>
          <a:prstGeom prst="rect">
            <a:avLst/>
          </a:prstGeom>
          <a:noFill/>
        </p:spPr>
      </p:pic>
      <p:pic>
        <p:nvPicPr>
          <p:cNvPr id="4119" name="Picture 23" descr="990af7e34de0"/>
          <p:cNvPicPr>
            <a:picLocks noChangeAspect="1" noChangeArrowheads="1" noCrop="1"/>
          </p:cNvPicPr>
          <p:nvPr/>
        </p:nvPicPr>
        <p:blipFill>
          <a:blip r:embed="rId6" cstate="print">
            <a:lum contrast="18000"/>
          </a:blip>
          <a:srcRect/>
          <a:stretch>
            <a:fillRect/>
          </a:stretch>
        </p:blipFill>
        <p:spPr bwMode="auto">
          <a:xfrm rot="10667713">
            <a:off x="323850" y="692150"/>
            <a:ext cx="857250" cy="1512888"/>
          </a:xfrm>
          <a:prstGeom prst="rect">
            <a:avLst/>
          </a:prstGeom>
          <a:noFill/>
        </p:spPr>
      </p:pic>
      <p:pic>
        <p:nvPicPr>
          <p:cNvPr id="4120" name="Picture 24" descr="990af7e34de0"/>
          <p:cNvPicPr>
            <a:picLocks noChangeAspect="1" noChangeArrowheads="1" noCrop="1"/>
          </p:cNvPicPr>
          <p:nvPr/>
        </p:nvPicPr>
        <p:blipFill>
          <a:blip r:embed="rId6" cstate="print">
            <a:lum contrast="12000"/>
          </a:blip>
          <a:srcRect/>
          <a:stretch>
            <a:fillRect/>
          </a:stretch>
        </p:blipFill>
        <p:spPr bwMode="auto">
          <a:xfrm rot="10800000">
            <a:off x="2555875" y="3789363"/>
            <a:ext cx="857250" cy="2286000"/>
          </a:xfrm>
          <a:prstGeom prst="rect">
            <a:avLst/>
          </a:prstGeom>
          <a:noFill/>
        </p:spPr>
      </p:pic>
      <p:pic>
        <p:nvPicPr>
          <p:cNvPr id="4121" name="Picture 25" descr="990af7e34de0"/>
          <p:cNvPicPr>
            <a:picLocks noChangeAspect="1" noChangeArrowheads="1" noCrop="1"/>
          </p:cNvPicPr>
          <p:nvPr/>
        </p:nvPicPr>
        <p:blipFill>
          <a:blip r:embed="rId6" cstate="print">
            <a:lum contrast="12000"/>
          </a:blip>
          <a:srcRect/>
          <a:stretch>
            <a:fillRect/>
          </a:stretch>
        </p:blipFill>
        <p:spPr bwMode="auto">
          <a:xfrm rot="12142593">
            <a:off x="8027988" y="549275"/>
            <a:ext cx="779462" cy="1655763"/>
          </a:xfrm>
          <a:prstGeom prst="rect">
            <a:avLst/>
          </a:prstGeom>
          <a:noFill/>
        </p:spPr>
      </p:pic>
      <p:pic>
        <p:nvPicPr>
          <p:cNvPr id="4122" name="Picture 26" descr="44527041_1243798490_18857528_16984011_0e8c89519612"/>
          <p:cNvPicPr>
            <a:picLocks noChangeAspect="1" noChangeArrowheads="1" noCrop="1"/>
          </p:cNvPicPr>
          <p:nvPr/>
        </p:nvPicPr>
        <p:blipFill>
          <a:blip r:embed="rId7" cstate="print">
            <a:lum bright="12000" contrast="60000"/>
          </a:blip>
          <a:srcRect/>
          <a:stretch>
            <a:fillRect/>
          </a:stretch>
        </p:blipFill>
        <p:spPr bwMode="auto">
          <a:xfrm>
            <a:off x="0" y="2205038"/>
            <a:ext cx="3403600" cy="4652962"/>
          </a:xfrm>
          <a:prstGeom prst="rect">
            <a:avLst/>
          </a:prstGeom>
          <a:noFill/>
        </p:spPr>
      </p:pic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2916238" y="1909763"/>
            <a:ext cx="6516687" cy="458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Вальс, медле</a:t>
            </a:r>
            <a:r>
              <a:rPr lang="ru-RU" sz="24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Н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Н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ый вальс…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ты  закружи меня!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Ввысь   полечу, словно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лист осе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Н</a:t>
            </a:r>
            <a:r>
              <a:rPr lang="ru-RU" sz="2400" b="1">
                <a:solidFill>
                  <a:srgbClr val="FF9F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Н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ий.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Звуки  льются,  с  собой  маня.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Раз, два, через мгновенье, паря,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Таю 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в 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танце, в лу</a:t>
            </a:r>
            <a:r>
              <a:rPr lang="ru-RU" sz="2400" b="1">
                <a:solidFill>
                  <a:srgbClr val="FF9F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Н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Н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ой ночи.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Такт, вдох, мотыльком мерцать,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Таять вмиг в вихре нетле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Н</a:t>
            </a:r>
            <a:r>
              <a:rPr lang="ru-RU" sz="2400" b="1">
                <a:solidFill>
                  <a:srgbClr val="FF9F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Н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ом.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Вальс  звучит, не грусти опять,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Закружит  нас  в  танце  бальном.…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ru-RU" sz="24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auto">
          <a:xfrm>
            <a:off x="7524750" y="260350"/>
            <a:ext cx="8651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</a:t>
            </a: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</a:t>
            </a:r>
            <a:r>
              <a:rPr lang="ru-RU" sz="3600" b="1"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</a:t>
            </a:r>
            <a:r>
              <a:rPr lang="ru-RU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</a:t>
            </a:r>
            <a:r>
              <a:rPr lang="ru-RU" sz="4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rgbClr val="C0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7-конечная звезда 16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rgbClr val="C0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Управляющая кнопка: возврат 17">
            <a:hlinkClick r:id="rId8" action="ppaction://hlinksldjump" highlightClick="1"/>
          </p:cNvPr>
          <p:cNvSpPr/>
          <p:nvPr/>
        </p:nvSpPr>
        <p:spPr>
          <a:xfrm>
            <a:off x="8215338" y="6429396"/>
            <a:ext cx="470912" cy="428604"/>
          </a:xfrm>
          <a:prstGeom prst="actionButtonReturn">
            <a:avLst/>
          </a:prstGeom>
          <a:solidFill>
            <a:srgbClr val="C00000"/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2.83237E-6 L 0.23646 -0.5738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28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83237E-6 L 0.42222 -0.573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-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58345" fill="hold"/>
                                        <p:tgtEl>
                                          <p:spTgt spid="41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2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105" grpId="0"/>
      <p:bldP spid="4105" grpId="1"/>
      <p:bldP spid="4106" grpId="0"/>
      <p:bldP spid="4106" grpId="1"/>
      <p:bldP spid="4111" grpId="0"/>
      <p:bldP spid="4111" grpId="1"/>
      <p:bldP spid="4111" grpId="2"/>
      <p:bldP spid="4112" grpId="0"/>
      <p:bldP spid="4112" grpId="1"/>
      <p:bldP spid="4117" grpId="0"/>
      <p:bldP spid="4124" grpId="0"/>
      <p:bldP spid="4124" grpId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14422"/>
            <a:ext cx="4714908" cy="1785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ебывалый </a:t>
            </a:r>
          </a:p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исключитель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ый </a:t>
            </a:r>
          </a:p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поразитель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214818"/>
            <a:ext cx="628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2) стра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ый, таинстве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ый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32" y="142852"/>
            <a:ext cx="4929222" cy="1107996"/>
          </a:xfrm>
          <a:prstGeom prst="rect">
            <a:avLst/>
          </a:prstGeom>
          <a:solidFill>
            <a:srgbClr val="C6F9FE"/>
          </a:solidFill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невида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нн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ый</a:t>
            </a:r>
            <a:endParaRPr lang="ru-RU" sz="6600" b="1" dirty="0"/>
          </a:p>
        </p:txBody>
      </p:sp>
      <p:pic>
        <p:nvPicPr>
          <p:cNvPr id="15365" name="Picture 5" descr="D:\ПЕРЕНЕСЕНО\Творческая группа Орфогр словарь\7 кл\с НН\лукоморь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001524" y="3929066"/>
            <a:ext cx="3071070" cy="2654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D:\ПЕРЕНЕСЕНО\Творческая группа Орфогр словарь\7 кл\с НН\т1 45 кг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643050"/>
            <a:ext cx="3071834" cy="2166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D:\ПЕРЕНЕСЕНО\Творческая группа Орфогр словарь\7 кл\с НН\мышь2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03368">
            <a:off x="4852903" y="271858"/>
            <a:ext cx="2062086" cy="1680518"/>
          </a:xfrm>
          <a:prstGeom prst="rect">
            <a:avLst/>
          </a:prstGeom>
          <a:noFill/>
        </p:spPr>
      </p:pic>
      <p:sp>
        <p:nvSpPr>
          <p:cNvPr id="10" name="Горизонтальный свиток 9"/>
          <p:cNvSpPr/>
          <p:nvPr/>
        </p:nvSpPr>
        <p:spPr>
          <a:xfrm>
            <a:off x="142844" y="2857496"/>
            <a:ext cx="5500726" cy="1033272"/>
          </a:xfrm>
          <a:prstGeom prst="horizontalScroll">
            <a:avLst/>
          </a:prstGeom>
          <a:solidFill>
            <a:srgbClr val="FFFF00">
              <a:alpha val="3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Невида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ое зрелище!</a:t>
            </a:r>
          </a:p>
          <a:p>
            <a:pPr algn="ctr"/>
            <a:endParaRPr lang="ru-RU" sz="4000" dirty="0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0" y="4857760"/>
            <a:ext cx="6215074" cy="1643074"/>
          </a:xfrm>
          <a:prstGeom prst="horizontalScroll">
            <a:avLst>
              <a:gd name="adj" fmla="val 6472"/>
            </a:avLst>
          </a:prstGeom>
          <a:solidFill>
            <a:srgbClr val="FFFF00">
              <a:alpha val="3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 на неведомых дорожках </a:t>
            </a:r>
          </a:p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следы невида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ых зверей…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" name="Выноска-облако 12"/>
          <p:cNvSpPr/>
          <p:nvPr/>
        </p:nvSpPr>
        <p:spPr>
          <a:xfrm>
            <a:off x="6357950" y="0"/>
            <a:ext cx="2786050" cy="1857340"/>
          </a:xfrm>
          <a:prstGeom prst="cloudCallout">
            <a:avLst>
              <a:gd name="adj1" fmla="val -59319"/>
              <a:gd name="adj2" fmla="val 4680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У!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это да-а!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Такого я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 видел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икогда!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142852"/>
            <a:ext cx="115929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нн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29454" y="36000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643834" y="36000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/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7-конечная звезда 17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Управляющая кнопка: возврат 18">
            <a:hlinkClick r:id="rId6" action="ppaction://hlinksldjump" highlightClick="1"/>
          </p:cNvPr>
          <p:cNvSpPr/>
          <p:nvPr/>
        </p:nvSpPr>
        <p:spPr>
          <a:xfrm>
            <a:off x="8215338" y="6429396"/>
            <a:ext cx="470912" cy="428604"/>
          </a:xfrm>
          <a:prstGeom prst="actionButtonReturn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724 0.05232 " pathEditMode="relative" ptsTypes="AA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8039 0.05232 " pathEditMode="relative" ptsTypes="AA">
                                      <p:cBhvr>
                                        <p:cTn id="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 animBg="1"/>
      <p:bldP spid="10" grpId="0" animBg="1"/>
      <p:bldP spid="12" grpId="0" animBg="1"/>
      <p:bldP spid="13" grpId="0" animBg="1"/>
      <p:bldP spid="14" grpId="0"/>
      <p:bldP spid="15" grpId="0"/>
      <p:bldP spid="15" grpId="1"/>
      <p:bldP spid="15" grpId="2"/>
      <p:bldP spid="15" grpId="3"/>
      <p:bldP spid="16" grpId="0"/>
      <p:bldP spid="16" grpId="1"/>
      <p:bldP spid="16" grpId="2"/>
      <p:bldP spid="16" grpId="3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0_2d5ac_e4719e62_XL"/>
          <p:cNvPicPr>
            <a:picLocks noChangeAspect="1" noChangeArrowheads="1" noCrop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-393193"/>
            <a:ext cx="9286907" cy="7763855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11188" y="188913"/>
            <a:ext cx="8137525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r>
              <a:rPr lang="ru-RU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4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ВИДА</a:t>
            </a:r>
            <a:r>
              <a:rPr lang="ru-RU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4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АЯ  ОС</a:t>
            </a:r>
            <a:r>
              <a:rPr lang="ru-RU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4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ЯЯ  СК</a:t>
            </a:r>
            <a:r>
              <a:rPr lang="ru-RU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4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ЗКА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2000240"/>
            <a:ext cx="4427538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жда</a:t>
            </a:r>
            <a:r>
              <a:rPr lang="ru-R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ая  ос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нь укутает б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рхатом дни,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листва, разлет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ясь, под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рит мн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яркие  кр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ски.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Я, по тихому  л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су, бреду, обжиг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ясь  осе</a:t>
            </a:r>
            <a:r>
              <a:rPr lang="ru-R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ей  н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вида</a:t>
            </a:r>
            <a:r>
              <a:rPr lang="ru-R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ой  ск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зкой.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А листы, опад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я без чувств, нарисуют  круги,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Рассек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я,  пропита</a:t>
            </a:r>
            <a:r>
              <a:rPr lang="ru-RU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ый осенью,  воздух  л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са. 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14282" y="357166"/>
            <a:ext cx="84280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r>
              <a:rPr lang="ru-RU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ВИДА</a:t>
            </a:r>
            <a:r>
              <a:rPr lang="ru-RU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АЯ  КРАСОТА </a:t>
            </a:r>
            <a:b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ОС</a:t>
            </a: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ЕГО  Л</a:t>
            </a:r>
            <a:r>
              <a:rPr lang="ru-RU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СА</a:t>
            </a:r>
          </a:p>
        </p:txBody>
      </p:sp>
      <p:pic>
        <p:nvPicPr>
          <p:cNvPr id="3080" name="Picture 8" descr="1252868819_rryossrryir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05049"/>
            <a:ext cx="3960813" cy="4752975"/>
          </a:xfrm>
          <a:prstGeom prst="rect">
            <a:avLst/>
          </a:prstGeom>
          <a:noFill/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Управляющая кнопка: возврат 9">
            <a:hlinkClick r:id="rId5" action="ppaction://hlinksldjump" highlightClick="1"/>
          </p:cNvPr>
          <p:cNvSpPr/>
          <p:nvPr/>
        </p:nvSpPr>
        <p:spPr>
          <a:xfrm>
            <a:off x="8215338" y="6429396"/>
            <a:ext cx="470912" cy="428604"/>
          </a:xfrm>
          <a:prstGeom prst="actionButtonReturn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6532E-6 L 0.23628 0.2203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1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077" grpId="0"/>
      <p:bldP spid="3077" grpId="1"/>
      <p:bldP spid="3078" grpId="0"/>
      <p:bldP spid="3078" grpId="1"/>
      <p:bldP spid="3079" grpId="0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7900988" cy="1143000"/>
          </a:xfrm>
          <a:effectLst>
            <a:outerShdw dist="35921" dir="2700000" algn="ctr" rotWithShape="0">
              <a:srgbClr val="808080"/>
            </a:outerShdw>
          </a:effec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ru-RU" sz="48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</a:t>
            </a:r>
            <a:r>
              <a:rPr lang="ru-RU" sz="4800" smtClean="0">
                <a:effectLst>
                  <a:outerShdw blurRad="38100" dist="38100" dir="2700000" algn="tl">
                    <a:srgbClr val="C0C0C0"/>
                  </a:outerShdw>
                </a:effectLst>
                <a:latin typeface="Academy Engraved LET" pitchFamily="2" charset="0"/>
              </a:rPr>
              <a:t>НЕЖД</a:t>
            </a:r>
            <a:r>
              <a:rPr lang="ru-RU" sz="480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cademy Engraved LET" pitchFamily="2" charset="0"/>
              </a:rPr>
              <a:t>АННА</a:t>
            </a:r>
            <a:r>
              <a:rPr lang="ru-RU" sz="4800" smtClean="0">
                <a:effectLst>
                  <a:outerShdw blurRad="38100" dist="38100" dir="2700000" algn="tl">
                    <a:srgbClr val="C0C0C0"/>
                  </a:outerShdw>
                </a:effectLst>
                <a:latin typeface="Academy Engraved LET" pitchFamily="2" charset="0"/>
              </a:rPr>
              <a:t>Я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331913" y="1125538"/>
            <a:ext cx="7058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Барышня  </a:t>
            </a:r>
            <a:r>
              <a:rPr lang="ru-RU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АННА  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парку гуляла,</a:t>
            </a:r>
          </a:p>
          <a:p>
            <a:pPr algn="ctr">
              <a:defRPr/>
            </a:pP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Нежд</a:t>
            </a:r>
            <a:r>
              <a:rPr lang="ru-RU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анна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я </a:t>
            </a:r>
            <a:r>
              <a:rPr lang="ru-RU" sz="2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встреча  её  ожидала.</a:t>
            </a:r>
          </a:p>
        </p:txBody>
      </p:sp>
      <p:pic>
        <p:nvPicPr>
          <p:cNvPr id="13320" name="Picture 8" descr="dama v sadu 1867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1258888" y="2133600"/>
            <a:ext cx="72009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719138" y="981075"/>
            <a:ext cx="8424862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Georgia" pitchFamily="18" charset="0"/>
              </a:rPr>
              <a:t>Огромнейший  пес  ей    навстречу шагал</a:t>
            </a:r>
          </a:p>
          <a:p>
            <a:pPr algn="ctr"/>
            <a:r>
              <a:rPr lang="ru-RU" sz="2800">
                <a:latin typeface="Georgia" pitchFamily="18" charset="0"/>
              </a:rPr>
              <a:t>И, </a:t>
            </a:r>
            <a:r>
              <a:rPr lang="ru-RU" sz="2800">
                <a:solidFill>
                  <a:schemeClr val="accent2"/>
                </a:solidFill>
                <a:latin typeface="Georgia" pitchFamily="18" charset="0"/>
              </a:rPr>
              <a:t>Анн</a:t>
            </a:r>
            <a:r>
              <a:rPr lang="ru-RU" sz="2800">
                <a:latin typeface="Georgia" pitchFamily="18" charset="0"/>
              </a:rPr>
              <a:t>у увидев, хвостом завилял.</a:t>
            </a:r>
          </a:p>
        </p:txBody>
      </p:sp>
      <p:pic>
        <p:nvPicPr>
          <p:cNvPr id="13324" name="Picture 12" descr="1251730861_7087"/>
          <p:cNvPicPr>
            <a:picLocks noChangeAspect="1" noChangeArrowheads="1"/>
          </p:cNvPicPr>
          <p:nvPr/>
        </p:nvPicPr>
        <p:blipFill>
          <a:blip r:embed="rId4" cstate="print">
            <a:lum contrast="42000"/>
          </a:blip>
          <a:srcRect/>
          <a:stretch>
            <a:fillRect/>
          </a:stretch>
        </p:blipFill>
        <p:spPr bwMode="auto">
          <a:xfrm>
            <a:off x="250825" y="2205038"/>
            <a:ext cx="3640138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-323850" y="765175"/>
            <a:ext cx="9467850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>
                <a:latin typeface="Georgia" pitchFamily="18" charset="0"/>
              </a:rPr>
              <a:t>Приблизившись, </a:t>
            </a:r>
            <a:r>
              <a:rPr lang="ru-RU" sz="2400">
                <a:solidFill>
                  <a:schemeClr val="accent2"/>
                </a:solidFill>
                <a:latin typeface="Georgia" pitchFamily="18" charset="0"/>
              </a:rPr>
              <a:t>Анна </a:t>
            </a:r>
            <a:r>
              <a:rPr lang="ru-RU" sz="2400">
                <a:latin typeface="Georgia" pitchFamily="18" charset="0"/>
              </a:rPr>
              <a:t>ничуть  не смутилась,</a:t>
            </a:r>
          </a:p>
          <a:p>
            <a:pPr algn="r"/>
            <a:r>
              <a:rPr lang="ru-RU" sz="2400">
                <a:latin typeface="Georgia" pitchFamily="18" charset="0"/>
              </a:rPr>
              <a:t>Сказала "bonjour"  и в поклоне склонилась.</a:t>
            </a:r>
          </a:p>
          <a:p>
            <a:pPr algn="r"/>
            <a:r>
              <a:rPr lang="ru-RU" sz="2400">
                <a:latin typeface="Georgia" pitchFamily="18" charset="0"/>
              </a:rPr>
              <a:t>         А пёс дружелюбно залаял в ответ:     </a:t>
            </a:r>
          </a:p>
          <a:p>
            <a:pPr algn="r"/>
            <a:r>
              <a:rPr lang="ru-RU" sz="2400">
                <a:latin typeface="Georgia" pitchFamily="18" charset="0"/>
              </a:rPr>
              <a:t>                     Так  барышне </a:t>
            </a:r>
            <a:r>
              <a:rPr lang="ru-RU" sz="2400">
                <a:solidFill>
                  <a:schemeClr val="accent2"/>
                </a:solidFill>
                <a:latin typeface="Georgia" pitchFamily="18" charset="0"/>
              </a:rPr>
              <a:t>Анн</a:t>
            </a:r>
            <a:r>
              <a:rPr lang="ru-RU" sz="2400">
                <a:latin typeface="Georgia" pitchFamily="18" charset="0"/>
              </a:rPr>
              <a:t>е сказал он «привет».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863600" y="765175"/>
            <a:ext cx="8280400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400">
                <a:latin typeface="Georgia" pitchFamily="18" charset="0"/>
              </a:rPr>
              <a:t>                Воспит</a:t>
            </a:r>
            <a:r>
              <a:rPr lang="ru-RU" sz="2400">
                <a:solidFill>
                  <a:schemeClr val="accent2"/>
                </a:solidFill>
                <a:latin typeface="Georgia" pitchFamily="18" charset="0"/>
              </a:rPr>
              <a:t>анн</a:t>
            </a:r>
            <a:r>
              <a:rPr lang="ru-RU" sz="2400">
                <a:latin typeface="Georgia" pitchFamily="18" charset="0"/>
              </a:rPr>
              <a:t>ость </a:t>
            </a:r>
            <a:r>
              <a:rPr lang="ru-RU" sz="2400">
                <a:solidFill>
                  <a:schemeClr val="accent2"/>
                </a:solidFill>
                <a:latin typeface="Georgia" pitchFamily="18" charset="0"/>
              </a:rPr>
              <a:t>Анн</a:t>
            </a:r>
            <a:r>
              <a:rPr lang="ru-RU" sz="2400">
                <a:latin typeface="Georgia" pitchFamily="18" charset="0"/>
              </a:rPr>
              <a:t>ы растрогала пса,</a:t>
            </a:r>
          </a:p>
          <a:p>
            <a:pPr algn="r">
              <a:defRPr/>
            </a:pPr>
            <a:r>
              <a:rPr lang="ru-RU" sz="2400">
                <a:latin typeface="Georgia" pitchFamily="18" charset="0"/>
              </a:rPr>
              <a:t>       Решил проводить он её до моста.</a:t>
            </a:r>
          </a:p>
          <a:p>
            <a:pPr algn="r">
              <a:defRPr/>
            </a:pPr>
            <a:r>
              <a:rPr lang="ru-RU" sz="2400">
                <a:latin typeface="Georgia" pitchFamily="18" charset="0"/>
              </a:rPr>
              <a:t>               На случай, что встретятся ей на пути</a:t>
            </a:r>
          </a:p>
          <a:p>
            <a:pPr algn="r">
              <a:defRPr/>
            </a:pPr>
            <a:r>
              <a:rPr lang="ru-RU" sz="2400">
                <a:latin typeface="Georgia" pitchFamily="18" charset="0"/>
              </a:rPr>
              <a:t>                           Какие-нибудь нехорошие псы.</a:t>
            </a: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</a:p>
        </p:txBody>
      </p:sp>
      <p:pic>
        <p:nvPicPr>
          <p:cNvPr id="13327" name="Picture 15" descr="122420781"/>
          <p:cNvPicPr>
            <a:picLocks noChangeAspect="1" noChangeArrowheads="1" noCrop="1"/>
          </p:cNvPicPr>
          <p:nvPr/>
        </p:nvPicPr>
        <p:blipFill>
          <a:blip r:embed="rId5" cstate="print">
            <a:lum bright="-12000" contrast="54000"/>
          </a:blip>
          <a:srcRect/>
          <a:stretch>
            <a:fillRect/>
          </a:stretch>
        </p:blipFill>
        <p:spPr bwMode="auto">
          <a:xfrm>
            <a:off x="6732588" y="5013325"/>
            <a:ext cx="216058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Прямоугольник 51"/>
          <p:cNvSpPr>
            <a:spLocks noChangeArrowheads="1"/>
          </p:cNvSpPr>
          <p:nvPr/>
        </p:nvSpPr>
        <p:spPr bwMode="auto">
          <a:xfrm>
            <a:off x="8072462" y="228600"/>
            <a:ext cx="6731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5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2" pitchFamily="18" charset="2"/>
              </a:rPr>
              <a:t></a:t>
            </a:r>
            <a:endParaRPr lang="ru-RU" sz="18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611188" y="981075"/>
            <a:ext cx="8351837" cy="830997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rgbClr val="003B00"/>
              </a:gs>
            </a:gsLst>
            <a:path path="shape">
              <a:fillToRect l="50000" t="50000" r="50000" b="50000"/>
            </a:path>
          </a:gradFill>
          <a:ln w="7620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altLang="ja-JP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cript MT Bold" pitchFamily="66" charset="0"/>
                <a:cs typeface="ＭＳ Ｐゴシック"/>
              </a:rPr>
              <a:t>-ый, -ое; -анен –анна;  анно ( нареч.) </a:t>
            </a:r>
            <a:r>
              <a:rPr lang="ru-RU" altLang="ja-JP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ＭＳ Ｐゴシック"/>
              </a:rPr>
              <a:t>  </a:t>
            </a:r>
            <a:r>
              <a:rPr lang="ru-RU" altLang="ja-JP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cript MT Bold" pitchFamily="66" charset="0"/>
                <a:cs typeface="ＭＳ Ｐゴシック"/>
              </a:rPr>
              <a:t>Неожид</a:t>
            </a:r>
            <a:r>
              <a:rPr lang="ru-RU" altLang="ja-JP" sz="2400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cript MT Bold" pitchFamily="66" charset="0"/>
                <a:cs typeface="ＭＳ Ｐゴシック"/>
              </a:rPr>
              <a:t>анн</a:t>
            </a:r>
            <a:r>
              <a:rPr lang="ru-RU" altLang="ja-JP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cript MT Bold" pitchFamily="66" charset="0"/>
                <a:cs typeface="ＭＳ Ｐゴシック"/>
              </a:rPr>
              <a:t>ый, случайный.</a:t>
            </a: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7-конечная звезда 12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Управляющая кнопка: возврат 13">
            <a:hlinkClick r:id="rId6" action="ppaction://hlinksldjump" highlightClick="1"/>
          </p:cNvPr>
          <p:cNvSpPr/>
          <p:nvPr/>
        </p:nvSpPr>
        <p:spPr>
          <a:xfrm>
            <a:off x="8215338" y="6429396"/>
            <a:ext cx="470912" cy="428604"/>
          </a:xfrm>
          <a:prstGeom prst="actionButtonReturn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2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3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13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314" grpId="0"/>
      <p:bldP spid="13319" grpId="0"/>
      <p:bldP spid="13319" grpId="1"/>
      <p:bldP spid="13321" grpId="0"/>
      <p:bldP spid="13321" grpId="1"/>
      <p:bldP spid="13325" grpId="0" build="allAtOnce"/>
      <p:bldP spid="13326" grpId="0"/>
      <p:bldP spid="52" grpId="0"/>
      <p:bldP spid="13329" grpId="0" animBg="1"/>
      <p:bldP spid="13329" grpId="1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" y="1428736"/>
            <a:ext cx="42148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Превышающий всё известное по своей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еобыч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ости,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ебывалый, беспример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ый, поразитель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ый.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2"/>
          <p:cNvGrpSpPr/>
          <p:nvPr/>
        </p:nvGrpSpPr>
        <p:grpSpPr>
          <a:xfrm>
            <a:off x="2714612" y="1643050"/>
            <a:ext cx="3738572" cy="4770418"/>
            <a:chOff x="2786050" y="1928802"/>
            <a:chExt cx="3738572" cy="4770418"/>
          </a:xfrm>
        </p:grpSpPr>
        <p:pic>
          <p:nvPicPr>
            <p:cNvPr id="8" name="Picture 5" descr="D:\ПЕРЕНЕСЕНО\Творческая группа Орфогр словарь\7 кл\с НН\ччч.gif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86050" y="1928802"/>
              <a:ext cx="3738572" cy="4770418"/>
            </a:xfrm>
            <a:prstGeom prst="rect">
              <a:avLst/>
            </a:prstGeom>
            <a:noFill/>
          </p:spPr>
        </p:pic>
        <p:pic>
          <p:nvPicPr>
            <p:cNvPr id="2050" name="Picture 2" descr="D:\ПЕРЕНЕСЕНО\Творческая группа Орфогр словарь\7 кл\с НН\дед.gif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 rot="19942551">
              <a:off x="4859413" y="3413001"/>
              <a:ext cx="664987" cy="47879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" name="Группа 21"/>
          <p:cNvGrpSpPr/>
          <p:nvPr/>
        </p:nvGrpSpPr>
        <p:grpSpPr>
          <a:xfrm>
            <a:off x="5189196" y="500042"/>
            <a:ext cx="3954804" cy="3071834"/>
            <a:chOff x="5189196" y="500042"/>
            <a:chExt cx="3954804" cy="3071834"/>
          </a:xfrm>
        </p:grpSpPr>
        <p:pic>
          <p:nvPicPr>
            <p:cNvPr id="12" name="Picture 4" descr="D:\ПЕРЕНЕСЕНО\Творческая группа Орфогр словарь\7 кл\с НН\ттт.gif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620502">
              <a:off x="6294703" y="924661"/>
              <a:ext cx="1958917" cy="1919739"/>
            </a:xfrm>
            <a:prstGeom prst="rect">
              <a:avLst/>
            </a:prstGeom>
            <a:noFill/>
          </p:spPr>
        </p:pic>
        <p:sp>
          <p:nvSpPr>
            <p:cNvPr id="10" name="Выноска-облако 9"/>
            <p:cNvSpPr/>
            <p:nvPr/>
          </p:nvSpPr>
          <p:spPr>
            <a:xfrm>
              <a:off x="5643570" y="642918"/>
              <a:ext cx="3500430" cy="2928958"/>
            </a:xfrm>
            <a:prstGeom prst="cloudCallout">
              <a:avLst>
                <a:gd name="adj1" fmla="val -60860"/>
                <a:gd name="adj2" fmla="val 26322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Picture 3" descr="D:\ПЕРЕНЕСЕНО\Творческая группа Орфогр словарь\7 кл\с НН\мммм.gif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58082" y="1285860"/>
              <a:ext cx="1661370" cy="1785973"/>
            </a:xfrm>
            <a:prstGeom prst="rect">
              <a:avLst/>
            </a:prstGeom>
            <a:noFill/>
          </p:spPr>
        </p:pic>
        <p:pic>
          <p:nvPicPr>
            <p:cNvPr id="11" name="Picture 2" descr="D:\ПЕРЕНЕСЕНО\Творческая группа Орфогр словарь\7 кл\с НН\мм.gif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9196" y="500042"/>
              <a:ext cx="1712150" cy="2071701"/>
            </a:xfrm>
            <a:prstGeom prst="rect">
              <a:avLst/>
            </a:prstGeom>
            <a:noFill/>
          </p:spPr>
        </p:pic>
      </p:grpSp>
      <p:sp>
        <p:nvSpPr>
          <p:cNvPr id="2" name="Прямоугольник 1"/>
          <p:cNvSpPr/>
          <p:nvPr/>
        </p:nvSpPr>
        <p:spPr>
          <a:xfrm>
            <a:off x="71407" y="142852"/>
            <a:ext cx="5500725" cy="1107996"/>
          </a:xfrm>
          <a:prstGeom prst="rect">
            <a:avLst/>
          </a:prstGeom>
          <a:solidFill>
            <a:srgbClr val="C6F9FE"/>
          </a:solidFill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неслыха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нн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ый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571472" y="4786322"/>
            <a:ext cx="7858148" cy="1928802"/>
          </a:xfrm>
          <a:prstGeom prst="horizontalScroll">
            <a:avLst/>
          </a:prstGeom>
          <a:solidFill>
            <a:srgbClr val="FFFF00">
              <a:alpha val="7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НеслыхаННая дерзость!</a:t>
            </a:r>
          </a:p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НеслыхаННая наглость!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3571876"/>
            <a:ext cx="2714644" cy="571504"/>
          </a:xfrm>
          <a:prstGeom prst="roundRect">
            <a:avLst>
              <a:gd name="adj" fmla="val 50000"/>
            </a:avLst>
          </a:prstGeom>
          <a:solidFill>
            <a:srgbClr val="FFFF00">
              <a:alpha val="42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И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У!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6000" y="4896000"/>
            <a:ext cx="6238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068000" y="4896000"/>
            <a:ext cx="6238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786050" y="3286124"/>
            <a:ext cx="84350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6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514317" y="3357562"/>
            <a:ext cx="84350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6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00000" y="5588517"/>
            <a:ext cx="6238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032000" y="5588517"/>
            <a:ext cx="6238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dirty="0"/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7-конечная звезда 22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Управляющая кнопка: возврат 23">
            <a:hlinkClick r:id="rId8" action="ppaction://hlinksldjump" highlightClick="1"/>
          </p:cNvPr>
          <p:cNvSpPr/>
          <p:nvPr/>
        </p:nvSpPr>
        <p:spPr>
          <a:xfrm>
            <a:off x="8215338" y="6429396"/>
            <a:ext cx="470912" cy="428604"/>
          </a:xfrm>
          <a:prstGeom prst="actionButtonReturn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0.02407 L 0.08646 0.18148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7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-0.07084 0.18912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17" grpId="0" animBg="1"/>
      <p:bldP spid="14" grpId="0" animBg="1"/>
      <p:bldP spid="14" grpId="1" animBg="1"/>
      <p:bldP spid="19" grpId="0"/>
      <p:bldP spid="21" grpId="0"/>
      <p:bldP spid="18" grpId="0"/>
      <p:bldP spid="18" grpId="1"/>
      <p:bldP spid="18" grpId="2"/>
      <p:bldP spid="20" grpId="0"/>
      <p:bldP spid="20" grpId="1"/>
      <p:bldP spid="20" grpId="2"/>
      <p:bldP spid="26" grpId="0"/>
      <p:bldP spid="27" grpId="0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endParaRPr lang="ru-RU" sz="44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260350"/>
            <a:ext cx="9144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Древние слова 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«чаять» и «чаяние»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вошли во многие народные выражения: добрые люди венчаются, а Нам  не чается; много чаешь, да</a:t>
            </a:r>
            <a:r>
              <a:rPr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ничего не знаешь; </a:t>
            </a:r>
          </a:p>
          <a:p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От глагола 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« чаяти»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образовалась и просторечная форма чай в роли вводного слова, в зНачеНии "вероятно, пожалуй,НаверНое".</a:t>
            </a:r>
          </a:p>
        </p:txBody>
      </p:sp>
      <p:pic>
        <p:nvPicPr>
          <p:cNvPr id="6155" name="Picture 11" descr="old-boock-paper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350" y="3644900"/>
            <a:ext cx="4897438" cy="2892425"/>
          </a:xfrm>
          <a:prstGeom prst="rect">
            <a:avLst/>
          </a:prstGeom>
          <a:noFill/>
        </p:spPr>
      </p:pic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1196975"/>
            <a:ext cx="9144000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Каково происхожде</a:t>
            </a:r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ие малоупотребитель</a:t>
            </a:r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ого слова </a:t>
            </a:r>
          </a:p>
          <a:p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« чая</a:t>
            </a:r>
            <a:r>
              <a:rPr lang="ru-RU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НН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ый»? </a:t>
            </a:r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Начнем 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 производного </a:t>
            </a:r>
            <a:r>
              <a:rPr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нечаяННый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Это слово имеет два </a:t>
            </a:r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значения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</a:p>
          <a:p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1. Неожида</a:t>
            </a:r>
            <a:r>
              <a:rPr lang="ru-RU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НН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ый, в</a:t>
            </a:r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незапны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й, </a:t>
            </a:r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никак не предполагаемый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2. Неумышле</a:t>
            </a:r>
            <a:r>
              <a:rPr lang="ru-RU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НН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ый, соверше</a:t>
            </a:r>
            <a:r>
              <a:rPr lang="ru-RU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НН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ый случайно. </a:t>
            </a:r>
          </a:p>
          <a:p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 цепочку  родстве</a:t>
            </a:r>
            <a:r>
              <a:rPr lang="ru-RU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НН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ых слов  входят : 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нечая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НН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( нар.),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нечая</a:t>
            </a:r>
            <a:r>
              <a:rPr lang="ru-RU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НН</a:t>
            </a:r>
            <a:r>
              <a:rPr lang="ru-RU" sz="24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ость( сущ.). </a:t>
            </a:r>
          </a:p>
          <a:p>
            <a:endParaRPr lang="ru-RU" sz="24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908175" y="333375"/>
            <a:ext cx="4321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ЧАЯ</a:t>
            </a:r>
            <a:r>
              <a:rPr lang="ru-RU" sz="4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4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ЫЙ 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692275" y="333375"/>
            <a:ext cx="14398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</a:p>
        </p:txBody>
      </p:sp>
      <p:pic>
        <p:nvPicPr>
          <p:cNvPr id="14342" name="Picture 6" descr="23063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7763" y="3860800"/>
            <a:ext cx="2562225" cy="2835275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47.wav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395288" y="4365625"/>
            <a:ext cx="49688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Дважды  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 мячу  ударил  я  отчая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о.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 разбил стекло, к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онечн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  же, нечая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r>
              <a:rPr lang="ru-RU" sz="280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5370" name="Picture 10" descr="nech_rados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1125538"/>
            <a:ext cx="3024187" cy="36004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005.wav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0825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179388" y="4797425"/>
            <a:ext cx="63007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Ико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а  Божией  Матери «Нечая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ая Радость» 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азва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а  в  память об  исцеле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ии 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екоего  греш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ика  через  святую  ико</a:t>
            </a:r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 молитвами   Пречистой  Богородицы.</a:t>
            </a: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3492500" y="1268413"/>
            <a:ext cx="5651500" cy="34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2"/>
                </a:solidFill>
                <a:latin typeface="Gigi" pitchFamily="82" charset="0"/>
              </a:rPr>
              <a:t>А </a:t>
            </a:r>
            <a:r>
              <a:rPr lang="ru-RU" sz="2400" b="1">
                <a:solidFill>
                  <a:schemeClr val="bg2"/>
                </a:solidFill>
                <a:latin typeface="Gigi" pitchFamily="82" charset="0"/>
              </a:rPr>
              <a:t>раз нечая</a:t>
            </a:r>
            <a:r>
              <a:rPr lang="ru-RU" sz="2400" b="1">
                <a:solidFill>
                  <a:srgbClr val="FF3300"/>
                </a:solidFill>
                <a:latin typeface="Gigi" pitchFamily="82" charset="0"/>
              </a:rPr>
              <a:t>НН</a:t>
            </a:r>
            <a:r>
              <a:rPr lang="ru-RU" sz="2400" b="1">
                <a:solidFill>
                  <a:schemeClr val="bg2"/>
                </a:solidFill>
                <a:latin typeface="Gigi" pitchFamily="82" charset="0"/>
              </a:rPr>
              <a:t>ая, значит, нежда</a:t>
            </a:r>
            <a:r>
              <a:rPr lang="ru-RU" sz="2400" b="1">
                <a:solidFill>
                  <a:srgbClr val="FF3300"/>
                </a:solidFill>
                <a:latin typeface="Gigi" pitchFamily="82" charset="0"/>
              </a:rPr>
              <a:t>НН</a:t>
            </a:r>
            <a:r>
              <a:rPr lang="ru-RU" sz="2400" b="1">
                <a:solidFill>
                  <a:schemeClr val="bg2"/>
                </a:solidFill>
                <a:latin typeface="Gigi" pitchFamily="82" charset="0"/>
              </a:rPr>
              <a:t>ая, негада</a:t>
            </a:r>
            <a:r>
              <a:rPr lang="ru-RU" sz="2400" b="1">
                <a:solidFill>
                  <a:srgbClr val="FF3300"/>
                </a:solidFill>
                <a:latin typeface="Gigi" pitchFamily="82" charset="0"/>
              </a:rPr>
              <a:t>НН</a:t>
            </a:r>
            <a:r>
              <a:rPr lang="ru-RU" sz="2400" b="1">
                <a:solidFill>
                  <a:schemeClr val="bg2"/>
                </a:solidFill>
                <a:latin typeface="Gigi" pitchFamily="82" charset="0"/>
              </a:rPr>
              <a:t>ая, как снег на голову, как золотой целковый на дороге, как подарок. А радости нечая</a:t>
            </a:r>
            <a:r>
              <a:rPr lang="ru-RU" sz="2400" b="1">
                <a:solidFill>
                  <a:srgbClr val="FF3300"/>
                </a:solidFill>
                <a:latin typeface="Gigi" pitchFamily="82" charset="0"/>
              </a:rPr>
              <a:t>НН</a:t>
            </a:r>
            <a:r>
              <a:rPr lang="ru-RU" sz="2400" b="1">
                <a:solidFill>
                  <a:schemeClr val="bg2"/>
                </a:solidFill>
                <a:latin typeface="Gigi" pitchFamily="82" charset="0"/>
              </a:rPr>
              <a:t>ые, нежда</a:t>
            </a:r>
            <a:r>
              <a:rPr lang="ru-RU" sz="2400" b="1">
                <a:solidFill>
                  <a:srgbClr val="FF3300"/>
                </a:solidFill>
                <a:latin typeface="Gigi" pitchFamily="82" charset="0"/>
              </a:rPr>
              <a:t>НН</a:t>
            </a:r>
            <a:r>
              <a:rPr lang="ru-RU" sz="2400" b="1">
                <a:solidFill>
                  <a:schemeClr val="bg2"/>
                </a:solidFill>
                <a:latin typeface="Gigi" pitchFamily="82" charset="0"/>
              </a:rPr>
              <a:t>ые, очень украшают нашу жизнь. Иногда бывает, из состояния затяжной, измотавшей  депрессии нас способен</a:t>
            </a:r>
            <a:r>
              <a:rPr lang="ru-RU" sz="2400" b="1">
                <a:solidFill>
                  <a:srgbClr val="FF3300"/>
                </a:solidFill>
                <a:latin typeface="Gigi" pitchFamily="82" charset="0"/>
              </a:rPr>
              <a:t> </a:t>
            </a:r>
            <a:r>
              <a:rPr lang="ru-RU" sz="2400" b="1">
                <a:solidFill>
                  <a:schemeClr val="bg2"/>
                </a:solidFill>
                <a:latin typeface="Gigi" pitchFamily="82" charset="0"/>
              </a:rPr>
              <a:t>вызволить даже нежда</a:t>
            </a:r>
            <a:r>
              <a:rPr lang="ru-RU" sz="2400" b="1">
                <a:solidFill>
                  <a:srgbClr val="FF3300"/>
                </a:solidFill>
                <a:latin typeface="Gigi" pitchFamily="82" charset="0"/>
              </a:rPr>
              <a:t>НН</a:t>
            </a:r>
            <a:r>
              <a:rPr lang="ru-RU" sz="2400" b="1">
                <a:solidFill>
                  <a:schemeClr val="bg2"/>
                </a:solidFill>
                <a:latin typeface="Gigi" pitchFamily="82" charset="0"/>
              </a:rPr>
              <a:t>ый звонок хорошего человека.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651500" y="549275"/>
            <a:ext cx="3492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(ПРИЛАГАТЕЛЬНОЕ)</a:t>
            </a: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7-конечная звезда 16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Управляющая кнопка: возврат 17">
            <a:hlinkClick r:id="rId9" action="ppaction://hlinksldjump" highlightClick="1"/>
          </p:cNvPr>
          <p:cNvSpPr/>
          <p:nvPr/>
        </p:nvSpPr>
        <p:spPr>
          <a:xfrm>
            <a:off x="8215338" y="6429396"/>
            <a:ext cx="470912" cy="428604"/>
          </a:xfrm>
          <a:prstGeom prst="actionButtonReturn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8"/>
                </p:tgtEl>
              </p:cMediaNode>
            </p:audio>
            <p:audio>
              <p:cMediaNode showWhenStopped="0">
                <p:cTn id="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9720" fill="hold"/>
                                        <p:tgtEl>
                                          <p:spTgt spid="153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80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4337" grpId="0"/>
      <p:bldP spid="6153" grpId="0"/>
      <p:bldP spid="6153" grpId="1"/>
      <p:bldP spid="6156" grpId="0"/>
      <p:bldP spid="6156" grpId="1"/>
      <p:bldP spid="6157" grpId="0"/>
      <p:bldP spid="6158" grpId="0"/>
      <p:bldP spid="6161" grpId="0"/>
      <p:bldP spid="6161" grpId="1"/>
      <p:bldP spid="6165" grpId="0"/>
      <p:bldP spid="6166" grpId="0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95288" y="188913"/>
            <a:ext cx="684053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ЧАЯ</a:t>
            </a:r>
            <a:r>
              <a:rPr lang="ru-RU" sz="40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ЫЙ</a:t>
            </a:r>
          </a:p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ЧАЯ</a:t>
            </a:r>
            <a:r>
              <a:rPr lang="ru-RU" sz="40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НН</a:t>
            </a: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619250" y="188913"/>
            <a:ext cx="1368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79388" y="1773238"/>
            <a:ext cx="89646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Крайне до безрассудства  смелый, готовый  на самые  рискова</a:t>
            </a:r>
            <a:r>
              <a:rPr kumimoji="1"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НН</a:t>
            </a:r>
            <a:r>
              <a:rPr kumimoji="1"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ые  поступки , проникнутый  отчая</a:t>
            </a:r>
            <a:r>
              <a:rPr kumimoji="1"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НН</a:t>
            </a:r>
            <a:r>
              <a:rPr kumimoji="1"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остью.</a:t>
            </a:r>
            <a:endParaRPr kumimoji="1" lang="en-US" sz="24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r>
              <a:rPr kumimoji="1"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Крайний по своей силе, проявлением, очень большой (разг.). </a:t>
            </a: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5292725" y="333375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(ПРИЛАГАТЕЛЬНОЕ)</a:t>
            </a:r>
          </a:p>
        </p:txBody>
      </p:sp>
      <p:pic>
        <p:nvPicPr>
          <p:cNvPr id="7185" name="Picture 17" descr="3471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3357563"/>
            <a:ext cx="2881312" cy="312420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4716463" y="3500438"/>
            <a:ext cx="396081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оди</a:t>
            </a:r>
            <a:r>
              <a:rPr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НН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адцатом  часу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у  игорных  столов остаются  настоящие,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отчая</a:t>
            </a:r>
            <a:r>
              <a:rPr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НН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ые  игроки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, 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для   которых существует  только одна  рулетка.   </a:t>
            </a:r>
          </a:p>
        </p:txBody>
      </p:sp>
      <p:pic>
        <p:nvPicPr>
          <p:cNvPr id="2" name="Picture 10">
            <a:hlinkClick r:id="" action="ppaction://media"/>
          </p:cNvPr>
          <p:cNvPicPr>
            <a:picLocks noGrp="1" noRot="1" noChangeAspect="1" noChangeArrowheads="1"/>
          </p:cNvPicPr>
          <p:nvPr>
            <p:ph/>
            <a:wavAudioFile r:embed="rId1" name="035.wav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323850" y="6165850"/>
            <a:ext cx="304800" cy="304800"/>
          </a:xfrm>
          <a:ln/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95288" y="3860800"/>
            <a:ext cx="8353425" cy="2478088"/>
          </a:xfrm>
          <a:prstGeom prst="rect">
            <a:avLst/>
          </a:prstGeom>
          <a:solidFill>
            <a:srgbClr val="FFFF00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ДВАЖДЫ</a:t>
            </a:r>
            <a:r>
              <a:rPr lang="ru-RU" sz="4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 УДАРИЛ  НЕЧАЯ</a:t>
            </a:r>
            <a:r>
              <a:rPr lang="ru-RU" sz="5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НН</a:t>
            </a:r>
            <a:r>
              <a:rPr lang="ru-RU" sz="4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</a:t>
            </a:r>
          </a:p>
          <a:p>
            <a:pPr algn="ctr"/>
            <a:r>
              <a:rPr lang="ru-RU" sz="4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ОТЧАЯ</a:t>
            </a:r>
            <a:r>
              <a:rPr lang="ru-RU" sz="5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НН</a:t>
            </a:r>
            <a:r>
              <a:rPr lang="ru-RU" sz="4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ЫЙ  ИГРОК</a:t>
            </a:r>
            <a:r>
              <a:rPr lang="ru-RU" sz="48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1908175" y="1125538"/>
            <a:ext cx="1368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</a:t>
            </a: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5219700" y="1268413"/>
            <a:ext cx="331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(НАРЕЧИЕ)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1908175" y="1125538"/>
            <a:ext cx="10810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7-конечная звезда 13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Управляющая кнопка: возврат 14">
            <a:hlinkClick r:id="rId6" action="ppaction://hlinksldjump" highlightClick="1"/>
          </p:cNvPr>
          <p:cNvSpPr/>
          <p:nvPr/>
        </p:nvSpPr>
        <p:spPr>
          <a:xfrm>
            <a:off x="8215338" y="6429396"/>
            <a:ext cx="470912" cy="428604"/>
          </a:xfrm>
          <a:prstGeom prst="actionButtonReturn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sysClr val="window" lastClr="FFFFFF"/>
              </a:solidFill>
              <a:latin typeface="Calibri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800" decel="100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90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178" grpId="0"/>
      <p:bldP spid="7179" grpId="0"/>
      <p:bldP spid="7180" grpId="0"/>
      <p:bldP spid="7184" grpId="0"/>
      <p:bldP spid="7186" grpId="0"/>
      <p:bldP spid="17418" grpId="0" animBg="1"/>
      <p:bldP spid="7190" grpId="0"/>
      <p:bldP spid="7190" grpId="1"/>
      <p:bldP spid="7191" grpId="0"/>
      <p:bldP spid="7192" grpId="0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01069047">
  <a:themeElements>
    <a:clrScheme name="01069047 1">
      <a:dk1>
        <a:srgbClr val="666699"/>
      </a:dk1>
      <a:lt1>
        <a:srgbClr val="FFFFCC"/>
      </a:lt1>
      <a:dk2>
        <a:srgbClr val="687FCA"/>
      </a:dk2>
      <a:lt2>
        <a:srgbClr val="192449"/>
      </a:lt2>
      <a:accent1>
        <a:srgbClr val="C9DDF1"/>
      </a:accent1>
      <a:accent2>
        <a:srgbClr val="FAC164"/>
      </a:accent2>
      <a:accent3>
        <a:srgbClr val="B9C0E1"/>
      </a:accent3>
      <a:accent4>
        <a:srgbClr val="DADAAE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01069047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069047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69047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69047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69047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69047 5">
        <a:dk1>
          <a:srgbClr val="788D71"/>
        </a:dk1>
        <a:lt1>
          <a:srgbClr val="FFFFCC"/>
        </a:lt1>
        <a:dk2>
          <a:srgbClr val="93A48E"/>
        </a:dk2>
        <a:lt2>
          <a:srgbClr val="192449"/>
        </a:lt2>
        <a:accent1>
          <a:srgbClr val="E8D88A"/>
        </a:accent1>
        <a:accent2>
          <a:srgbClr val="F9B84F"/>
        </a:accent2>
        <a:accent3>
          <a:srgbClr val="C8CFC6"/>
        </a:accent3>
        <a:accent4>
          <a:srgbClr val="DADAAE"/>
        </a:accent4>
        <a:accent5>
          <a:srgbClr val="F2E9C4"/>
        </a:accent5>
        <a:accent6>
          <a:srgbClr val="E2A647"/>
        </a:accent6>
        <a:hlink>
          <a:srgbClr val="BC9652"/>
        </a:hlink>
        <a:folHlink>
          <a:srgbClr val="C1E58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69047 6">
        <a:dk1>
          <a:srgbClr val="99735B"/>
        </a:dk1>
        <a:lt1>
          <a:srgbClr val="FFFFCC"/>
        </a:lt1>
        <a:dk2>
          <a:srgbClr val="B3937F"/>
        </a:dk2>
        <a:lt2>
          <a:srgbClr val="3C211C"/>
        </a:lt2>
        <a:accent1>
          <a:srgbClr val="D0C4A2"/>
        </a:accent1>
        <a:accent2>
          <a:srgbClr val="F9B84F"/>
        </a:accent2>
        <a:accent3>
          <a:srgbClr val="D6C8C0"/>
        </a:accent3>
        <a:accent4>
          <a:srgbClr val="DADAAE"/>
        </a:accent4>
        <a:accent5>
          <a:srgbClr val="E4DECE"/>
        </a:accent5>
        <a:accent6>
          <a:srgbClr val="E2A647"/>
        </a:accent6>
        <a:hlink>
          <a:srgbClr val="85BBBA"/>
        </a:hlink>
        <a:folHlink>
          <a:srgbClr val="BED98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Нежданный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782</Words>
  <Application>Microsoft Office PowerPoint</Application>
  <PresentationFormat>Экран (4:3)</PresentationFormat>
  <Paragraphs>129</Paragraphs>
  <Slides>10</Slides>
  <Notes>10</Notes>
  <HiddenSlides>0</HiddenSlides>
  <MMClips>4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1_Тема Office</vt:lpstr>
      <vt:lpstr>4_Тема Office</vt:lpstr>
      <vt:lpstr>Оформление по умолчанию</vt:lpstr>
      <vt:lpstr>Текстура</vt:lpstr>
      <vt:lpstr>Клен</vt:lpstr>
      <vt:lpstr>01069047</vt:lpstr>
      <vt:lpstr>Нежданный 2</vt:lpstr>
      <vt:lpstr>Слайд 1</vt:lpstr>
      <vt:lpstr>Слайд 2</vt:lpstr>
      <vt:lpstr>Слайд 3</vt:lpstr>
      <vt:lpstr>Слайд 4</vt:lpstr>
      <vt:lpstr>Слайд 5</vt:lpstr>
      <vt:lpstr>     НЕЖДАННАЯ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Svetlana</cp:lastModifiedBy>
  <cp:revision>84</cp:revision>
  <dcterms:created xsi:type="dcterms:W3CDTF">2009-11-23T02:55:35Z</dcterms:created>
  <dcterms:modified xsi:type="dcterms:W3CDTF">2020-04-08T18:24:21Z</dcterms:modified>
</cp:coreProperties>
</file>