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2" r:id="rId9"/>
    <p:sldId id="264" r:id="rId10"/>
    <p:sldId id="265" r:id="rId11"/>
    <p:sldId id="266" r:id="rId12"/>
    <p:sldId id="267" r:id="rId1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8DE51E-F713-4985-9470-AD5F61D7E6AC}" v="382" dt="2020-02-01T08:25:16.962"/>
    <p1510:client id="{041CC6C7-3E7C-47F0-8E71-4CB1DAE9D870}" v="398" dt="2020-02-01T15:44:59.460"/>
    <p1510:client id="{14EF4D0F-503A-40AB-9881-7AEC04239132}" v="202" dt="2020-02-01T09:46:03.357"/>
    <p1510:client id="{4B52A71F-45CC-49E1-8034-1DD827F06F7C}" v="342" dt="2020-02-01T09:13:47.639"/>
    <p1510:client id="{508565D8-A1EB-4445-8307-F7F98924E1C2}" v="710" dt="2020-02-01T10:52:00.726"/>
    <p1510:client id="{5789C6E4-FA06-44DA-B126-B3D808D7F04E}" v="423" dt="2020-02-01T15:01:05.383"/>
    <p1510:client id="{780777BB-28B5-114A-8B0F-C287B09A9F8F}" v="13" dt="2020-02-01T09:15:17.770"/>
    <p1510:client id="{99AA9D6C-A6E4-A446-A1E0-44F97E34D649}" v="40" dt="2020-02-01T08:42:17.633"/>
    <p1510:client id="{AD4F3B37-C5D8-F449-BBAC-C6333AE12ED7}" v="16" dt="2020-02-01T09:49:18.008"/>
    <p1510:client id="{B8CBF6F6-1E16-7341-93B8-F5559BDE358B}" v="29" dt="2020-02-01T14:25:01.961"/>
    <p1510:client id="{EEE5F10C-14E2-4914-8AEA-CFA7966E1F1F}" v="27" dt="2020-02-01T08:57:57.963"/>
    <p1510:client id="{F5DB0C5A-1FCF-481B-8C49-5ECED5B508F2}" v="374" dt="2020-02-01T11:30:37.194"/>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1" d="100"/>
          <a:sy n="111" d="100"/>
        </p:scale>
        <p:origin x="-516" y="-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F2FFB779-270B-4192-84BA-A697F48306DC}" type="datetimeFigureOut">
              <a:rPr lang="ru-RU" smtClean="0"/>
              <a:t>08.04.2020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161079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2FFB779-270B-4192-84BA-A697F48306DC}" type="datetimeFigureOut">
              <a:rPr lang="ru-RU" smtClean="0"/>
              <a:t>08.04.2020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0657274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2FFB779-270B-4192-84BA-A697F48306DC}" type="datetimeFigureOut">
              <a:rPr lang="ru-RU" smtClean="0"/>
              <a:t>08.04.2020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812261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2FFB779-270B-4192-84BA-A697F48306DC}" type="datetimeFigureOut">
              <a:rPr lang="ru-RU" smtClean="0"/>
              <a:t>08.04.2020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703711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F2FFB779-270B-4192-84BA-A697F48306DC}" type="datetimeFigureOut">
              <a:rPr lang="ru-RU" smtClean="0"/>
              <a:t>08.04.2020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40763698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F2FFB779-270B-4192-84BA-A697F48306DC}" type="datetimeFigureOut">
              <a:rPr lang="ru-RU" smtClean="0"/>
              <a:t>08.04.2020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625762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F2FFB779-270B-4192-84BA-A697F48306DC}" type="datetimeFigureOut">
              <a:rPr lang="ru-RU" smtClean="0"/>
              <a:t>08.04.2020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188002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F2FFB779-270B-4192-84BA-A697F48306DC}" type="datetimeFigureOut">
              <a:rPr lang="ru-RU" smtClean="0"/>
              <a:t>08.04.2020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295335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2FFB779-270B-4192-84BA-A697F48306DC}" type="datetimeFigureOut">
              <a:rPr lang="ru-RU" smtClean="0"/>
              <a:t>08.04.2020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1988754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F2FFB779-270B-4192-84BA-A697F48306DC}" type="datetimeFigureOut">
              <a:rPr lang="ru-RU" smtClean="0"/>
              <a:t>08.04.2020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3665695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F2FFB779-270B-4192-84BA-A697F48306DC}" type="datetimeFigureOut">
              <a:rPr lang="ru-RU" smtClean="0"/>
              <a:t>08.04.2020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134169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FFB779-270B-4192-84BA-A697F48306DC}" type="datetimeFigureOut">
              <a:rPr lang="ru-RU" smtClean="0"/>
              <a:t>08.04.2020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5DC19C-03DA-4066-9FF7-D0BF1BC6D6F6}" type="slidenum">
              <a:rPr lang="ru-RU" smtClean="0"/>
              <a:t>‹#›</a:t>
            </a:fld>
            <a:endParaRPr lang="ru-RU"/>
          </a:p>
        </p:txBody>
      </p:sp>
    </p:spTree>
    <p:extLst>
      <p:ext uri="{BB962C8B-B14F-4D97-AF65-F5344CB8AC3E}">
        <p14:creationId xmlns:p14="http://schemas.microsoft.com/office/powerpoint/2010/main" val="31549794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5.xml"/><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8.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5.xml"/><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6" name="Rectangle 30">
            <a:extLst>
              <a:ext uri="{FF2B5EF4-FFF2-40B4-BE49-F238E27FC236}">
                <a16:creationId xmlns="" xmlns:a16="http://schemas.microsoft.com/office/drawing/2014/main" id="{5A59F003-E00A-43F9-91DC-CC54E3B8746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Рисунок 4" descr="Изображение выглядит как трава, внешний, гора, дым&#10;&#10;Описание создано с очень высокой степенью достоверности">
            <a:extLst>
              <a:ext uri="{FF2B5EF4-FFF2-40B4-BE49-F238E27FC236}">
                <a16:creationId xmlns="" xmlns:a16="http://schemas.microsoft.com/office/drawing/2014/main" id="{6FC8D6EE-2F5A-4D53-BE70-CD9BD347ACA1}"/>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0" y="1"/>
            <a:ext cx="12191980" cy="6857999"/>
          </a:xfrm>
          <a:prstGeom prst="rect">
            <a:avLst/>
          </a:prstGeom>
        </p:spPr>
      </p:pic>
      <p:sp>
        <p:nvSpPr>
          <p:cNvPr id="47" name="Rectangle 32">
            <a:extLst>
              <a:ext uri="{FF2B5EF4-FFF2-40B4-BE49-F238E27FC236}">
                <a16:creationId xmlns="" xmlns:a16="http://schemas.microsoft.com/office/drawing/2014/main" id="{D74A4382-E3AD-430A-9A1F-DFA3E0E77A7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16200000">
            <a:off x="3799868" y="-1534136"/>
            <a:ext cx="4592270" cy="12192001"/>
          </a:xfrm>
          <a:prstGeom prst="rect">
            <a:avLst/>
          </a:prstGeom>
          <a:gradFill>
            <a:gsLst>
              <a:gs pos="35000">
                <a:schemeClr val="bg1">
                  <a:alpha val="46000"/>
                </a:schemeClr>
              </a:gs>
              <a:gs pos="21000">
                <a:schemeClr val="bg1">
                  <a:alpha val="30000"/>
                </a:schemeClr>
              </a:gs>
              <a:gs pos="0">
                <a:schemeClr val="bg1">
                  <a:alpha val="0"/>
                </a:schemeClr>
              </a:gs>
              <a:gs pos="100000">
                <a:schemeClr val="bg1">
                  <a:alpha val="9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p:cNvSpPr>
            <a:spLocks noGrp="1"/>
          </p:cNvSpPr>
          <p:nvPr>
            <p:ph type="ctrTitle"/>
          </p:nvPr>
        </p:nvSpPr>
        <p:spPr>
          <a:xfrm>
            <a:off x="246402" y="2761249"/>
            <a:ext cx="9078562" cy="2387600"/>
          </a:xfrm>
        </p:spPr>
        <p:txBody>
          <a:bodyPr vert="horz" lIns="91440" tIns="45720" rIns="91440" bIns="45720" rtlCol="0">
            <a:normAutofit/>
          </a:bodyPr>
          <a:lstStyle/>
          <a:p>
            <a:pPr algn="l"/>
            <a:r>
              <a:rPr lang="ru-RU" sz="5100" i="1">
                <a:latin typeface="Cambria"/>
                <a:cs typeface="Calibri Light"/>
              </a:rPr>
              <a:t>Война особо тяжкий случай.</a:t>
            </a:r>
            <a:br>
              <a:rPr lang="ru-RU" sz="5100" i="1">
                <a:latin typeface="Cambria"/>
                <a:cs typeface="Calibri Light"/>
              </a:rPr>
            </a:br>
            <a:r>
              <a:rPr lang="ru-RU" sz="5100" i="1">
                <a:latin typeface="Cambria"/>
                <a:cs typeface="Calibri Light"/>
              </a:rPr>
              <a:t>Сталинградская битва.</a:t>
            </a:r>
            <a:br>
              <a:rPr lang="ru-RU" sz="5100" i="1">
                <a:latin typeface="Cambria"/>
                <a:cs typeface="Calibri Light"/>
              </a:rPr>
            </a:br>
            <a:r>
              <a:rPr lang="ru-RU" sz="5100" i="1">
                <a:latin typeface="Cambria"/>
                <a:cs typeface="Calibri Light"/>
              </a:rPr>
              <a:t>17.07.1942-02.02.1943 гг.</a:t>
            </a:r>
          </a:p>
        </p:txBody>
      </p:sp>
      <p:sp>
        <p:nvSpPr>
          <p:cNvPr id="48" name="Rectangle: Rounded Corners 34">
            <a:extLst>
              <a:ext uri="{FF2B5EF4-FFF2-40B4-BE49-F238E27FC236}">
                <a16:creationId xmlns="" xmlns:a16="http://schemas.microsoft.com/office/drawing/2014/main" id="{79F40191-0F44-4FD1-82CC-ACB507C14BE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5575039"/>
            <a:ext cx="9785897" cy="68580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Подзаголовок 2"/>
          <p:cNvSpPr>
            <a:spLocks noGrp="1"/>
          </p:cNvSpPr>
          <p:nvPr>
            <p:ph type="subTitle" idx="1"/>
          </p:nvPr>
        </p:nvSpPr>
        <p:spPr>
          <a:xfrm>
            <a:off x="404553" y="5624945"/>
            <a:ext cx="9078562" cy="592975"/>
          </a:xfrm>
        </p:spPr>
        <p:txBody>
          <a:bodyPr anchor="ctr">
            <a:normAutofit/>
          </a:bodyPr>
          <a:lstStyle/>
          <a:p>
            <a:pPr algn="l"/>
            <a:r>
              <a:rPr lang="ru-RU" b="1" i="1">
                <a:latin typeface="Georgia"/>
                <a:cs typeface="Calibri"/>
              </a:rPr>
              <a:t>Выполнено 12 группой</a:t>
            </a:r>
          </a:p>
        </p:txBody>
      </p:sp>
    </p:spTree>
    <p:extLst>
      <p:ext uri="{BB962C8B-B14F-4D97-AF65-F5344CB8AC3E}">
        <p14:creationId xmlns:p14="http://schemas.microsoft.com/office/powerpoint/2010/main" val="135165157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Изображение выглядит как красный, сидит, комната, белый&#10;&#10;Описание создано с очень высокой степенью достоверности">
            <a:extLst>
              <a:ext uri="{FF2B5EF4-FFF2-40B4-BE49-F238E27FC236}">
                <a16:creationId xmlns="" xmlns:a16="http://schemas.microsoft.com/office/drawing/2014/main" id="{63E34F1E-F790-4A71-8DB8-A209FE9F632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95" y="3415"/>
            <a:ext cx="12187727" cy="6833228"/>
          </a:xfrm>
          <a:prstGeom prst="rect">
            <a:avLst/>
          </a:prstGeom>
        </p:spPr>
      </p:pic>
      <p:sp>
        <p:nvSpPr>
          <p:cNvPr id="4" name="Объект 3">
            <a:extLst>
              <a:ext uri="{FF2B5EF4-FFF2-40B4-BE49-F238E27FC236}">
                <a16:creationId xmlns="" xmlns:a16="http://schemas.microsoft.com/office/drawing/2014/main" id="{E4580019-635C-4266-A976-748B7CD483C9}"/>
              </a:ext>
            </a:extLst>
          </p:cNvPr>
          <p:cNvSpPr>
            <a:spLocks noGrp="1"/>
          </p:cNvSpPr>
          <p:nvPr>
            <p:ph sz="half" idx="2"/>
          </p:nvPr>
        </p:nvSpPr>
        <p:spPr>
          <a:xfrm>
            <a:off x="2435674" y="262208"/>
            <a:ext cx="9456618" cy="6229380"/>
          </a:xfrm>
        </p:spPr>
        <p:txBody>
          <a:bodyPr vert="horz" lIns="91440" tIns="45720" rIns="91440" bIns="45720" rtlCol="0" anchor="t">
            <a:normAutofit lnSpcReduction="10000"/>
          </a:bodyPr>
          <a:lstStyle/>
          <a:p>
            <a:pPr marL="0" indent="0">
              <a:buNone/>
            </a:pPr>
            <a:r>
              <a:rPr lang="ru-RU" b="1">
                <a:solidFill>
                  <a:schemeClr val="bg1"/>
                </a:solidFill>
                <a:ea typeface="+mn-lt"/>
                <a:cs typeface="+mn-lt"/>
              </a:rPr>
              <a:t>2 февраля 1943 г. в 16 часов историческая Сталинградская битва закончилась.</a:t>
            </a:r>
          </a:p>
          <a:p>
            <a:pPr>
              <a:buFont typeface="Wingdings" panose="020B0604020202020204" pitchFamily="34" charset="0"/>
              <a:buChar char="ü"/>
            </a:pPr>
            <a:r>
              <a:rPr lang="ru-RU" b="1">
                <a:solidFill>
                  <a:schemeClr val="bg1"/>
                </a:solidFill>
                <a:ea typeface="+mn-lt"/>
                <a:cs typeface="+mn-lt"/>
              </a:rPr>
              <a:t> Начало коренного перелома в ходе войны, стратегическая инициатива перешла в руки советских войск.</a:t>
            </a:r>
          </a:p>
          <a:p>
            <a:pPr>
              <a:buFont typeface="Wingdings" panose="020B0604020202020204" pitchFamily="34" charset="0"/>
              <a:buChar char="ü"/>
            </a:pPr>
            <a:r>
              <a:rPr lang="ru-RU" b="1">
                <a:solidFill>
                  <a:schemeClr val="bg1"/>
                </a:solidFill>
                <a:ea typeface="+mn-lt"/>
                <a:cs typeface="+mn-lt"/>
              </a:rPr>
              <a:t> Красная армия впервые осуществила наступательную операцию группы фронтов по окружению и уничтожению крупной вражеской группировки.</a:t>
            </a:r>
          </a:p>
          <a:p>
            <a:pPr>
              <a:buFont typeface="Wingdings" panose="020B0604020202020204" pitchFamily="34" charset="0"/>
              <a:buChar char="ü"/>
            </a:pPr>
            <a:r>
              <a:rPr lang="ru-RU" b="1">
                <a:solidFill>
                  <a:schemeClr val="bg1"/>
                </a:solidFill>
                <a:ea typeface="+mn-lt"/>
                <a:cs typeface="+mn-lt"/>
              </a:rPr>
              <a:t> Гибель лучших немецких войск под Сталинградом вызвала упадок морального духа солдат Германии.</a:t>
            </a:r>
          </a:p>
          <a:p>
            <a:pPr>
              <a:buFont typeface="Wingdings" panose="020B0604020202020204" pitchFamily="34" charset="0"/>
              <a:buChar char="ü"/>
            </a:pPr>
            <a:r>
              <a:rPr lang="ru-RU" b="1">
                <a:solidFill>
                  <a:schemeClr val="bg1"/>
                </a:solidFill>
                <a:ea typeface="+mn-lt"/>
                <a:cs typeface="+mn-lt"/>
              </a:rPr>
              <a:t> Победа в Сталинграде вызвала подъем национально-освободительного движения в странах порабощенных фашистами.</a:t>
            </a:r>
          </a:p>
          <a:p>
            <a:pPr>
              <a:buFont typeface="Wingdings" panose="020B0604020202020204" pitchFamily="34" charset="0"/>
              <a:buChar char="ü"/>
            </a:pPr>
            <a:r>
              <a:rPr lang="ru-RU" b="1">
                <a:solidFill>
                  <a:schemeClr val="bg1"/>
                </a:solidFill>
                <a:ea typeface="+mn-lt"/>
                <a:cs typeface="+mn-lt"/>
              </a:rPr>
              <a:t> Возрос международный авторитет СССР, это являлось важным фактором дальнейшего укрепления антигитлеровской коалиции.</a:t>
            </a:r>
            <a:endParaRPr lang="ru-RU" b="1">
              <a:solidFill>
                <a:schemeClr val="bg1"/>
              </a:solidFill>
              <a:cs typeface="Calibri" panose="020F0502020204030204"/>
            </a:endParaRPr>
          </a:p>
        </p:txBody>
      </p:sp>
      <p:pic>
        <p:nvPicPr>
          <p:cNvPr id="10" name="Рисунок 10" descr="Изображение выглядит как комната&#10;&#10;Описание создано с очень высокой степенью достоверности">
            <a:extLst>
              <a:ext uri="{FF2B5EF4-FFF2-40B4-BE49-F238E27FC236}">
                <a16:creationId xmlns="" xmlns:a16="http://schemas.microsoft.com/office/drawing/2014/main" id="{34FF8F9B-BDD7-4B03-9F73-E48D0FEC668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7510" y="-67753"/>
            <a:ext cx="2432111" cy="6911955"/>
          </a:xfrm>
          <a:prstGeom prst="rect">
            <a:avLst/>
          </a:prstGeom>
        </p:spPr>
      </p:pic>
    </p:spTree>
    <p:extLst>
      <p:ext uri="{BB962C8B-B14F-4D97-AF65-F5344CB8AC3E}">
        <p14:creationId xmlns:p14="http://schemas.microsoft.com/office/powerpoint/2010/main" val="150978789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Изображение выглядит как красный, сидит, комната, белый&#10;&#10;Описание создано с очень высокой степенью достоверности">
            <a:extLst>
              <a:ext uri="{FF2B5EF4-FFF2-40B4-BE49-F238E27FC236}">
                <a16:creationId xmlns="" xmlns:a16="http://schemas.microsoft.com/office/drawing/2014/main" id="{3655CBDA-B764-4367-A809-9D16C7F6A1A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6014" y="17792"/>
            <a:ext cx="12187727" cy="6833228"/>
          </a:xfrm>
          <a:prstGeom prst="rect">
            <a:avLst/>
          </a:prstGeom>
        </p:spPr>
      </p:pic>
      <p:sp>
        <p:nvSpPr>
          <p:cNvPr id="4" name="Объект 3">
            <a:extLst>
              <a:ext uri="{FF2B5EF4-FFF2-40B4-BE49-F238E27FC236}">
                <a16:creationId xmlns="" xmlns:a16="http://schemas.microsoft.com/office/drawing/2014/main" id="{0BA764C4-553B-435E-B790-5036A0C02A54}"/>
              </a:ext>
            </a:extLst>
          </p:cNvPr>
          <p:cNvSpPr>
            <a:spLocks noGrp="1"/>
          </p:cNvSpPr>
          <p:nvPr>
            <p:ph sz="half" idx="2"/>
          </p:nvPr>
        </p:nvSpPr>
        <p:spPr>
          <a:xfrm>
            <a:off x="2622580" y="276585"/>
            <a:ext cx="9111560" cy="3353909"/>
          </a:xfrm>
        </p:spPr>
        <p:txBody>
          <a:bodyPr vert="horz" lIns="91440" tIns="45720" rIns="91440" bIns="45720" rtlCol="0" anchor="t">
            <a:normAutofit fontScale="92500" lnSpcReduction="10000"/>
          </a:bodyPr>
          <a:lstStyle/>
          <a:p>
            <a:pPr marL="0" indent="0">
              <a:buNone/>
            </a:pPr>
            <a:r>
              <a:rPr lang="ru-RU" b="1">
                <a:solidFill>
                  <a:schemeClr val="bg1"/>
                </a:solidFill>
                <a:ea typeface="+mn-lt"/>
                <a:cs typeface="+mn-lt"/>
              </a:rPr>
              <a:t>Именно в Сталинградской битве родилась та непобедимая армия, которая водрузила своё знамя над Рейхстагом. Те, кто прошёл через Сталинградский ад, стали костяком вокруг которого начала формироваться иная сила, чем прежде. Армия 1941 года совершила невозможное: она остановила вермахт, она сломала "блицкриг". Но она ещё не умела побеждать. </a:t>
            </a:r>
          </a:p>
          <a:p>
            <a:pPr marL="0" indent="0">
              <a:buNone/>
            </a:pPr>
            <a:endParaRPr lang="ru-RU">
              <a:cs typeface="Calibri"/>
            </a:endParaRPr>
          </a:p>
        </p:txBody>
      </p:sp>
      <p:sp>
        <p:nvSpPr>
          <p:cNvPr id="6" name="Объект 5">
            <a:extLst>
              <a:ext uri="{FF2B5EF4-FFF2-40B4-BE49-F238E27FC236}">
                <a16:creationId xmlns="" xmlns:a16="http://schemas.microsoft.com/office/drawing/2014/main" id="{C27EE504-672E-4D4F-A864-A0659B3A2B4C}"/>
              </a:ext>
            </a:extLst>
          </p:cNvPr>
          <p:cNvSpPr>
            <a:spLocks noGrp="1"/>
          </p:cNvSpPr>
          <p:nvPr>
            <p:ph sz="quarter" idx="4"/>
          </p:nvPr>
        </p:nvSpPr>
        <p:spPr>
          <a:xfrm>
            <a:off x="1499559" y="2720735"/>
            <a:ext cx="5125678" cy="3742098"/>
          </a:xfrm>
        </p:spPr>
        <p:txBody>
          <a:bodyPr vert="horz" lIns="91440" tIns="45720" rIns="91440" bIns="45720" rtlCol="0" anchor="t">
            <a:normAutofit fontScale="92500" lnSpcReduction="10000"/>
          </a:bodyPr>
          <a:lstStyle/>
          <a:p>
            <a:pPr marL="0" indent="0">
              <a:buNone/>
            </a:pPr>
            <a:r>
              <a:rPr lang="ru-RU" b="1">
                <a:solidFill>
                  <a:schemeClr val="bg1"/>
                </a:solidFill>
                <a:ea typeface="+mn-lt"/>
                <a:cs typeface="+mn-lt"/>
              </a:rPr>
              <a:t>Что и доказала история 1942 года, когда в то несчастное лето вся страна словно заглянула в пропасть. Но зацепилась за Сталинград и выстояла. Вот в том и оказалась суть перелома, случившегося в ходе Сталинградской битвы. До неё только мы верили, что всё равно победим. После неё мы стали знать это!</a:t>
            </a:r>
            <a:endParaRPr lang="ru-RU" b="1">
              <a:solidFill>
                <a:schemeClr val="bg1"/>
              </a:solidFill>
              <a:cs typeface="Calibri" panose="020F0502020204030204"/>
            </a:endParaRPr>
          </a:p>
        </p:txBody>
      </p:sp>
      <p:pic>
        <p:nvPicPr>
          <p:cNvPr id="3" name="Рисунок 10" descr="Изображение выглядит как комната&#10;&#10;Описание создано с очень высокой степенью достоверности">
            <a:extLst>
              <a:ext uri="{FF2B5EF4-FFF2-40B4-BE49-F238E27FC236}">
                <a16:creationId xmlns="" xmlns:a16="http://schemas.microsoft.com/office/drawing/2014/main" id="{C35AFB3D-E206-4EC4-835A-010B291B872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 y="-67753"/>
            <a:ext cx="2432111" cy="6911955"/>
          </a:xfrm>
          <a:prstGeom prst="rect">
            <a:avLst/>
          </a:prstGeom>
        </p:spPr>
      </p:pic>
      <p:pic>
        <p:nvPicPr>
          <p:cNvPr id="5" name="Рисунок 8" descr="Изображение выглядит как внешний, человек, скульптура, здание&#10;&#10;Описание создано с очень высокой степенью достоверности">
            <a:extLst>
              <a:ext uri="{FF2B5EF4-FFF2-40B4-BE49-F238E27FC236}">
                <a16:creationId xmlns="" xmlns:a16="http://schemas.microsoft.com/office/drawing/2014/main" id="{6FCD276B-FA3A-4926-918D-63CDA028FB8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82288" y="2945922"/>
            <a:ext cx="4324708" cy="3410308"/>
          </a:xfrm>
          <a:prstGeom prst="rect">
            <a:avLst/>
          </a:prstGeom>
        </p:spPr>
      </p:pic>
    </p:spTree>
    <p:extLst>
      <p:ext uri="{BB962C8B-B14F-4D97-AF65-F5344CB8AC3E}">
        <p14:creationId xmlns:p14="http://schemas.microsoft.com/office/powerpoint/2010/main" val="26900565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Рисунок 3" descr="Изображение выглядит как красный, сидит, комната, белый&#10;&#10;Описание создано с очень высокой степенью достоверности">
            <a:extLst>
              <a:ext uri="{FF2B5EF4-FFF2-40B4-BE49-F238E27FC236}">
                <a16:creationId xmlns="" xmlns:a16="http://schemas.microsoft.com/office/drawing/2014/main" id="{B202482C-FAC2-4D9E-AD3A-76E20407A4A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0" y="10"/>
            <a:ext cx="12191980" cy="6857990"/>
          </a:xfrm>
          <a:prstGeom prst="rect">
            <a:avLst/>
          </a:prstGeom>
        </p:spPr>
      </p:pic>
      <p:sp>
        <p:nvSpPr>
          <p:cNvPr id="6" name="Rectangle 8">
            <a:extLst>
              <a:ext uri="{FF2B5EF4-FFF2-40B4-BE49-F238E27FC236}">
                <a16:creationId xmlns="" xmlns:a16="http://schemas.microsoft.com/office/drawing/2014/main" id="{37C89E4B-3C9F-44B9-8B86-D9E3D112D8E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 xmlns:a16="http://schemas.microsoft.com/office/drawing/2014/main" id="{056309FF-3CF9-4B90-B4B1-A9AD1B6C4F22}"/>
              </a:ext>
            </a:extLst>
          </p:cNvPr>
          <p:cNvSpPr>
            <a:spLocks noGrp="1"/>
          </p:cNvSpPr>
          <p:nvPr>
            <p:ph type="title"/>
          </p:nvPr>
        </p:nvSpPr>
        <p:spPr>
          <a:xfrm>
            <a:off x="523875" y="1492863"/>
            <a:ext cx="11210925" cy="2254459"/>
          </a:xfrm>
        </p:spPr>
        <p:txBody>
          <a:bodyPr>
            <a:normAutofit/>
          </a:bodyPr>
          <a:lstStyle/>
          <a:p>
            <a:pPr algn="ctr"/>
            <a:r>
              <a:rPr lang="ru-RU" sz="6000" b="1">
                <a:solidFill>
                  <a:schemeClr val="bg1"/>
                </a:solidFill>
                <a:latin typeface="Century"/>
                <a:cs typeface="Calibri Light"/>
              </a:rPr>
              <a:t>Спасибо за просмотр !</a:t>
            </a:r>
          </a:p>
        </p:txBody>
      </p:sp>
      <p:cxnSp>
        <p:nvCxnSpPr>
          <p:cNvPr id="11" name="Straight Connector 10">
            <a:extLst>
              <a:ext uri="{FF2B5EF4-FFF2-40B4-BE49-F238E27FC236}">
                <a16:creationId xmlns="" xmlns:a16="http://schemas.microsoft.com/office/drawing/2014/main" id="{AA2EAA10-076F-46BD-8F0F-B9A2FB77A85C}"/>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 xmlns:a16="http://schemas.microsoft.com/office/drawing/2014/main" id="{D891E407-403B-4764-86C9-33A56D3BCAA3}"/>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19617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7" descr="Изображение выглядит как красный, сидит, комната, белый&#10;&#10;Описание создано с очень высокой степенью достоверности">
            <a:extLst>
              <a:ext uri="{FF2B5EF4-FFF2-40B4-BE49-F238E27FC236}">
                <a16:creationId xmlns="" xmlns:a16="http://schemas.microsoft.com/office/drawing/2014/main" id="{4B0BFB19-0605-427F-A76A-87F1478AB8A6}"/>
              </a:ext>
            </a:extLst>
          </p:cNvPr>
          <p:cNvPicPr>
            <a:picLocks noGrp="1" noChangeAspect="1"/>
          </p:cNvPicPr>
          <p:nvPr>
            <p:ph sz="half" idx="2"/>
          </p:nvPr>
        </p:nvPicPr>
        <p:blipFill>
          <a:blip r:embed="rId2" cstate="email">
            <a:extLst>
              <a:ext uri="{28A0092B-C50C-407E-A947-70E740481C1C}">
                <a14:useLocalDpi xmlns:a14="http://schemas.microsoft.com/office/drawing/2010/main"/>
              </a:ext>
            </a:extLst>
          </a:blip>
          <a:stretch>
            <a:fillRect/>
          </a:stretch>
        </p:blipFill>
        <p:spPr>
          <a:xfrm>
            <a:off x="0" y="-3953"/>
            <a:ext cx="12197267" cy="6861952"/>
          </a:xfrm>
        </p:spPr>
      </p:pic>
      <p:sp>
        <p:nvSpPr>
          <p:cNvPr id="3" name="Текст 2">
            <a:extLst>
              <a:ext uri="{FF2B5EF4-FFF2-40B4-BE49-F238E27FC236}">
                <a16:creationId xmlns="" xmlns:a16="http://schemas.microsoft.com/office/drawing/2014/main" id="{2FC2AD06-9BCD-45D3-91D3-C65C72771BC2}"/>
              </a:ext>
            </a:extLst>
          </p:cNvPr>
          <p:cNvSpPr>
            <a:spLocks noGrp="1"/>
          </p:cNvSpPr>
          <p:nvPr>
            <p:ph type="body" idx="1"/>
          </p:nvPr>
        </p:nvSpPr>
        <p:spPr>
          <a:xfrm>
            <a:off x="1558656" y="272182"/>
            <a:ext cx="9686654" cy="579497"/>
          </a:xfrm>
        </p:spPr>
        <p:txBody>
          <a:bodyPr>
            <a:normAutofit fontScale="92500" lnSpcReduction="10000"/>
          </a:bodyPr>
          <a:lstStyle/>
          <a:p>
            <a:pPr algn="ctr"/>
            <a:r>
              <a:rPr lang="ru-RU" sz="4000" i="1">
                <a:solidFill>
                  <a:schemeClr val="bg1"/>
                </a:solidFill>
                <a:latin typeface="Century"/>
                <a:cs typeface="Calibri"/>
              </a:rPr>
              <a:t>Сталинградская битва</a:t>
            </a:r>
            <a:r>
              <a:rPr lang="ru-RU" i="1">
                <a:solidFill>
                  <a:schemeClr val="bg1"/>
                </a:solidFill>
                <a:latin typeface="Century"/>
                <a:cs typeface="Calibri"/>
              </a:rPr>
              <a:t> </a:t>
            </a:r>
          </a:p>
        </p:txBody>
      </p:sp>
      <p:sp>
        <p:nvSpPr>
          <p:cNvPr id="5" name="Текст 4">
            <a:extLst>
              <a:ext uri="{FF2B5EF4-FFF2-40B4-BE49-F238E27FC236}">
                <a16:creationId xmlns="" xmlns:a16="http://schemas.microsoft.com/office/drawing/2014/main" id="{71BC3B07-019B-4E87-8078-35A841269A9F}"/>
              </a:ext>
            </a:extLst>
          </p:cNvPr>
          <p:cNvSpPr>
            <a:spLocks noGrp="1"/>
          </p:cNvSpPr>
          <p:nvPr>
            <p:ph type="body" sz="quarter" idx="3"/>
          </p:nvPr>
        </p:nvSpPr>
        <p:spPr>
          <a:xfrm>
            <a:off x="2390955" y="904785"/>
            <a:ext cx="9280734" cy="809535"/>
          </a:xfrm>
        </p:spPr>
        <p:txBody>
          <a:bodyPr>
            <a:noAutofit/>
          </a:bodyPr>
          <a:lstStyle/>
          <a:p>
            <a:r>
              <a:rPr lang="ru-RU" sz="1800">
                <a:solidFill>
                  <a:schemeClr val="bg1"/>
                </a:solidFill>
                <a:cs typeface="Calibri"/>
              </a:rPr>
              <a:t>Сталинградская битва- сражение между войсками СССР, с одной стороны, и войсками нацисткой Германии, Румынии, Италии, Венгрии в ходе Великой Отечественной войны. Битва была одним из важнейших событий Второй мировой войны.</a:t>
            </a:r>
          </a:p>
        </p:txBody>
      </p:sp>
      <p:pic>
        <p:nvPicPr>
          <p:cNvPr id="10" name="Рисунок 10">
            <a:extLst>
              <a:ext uri="{FF2B5EF4-FFF2-40B4-BE49-F238E27FC236}">
                <a16:creationId xmlns="" xmlns:a16="http://schemas.microsoft.com/office/drawing/2014/main" id="{02BE4B65-2760-9F42-8DAC-6BACC3F7F4A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827"/>
          <a:stretch/>
        </p:blipFill>
        <p:spPr>
          <a:xfrm>
            <a:off x="-4148" y="-154017"/>
            <a:ext cx="2407504" cy="7015854"/>
          </a:xfrm>
          <a:prstGeom prst="rect">
            <a:avLst/>
          </a:prstGeom>
        </p:spPr>
      </p:pic>
      <p:pic>
        <p:nvPicPr>
          <p:cNvPr id="2" name="Рисунок 3">
            <a:extLst>
              <a:ext uri="{FF2B5EF4-FFF2-40B4-BE49-F238E27FC236}">
                <a16:creationId xmlns="" xmlns:a16="http://schemas.microsoft.com/office/drawing/2014/main" id="{9150A0FC-150F-1F40-99E2-8A08D3D45E4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961313" y="1712933"/>
            <a:ext cx="5166557" cy="3147751"/>
          </a:xfrm>
          <a:prstGeom prst="rect">
            <a:avLst/>
          </a:prstGeom>
        </p:spPr>
      </p:pic>
      <p:sp>
        <p:nvSpPr>
          <p:cNvPr id="8" name="TextBox 7">
            <a:extLst>
              <a:ext uri="{FF2B5EF4-FFF2-40B4-BE49-F238E27FC236}">
                <a16:creationId xmlns="" xmlns:a16="http://schemas.microsoft.com/office/drawing/2014/main" id="{827DFF3A-E1C1-D142-BEA0-C8D099084FD3}"/>
              </a:ext>
            </a:extLst>
          </p:cNvPr>
          <p:cNvSpPr txBox="1"/>
          <p:nvPr/>
        </p:nvSpPr>
        <p:spPr>
          <a:xfrm>
            <a:off x="1750183" y="4739243"/>
            <a:ext cx="9319402" cy="2031325"/>
          </a:xfrm>
          <a:prstGeom prst="rect">
            <a:avLst/>
          </a:prstGeom>
          <a:noFill/>
        </p:spPr>
        <p:txBody>
          <a:bodyPr wrap="square" rtlCol="0" anchor="t">
            <a:spAutoFit/>
          </a:bodyPr>
          <a:lstStyle/>
          <a:p>
            <a:r>
              <a:rPr lang="ru-RU" b="1">
                <a:solidFill>
                  <a:schemeClr val="bg1"/>
                </a:solidFill>
                <a:cs typeface="Calibri"/>
              </a:rPr>
              <a:t>Цель вермахта:</a:t>
            </a:r>
          </a:p>
          <a:p>
            <a:pPr marL="285750" indent="-285750" algn="just">
              <a:buFont typeface="Wingdings"/>
              <a:buChar char="ü"/>
            </a:pPr>
            <a:r>
              <a:rPr lang="ru-RU" b="1">
                <a:solidFill>
                  <a:schemeClr val="bg1"/>
                </a:solidFill>
                <a:ea typeface="+mn-lt"/>
                <a:cs typeface="+mn-lt"/>
              </a:rPr>
              <a:t>Захват Сталинграда, как символ падения вождям советского народа.</a:t>
            </a:r>
            <a:endParaRPr lang="ru-RU" b="1">
              <a:solidFill>
                <a:schemeClr val="bg1"/>
              </a:solidFill>
              <a:cs typeface="Calibri" panose="020F0502020204030204"/>
            </a:endParaRPr>
          </a:p>
          <a:p>
            <a:pPr marL="285750" indent="-285750" algn="just">
              <a:buFont typeface="Wingdings"/>
              <a:buChar char="ü"/>
            </a:pPr>
            <a:r>
              <a:rPr lang="ru-RU" b="1">
                <a:solidFill>
                  <a:schemeClr val="bg1"/>
                </a:solidFill>
                <a:ea typeface="+mn-lt"/>
                <a:cs typeface="+mn-lt"/>
              </a:rPr>
              <a:t>Захват южных регионов с нефтью. Это было более важной и более приземленной задачей.</a:t>
            </a:r>
          </a:p>
          <a:p>
            <a:pPr algn="just"/>
            <a:r>
              <a:rPr lang="ru-RU" b="1">
                <a:solidFill>
                  <a:schemeClr val="bg1"/>
                </a:solidFill>
                <a:ea typeface="+mn-lt"/>
                <a:cs typeface="+mn-lt"/>
              </a:rPr>
              <a:t>23 июля Гитлер подписывает директиву номер 45, в которой указывает главной целью немецкого наступления: Ленинград, Сталинград, Кавказ.</a:t>
            </a:r>
            <a:endParaRPr lang="ru-RU" b="1">
              <a:solidFill>
                <a:schemeClr val="bg1"/>
              </a:solidFill>
              <a:cs typeface="Calibri"/>
            </a:endParaRPr>
          </a:p>
          <a:p>
            <a:endParaRPr lang="ru-RU">
              <a:cs typeface="Calibri"/>
            </a:endParaRPr>
          </a:p>
        </p:txBody>
      </p:sp>
    </p:spTree>
    <p:extLst>
      <p:ext uri="{BB962C8B-B14F-4D97-AF65-F5344CB8AC3E}">
        <p14:creationId xmlns:p14="http://schemas.microsoft.com/office/powerpoint/2010/main" val="387298988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5" descr="Изображение выглядит как красный, сидит, комната, белый&#10;&#10;Описание создано с очень высокой степенью достоверности">
            <a:extLst>
              <a:ext uri="{FF2B5EF4-FFF2-40B4-BE49-F238E27FC236}">
                <a16:creationId xmlns="" xmlns:a16="http://schemas.microsoft.com/office/drawing/2014/main" id="{5F348579-B631-4221-BD1A-F5E959448B62}"/>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6241" y="-6560"/>
            <a:ext cx="12191359" cy="6857520"/>
          </a:xfrm>
        </p:spPr>
      </p:pic>
      <p:sp>
        <p:nvSpPr>
          <p:cNvPr id="4" name="Текст 3">
            <a:extLst>
              <a:ext uri="{FF2B5EF4-FFF2-40B4-BE49-F238E27FC236}">
                <a16:creationId xmlns="" xmlns:a16="http://schemas.microsoft.com/office/drawing/2014/main" id="{4D8FC42C-1BED-46CB-B598-E33ABF6CD6C5}"/>
              </a:ext>
            </a:extLst>
          </p:cNvPr>
          <p:cNvSpPr>
            <a:spLocks noGrp="1"/>
          </p:cNvSpPr>
          <p:nvPr>
            <p:ph type="body" sz="half" idx="2"/>
          </p:nvPr>
        </p:nvSpPr>
        <p:spPr>
          <a:xfrm>
            <a:off x="6648244" y="2373703"/>
            <a:ext cx="5441859" cy="2345095"/>
          </a:xfrm>
        </p:spPr>
        <p:txBody>
          <a:bodyPr vert="horz" lIns="91440" tIns="45720" rIns="91440" bIns="45720" rtlCol="0" anchor="t">
            <a:noAutofit/>
          </a:bodyPr>
          <a:lstStyle/>
          <a:p>
            <a:r>
              <a:rPr lang="ru-RU" sz="2400" b="1">
                <a:ea typeface="+mn-lt"/>
                <a:cs typeface="+mn-lt"/>
              </a:rPr>
              <a:t> </a:t>
            </a:r>
            <a:r>
              <a:rPr lang="ru-RU" sz="2400" b="1">
                <a:solidFill>
                  <a:schemeClr val="bg1"/>
                </a:solidFill>
                <a:ea typeface="+mn-lt"/>
                <a:cs typeface="+mn-lt"/>
              </a:rPr>
              <a:t>В конце июля генерал Йодль заявил о том, ключ к Кавказу находится в Сталинграде. Этого было достаточно для того, чтобы 31 июля 1942 года Гитлер принял важнейшее решение всей наступательной летней кампании. Согласно этому решению 4-ая танковая армия перебрасывалась под Сталинград.</a:t>
            </a:r>
            <a:endParaRPr lang="ru-RU" sz="2400" b="1" i="1">
              <a:solidFill>
                <a:schemeClr val="bg1"/>
              </a:solidFill>
              <a:ea typeface="+mn-lt"/>
              <a:cs typeface="+mn-lt"/>
            </a:endParaRPr>
          </a:p>
          <a:p>
            <a:endParaRPr lang="ru-RU" sz="2000" b="1" i="1">
              <a:cs typeface="Calibri"/>
            </a:endParaRPr>
          </a:p>
        </p:txBody>
      </p:sp>
      <p:pic>
        <p:nvPicPr>
          <p:cNvPr id="8" name="Рисунок 10">
            <a:extLst>
              <a:ext uri="{FF2B5EF4-FFF2-40B4-BE49-F238E27FC236}">
                <a16:creationId xmlns="" xmlns:a16="http://schemas.microsoft.com/office/drawing/2014/main" id="{6499A1FF-473C-4C48-A4F9-1E9B5DD123B4}"/>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 y="-125263"/>
            <a:ext cx="2374600" cy="6980000"/>
          </a:xfrm>
          <a:prstGeom prst="rect">
            <a:avLst/>
          </a:prstGeom>
        </p:spPr>
      </p:pic>
      <p:pic>
        <p:nvPicPr>
          <p:cNvPr id="10" name="Рисунок 10" descr="Изображение выглядит как трава, поезд, внешний, оружие&#10;&#10;Описание создано с очень высокой степенью достоверности">
            <a:extLst>
              <a:ext uri="{FF2B5EF4-FFF2-40B4-BE49-F238E27FC236}">
                <a16:creationId xmlns="" xmlns:a16="http://schemas.microsoft.com/office/drawing/2014/main" id="{812F2932-DA95-4627-A4B1-A6905C1F08E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475119" y="2672032"/>
            <a:ext cx="5101086" cy="2980426"/>
          </a:xfrm>
          <a:prstGeom prst="rect">
            <a:avLst/>
          </a:prstGeom>
        </p:spPr>
      </p:pic>
      <p:sp>
        <p:nvSpPr>
          <p:cNvPr id="13" name="TextBox 12">
            <a:extLst>
              <a:ext uri="{FF2B5EF4-FFF2-40B4-BE49-F238E27FC236}">
                <a16:creationId xmlns="" xmlns:a16="http://schemas.microsoft.com/office/drawing/2014/main" id="{476AB7C7-20F1-4F34-B463-9A70074E033F}"/>
              </a:ext>
            </a:extLst>
          </p:cNvPr>
          <p:cNvSpPr txBox="1"/>
          <p:nvPr/>
        </p:nvSpPr>
        <p:spPr>
          <a:xfrm>
            <a:off x="2566898" y="324031"/>
            <a:ext cx="9443048" cy="25955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ru-RU" sz="2000" b="1">
                <a:solidFill>
                  <a:schemeClr val="bg1"/>
                </a:solidFill>
                <a:cs typeface="Calibri"/>
              </a:rPr>
              <a:t>2</a:t>
            </a:r>
            <a:r>
              <a:rPr lang="ru-RU" sz="2400" b="1">
                <a:solidFill>
                  <a:schemeClr val="bg1"/>
                </a:solidFill>
                <a:cs typeface="Calibri"/>
              </a:rPr>
              <a:t>4 июля войска вермахта захватили </a:t>
            </a:r>
            <a:r>
              <a:rPr lang="ru-RU" sz="2400" b="1" err="1">
                <a:solidFill>
                  <a:schemeClr val="bg1"/>
                </a:solidFill>
                <a:cs typeface="Calibri"/>
              </a:rPr>
              <a:t>Ростов</a:t>
            </a:r>
            <a:r>
              <a:rPr lang="ru-RU" sz="2400" b="1">
                <a:solidFill>
                  <a:schemeClr val="bg1"/>
                </a:solidFill>
                <a:cs typeface="Calibri"/>
              </a:rPr>
              <a:t>-на-Дону и Новочеркасск. Теперь ворота на Кавказ были полностью открыты, и впервые возникла угроза потери всего советского Юга. 6-ая немецкая армия продолжала свое движение к Сталинграду.</a:t>
            </a:r>
            <a:endParaRPr lang="ru-RU" sz="2400">
              <a:solidFill>
                <a:schemeClr val="bg1"/>
              </a:solidFill>
              <a:cs typeface="Calibri"/>
            </a:endParaRPr>
          </a:p>
          <a:p>
            <a:pPr>
              <a:lnSpc>
                <a:spcPct val="90000"/>
              </a:lnSpc>
              <a:spcBef>
                <a:spcPts val="1000"/>
              </a:spcBef>
            </a:pPr>
            <a:r>
              <a:rPr lang="ru-RU" sz="2400" b="1">
                <a:solidFill>
                  <a:schemeClr val="bg1"/>
                </a:solidFill>
                <a:cs typeface="Calibri"/>
              </a:rPr>
              <a:t>Немцы продвигались к Волге.</a:t>
            </a:r>
            <a:endParaRPr lang="ru-RU" sz="2400" b="1">
              <a:solidFill>
                <a:schemeClr val="bg1"/>
              </a:solidFill>
              <a:ea typeface="+mn-lt"/>
              <a:cs typeface="+mn-lt"/>
            </a:endParaRPr>
          </a:p>
          <a:p>
            <a:pPr>
              <a:lnSpc>
                <a:spcPct val="90000"/>
              </a:lnSpc>
              <a:spcBef>
                <a:spcPts val="1000"/>
              </a:spcBef>
            </a:pPr>
            <a:endParaRPr lang="ru-RU" sz="2000" b="1">
              <a:ea typeface="+mn-lt"/>
              <a:cs typeface="+mn-lt"/>
            </a:endParaRPr>
          </a:p>
          <a:p>
            <a:endParaRPr lang="ru-RU" sz="2000" b="1">
              <a:cs typeface="Calibri"/>
            </a:endParaRPr>
          </a:p>
        </p:txBody>
      </p:sp>
      <p:sp>
        <p:nvSpPr>
          <p:cNvPr id="14" name="TextBox 13">
            <a:extLst>
              <a:ext uri="{FF2B5EF4-FFF2-40B4-BE49-F238E27FC236}">
                <a16:creationId xmlns="" xmlns:a16="http://schemas.microsoft.com/office/drawing/2014/main" id="{278B2217-9A44-44E4-A3BA-4F090B1E3885}"/>
              </a:ext>
            </a:extLst>
          </p:cNvPr>
          <p:cNvSpPr txBox="1"/>
          <p:nvPr/>
        </p:nvSpPr>
        <p:spPr>
          <a:xfrm>
            <a:off x="2163432" y="5858412"/>
            <a:ext cx="3821501"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sz="2400" b="1">
                <a:solidFill>
                  <a:schemeClr val="bg1"/>
                </a:solidFill>
                <a:cs typeface="Calibri"/>
              </a:rPr>
              <a:t>Атака немецких танков</a:t>
            </a:r>
            <a:r>
              <a:rPr lang="ru-RU" b="1">
                <a:solidFill>
                  <a:schemeClr val="bg1"/>
                </a:solidFill>
                <a:cs typeface="Calibri"/>
              </a:rPr>
              <a:t> </a:t>
            </a:r>
          </a:p>
        </p:txBody>
      </p:sp>
    </p:spTree>
    <p:extLst>
      <p:ext uri="{BB962C8B-B14F-4D97-AF65-F5344CB8AC3E}">
        <p14:creationId xmlns:p14="http://schemas.microsoft.com/office/powerpoint/2010/main" val="127265434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5" descr="Изображение выглядит как красный, сидит, комната, белый&#10;&#10;Описание создано с очень высокой степенью достоверности">
            <a:extLst>
              <a:ext uri="{FF2B5EF4-FFF2-40B4-BE49-F238E27FC236}">
                <a16:creationId xmlns="" xmlns:a16="http://schemas.microsoft.com/office/drawing/2014/main" id="{F2E47FFE-FC15-4453-9D1A-B7AF2145580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628" y="-717"/>
            <a:ext cx="12189122" cy="6859435"/>
          </a:xfrm>
          <a:prstGeom prst="rect">
            <a:avLst/>
          </a:prstGeom>
        </p:spPr>
      </p:pic>
      <p:sp>
        <p:nvSpPr>
          <p:cNvPr id="2" name="Заголовок 1">
            <a:extLst>
              <a:ext uri="{FF2B5EF4-FFF2-40B4-BE49-F238E27FC236}">
                <a16:creationId xmlns="" xmlns:a16="http://schemas.microsoft.com/office/drawing/2014/main" id="{8D4BB071-3481-4ED9-8B99-2C8E39EC4ECD}"/>
              </a:ext>
            </a:extLst>
          </p:cNvPr>
          <p:cNvSpPr>
            <a:spLocks noGrp="1"/>
          </p:cNvSpPr>
          <p:nvPr>
            <p:ph type="title"/>
          </p:nvPr>
        </p:nvSpPr>
        <p:spPr>
          <a:xfrm>
            <a:off x="924464" y="106332"/>
            <a:ext cx="10515600" cy="764847"/>
          </a:xfrm>
        </p:spPr>
        <p:txBody>
          <a:bodyPr/>
          <a:lstStyle/>
          <a:p>
            <a:pPr algn="ctr"/>
            <a:r>
              <a:rPr lang="ru-RU" b="1" i="1">
                <a:solidFill>
                  <a:schemeClr val="bg1"/>
                </a:solidFill>
                <a:latin typeface="Century"/>
                <a:cs typeface="Calibri Light"/>
              </a:rPr>
              <a:t>Карта Сталинградской битвы</a:t>
            </a:r>
          </a:p>
        </p:txBody>
      </p:sp>
      <p:pic>
        <p:nvPicPr>
          <p:cNvPr id="3" name="Рисунок 3" descr="Изображение выглядит как текст, карта&#10;&#10;Описание создано с очень высокой степенью достоверности">
            <a:extLst>
              <a:ext uri="{FF2B5EF4-FFF2-40B4-BE49-F238E27FC236}">
                <a16:creationId xmlns="" xmlns:a16="http://schemas.microsoft.com/office/drawing/2014/main" id="{7A2166F1-8A4E-4520-B495-7CA23BD0FAD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4929" y="793073"/>
            <a:ext cx="11427122" cy="5818191"/>
          </a:xfrm>
          <a:prstGeom prst="rect">
            <a:avLst/>
          </a:prstGeom>
        </p:spPr>
      </p:pic>
    </p:spTree>
    <p:extLst>
      <p:ext uri="{BB962C8B-B14F-4D97-AF65-F5344CB8AC3E}">
        <p14:creationId xmlns:p14="http://schemas.microsoft.com/office/powerpoint/2010/main" val="291059672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5" descr="Изображение выглядит как красный, сидит, комната, белый&#10;&#10;Описание создано с очень высокой степенью достоверности">
            <a:extLst>
              <a:ext uri="{FF2B5EF4-FFF2-40B4-BE49-F238E27FC236}">
                <a16:creationId xmlns="" xmlns:a16="http://schemas.microsoft.com/office/drawing/2014/main" id="{6B6B2A5A-755F-4FFB-8AAC-C4036EA8AFEE}"/>
              </a:ext>
            </a:extLst>
          </p:cNvPr>
          <p:cNvPicPr>
            <a:picLocks noGrp="1" noChangeAspect="1"/>
          </p:cNvPicPr>
          <p:nvPr>
            <p:ph sz="half" idx="1"/>
          </p:nvPr>
        </p:nvPicPr>
        <p:blipFill>
          <a:blip r:embed="rId2" cstate="email">
            <a:extLst>
              <a:ext uri="{28A0092B-C50C-407E-A947-70E740481C1C}">
                <a14:useLocalDpi xmlns:a14="http://schemas.microsoft.com/office/drawing/2010/main"/>
              </a:ext>
            </a:extLst>
          </a:blip>
          <a:stretch>
            <a:fillRect/>
          </a:stretch>
        </p:blipFill>
        <p:spPr>
          <a:xfrm>
            <a:off x="4314" y="2232"/>
            <a:ext cx="12183372" cy="6862312"/>
          </a:xfrm>
        </p:spPr>
      </p:pic>
      <p:sp>
        <p:nvSpPr>
          <p:cNvPr id="2" name="Заголовок 1">
            <a:extLst>
              <a:ext uri="{FF2B5EF4-FFF2-40B4-BE49-F238E27FC236}">
                <a16:creationId xmlns="" xmlns:a16="http://schemas.microsoft.com/office/drawing/2014/main" id="{AF3BA269-E7B7-4C17-AE02-6383BF854712}"/>
              </a:ext>
            </a:extLst>
          </p:cNvPr>
          <p:cNvSpPr>
            <a:spLocks noGrp="1"/>
          </p:cNvSpPr>
          <p:nvPr>
            <p:ph type="title"/>
          </p:nvPr>
        </p:nvSpPr>
        <p:spPr>
          <a:xfrm>
            <a:off x="3196086" y="250106"/>
            <a:ext cx="6346167" cy="1023638"/>
          </a:xfrm>
        </p:spPr>
        <p:txBody>
          <a:bodyPr/>
          <a:lstStyle/>
          <a:p>
            <a:pPr algn="ctr"/>
            <a:r>
              <a:rPr lang="ru-RU" b="1" i="1">
                <a:solidFill>
                  <a:schemeClr val="bg1"/>
                </a:solidFill>
                <a:latin typeface="Century"/>
                <a:cs typeface="Calibri Light"/>
              </a:rPr>
              <a:t>"Ни шагу назад!"</a:t>
            </a:r>
            <a:endParaRPr lang="ru-RU">
              <a:solidFill>
                <a:schemeClr val="bg1"/>
              </a:solidFill>
              <a:latin typeface="Century"/>
            </a:endParaRPr>
          </a:p>
        </p:txBody>
      </p:sp>
      <p:sp>
        <p:nvSpPr>
          <p:cNvPr id="4" name="Объект 3">
            <a:extLst>
              <a:ext uri="{FF2B5EF4-FFF2-40B4-BE49-F238E27FC236}">
                <a16:creationId xmlns="" xmlns:a16="http://schemas.microsoft.com/office/drawing/2014/main" id="{9377B276-C6B1-4BC8-8405-5BF91B870693}"/>
              </a:ext>
            </a:extLst>
          </p:cNvPr>
          <p:cNvSpPr>
            <a:spLocks noGrp="1"/>
          </p:cNvSpPr>
          <p:nvPr>
            <p:ph sz="half" idx="2"/>
          </p:nvPr>
        </p:nvSpPr>
        <p:spPr>
          <a:xfrm>
            <a:off x="6502878" y="1494945"/>
            <a:ext cx="5598544" cy="3790622"/>
          </a:xfrm>
        </p:spPr>
        <p:txBody>
          <a:bodyPr vert="horz" lIns="91440" tIns="45720" rIns="91440" bIns="45720" rtlCol="0" anchor="t">
            <a:normAutofit/>
          </a:bodyPr>
          <a:lstStyle/>
          <a:p>
            <a:pPr marL="0" indent="0">
              <a:buNone/>
            </a:pPr>
            <a:r>
              <a:rPr lang="ru-RU" sz="1800">
                <a:solidFill>
                  <a:schemeClr val="bg1"/>
                </a:solidFill>
                <a:ea typeface="+mn-lt"/>
                <a:cs typeface="+mn-lt"/>
              </a:rPr>
              <a:t>С</a:t>
            </a:r>
            <a:r>
              <a:rPr lang="ru-RU" sz="1800" b="1">
                <a:solidFill>
                  <a:schemeClr val="bg1"/>
                </a:solidFill>
                <a:ea typeface="+mn-lt"/>
                <a:cs typeface="+mn-lt"/>
              </a:rPr>
              <a:t>ам приказ подчеркивает:</a:t>
            </a:r>
            <a:endParaRPr lang="ru-RU" sz="1800" b="1">
              <a:solidFill>
                <a:schemeClr val="bg1"/>
              </a:solidFill>
              <a:cs typeface="Calibri"/>
            </a:endParaRPr>
          </a:p>
          <a:p>
            <a:pPr marL="457200" indent="-457200">
              <a:buFont typeface="Wingdings" panose="020B0604020202020204" pitchFamily="34" charset="0"/>
              <a:buChar char="Ø"/>
            </a:pPr>
            <a:r>
              <a:rPr lang="ru-RU" sz="1800" b="1">
                <a:solidFill>
                  <a:schemeClr val="bg1"/>
                </a:solidFill>
                <a:ea typeface="+mn-lt"/>
                <a:cs typeface="+mn-lt"/>
              </a:rPr>
              <a:t>Отчаяние. Советское командование теперь осознала, что провал лета 1942 года ставит под угрозу существование всего СССР. Буквально несколько рывков и Германии победит.</a:t>
            </a:r>
            <a:endParaRPr lang="ru-RU" sz="1800" b="1">
              <a:solidFill>
                <a:schemeClr val="bg1"/>
              </a:solidFill>
              <a:cs typeface="Calibri" panose="020F0502020204030204"/>
            </a:endParaRPr>
          </a:p>
          <a:p>
            <a:pPr marL="457200" indent="-457200">
              <a:buFont typeface="Wingdings" panose="020B0604020202020204" pitchFamily="34" charset="0"/>
              <a:buChar char="Ø"/>
            </a:pPr>
            <a:r>
              <a:rPr lang="ru-RU" sz="1800" b="1">
                <a:solidFill>
                  <a:schemeClr val="bg1"/>
                </a:solidFill>
                <a:ea typeface="+mn-lt"/>
                <a:cs typeface="+mn-lt"/>
              </a:rPr>
              <a:t>Противоречие. Данный приказ просто перекладывал всю ответственность с советских генералов на простых офицеров и солдат. </a:t>
            </a:r>
          </a:p>
          <a:p>
            <a:pPr marL="457200" indent="-457200">
              <a:buFont typeface="Wingdings" panose="020B0604020202020204" pitchFamily="34" charset="0"/>
              <a:buChar char="Ø"/>
            </a:pPr>
            <a:r>
              <a:rPr lang="ru-RU" sz="1800" b="1">
                <a:solidFill>
                  <a:schemeClr val="bg1"/>
                </a:solidFill>
                <a:ea typeface="+mn-lt"/>
                <a:cs typeface="+mn-lt"/>
              </a:rPr>
              <a:t>Жестокость. По данному приказу расстрел подвергались все, без разбора. Теперь любое отступление армии каралось расстрелом. И никто не разбирался почему солдат отсыпал – расстреливали всех.</a:t>
            </a:r>
            <a:endParaRPr lang="ru-RU" sz="1800" b="1">
              <a:solidFill>
                <a:schemeClr val="bg1"/>
              </a:solidFill>
              <a:cs typeface="Calibri"/>
            </a:endParaRPr>
          </a:p>
          <a:p>
            <a:pPr marL="0" indent="0">
              <a:buNone/>
            </a:pPr>
            <a:endParaRPr lang="ru-RU">
              <a:cs typeface="Calibri"/>
            </a:endParaRPr>
          </a:p>
          <a:p>
            <a:pPr marL="0" indent="0">
              <a:buNone/>
            </a:pPr>
            <a:endParaRPr lang="ru-RU">
              <a:cs typeface="Calibri"/>
            </a:endParaRPr>
          </a:p>
          <a:p>
            <a:pPr marL="0" indent="0">
              <a:buNone/>
            </a:pPr>
            <a:endParaRPr lang="ru-RU">
              <a:cs typeface="Calibri"/>
            </a:endParaRPr>
          </a:p>
          <a:p>
            <a:pPr marL="0" indent="0">
              <a:buNone/>
            </a:pPr>
            <a:endParaRPr lang="ru-RU">
              <a:cs typeface="Calibri"/>
            </a:endParaRPr>
          </a:p>
          <a:p>
            <a:pPr marL="0" indent="0">
              <a:buNone/>
            </a:pPr>
            <a:endParaRPr lang="ru-RU">
              <a:cs typeface="Calibri"/>
            </a:endParaRPr>
          </a:p>
        </p:txBody>
      </p:sp>
      <p:pic>
        <p:nvPicPr>
          <p:cNvPr id="8" name="Рисунок 10">
            <a:extLst>
              <a:ext uri="{FF2B5EF4-FFF2-40B4-BE49-F238E27FC236}">
                <a16:creationId xmlns="" xmlns:a16="http://schemas.microsoft.com/office/drawing/2014/main" id="{6688AB69-F10E-47C6-9558-9B3EEE54C86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256" y="-110885"/>
            <a:ext cx="2385720" cy="6970920"/>
          </a:xfrm>
          <a:prstGeom prst="rect">
            <a:avLst/>
          </a:prstGeom>
        </p:spPr>
      </p:pic>
      <p:sp>
        <p:nvSpPr>
          <p:cNvPr id="15" name="TextBox 14">
            <a:extLst>
              <a:ext uri="{FF2B5EF4-FFF2-40B4-BE49-F238E27FC236}">
                <a16:creationId xmlns="" xmlns:a16="http://schemas.microsoft.com/office/drawing/2014/main" id="{22C5F059-65D8-4F7F-92C3-2BF3FFBC89C4}"/>
              </a:ext>
            </a:extLst>
          </p:cNvPr>
          <p:cNvSpPr txBox="1"/>
          <p:nvPr/>
        </p:nvSpPr>
        <p:spPr>
          <a:xfrm>
            <a:off x="1791420" y="5342627"/>
            <a:ext cx="6165010"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a:solidFill>
                  <a:schemeClr val="bg1"/>
                </a:solidFill>
                <a:ea typeface="+mn-lt"/>
                <a:cs typeface="+mn-lt"/>
              </a:rPr>
              <a:t>В </a:t>
            </a:r>
            <a:r>
              <a:rPr lang="en-US" sz="2400" b="1" err="1">
                <a:solidFill>
                  <a:schemeClr val="bg1"/>
                </a:solidFill>
                <a:ea typeface="+mn-lt"/>
                <a:cs typeface="+mn-lt"/>
              </a:rPr>
              <a:t>результате</a:t>
            </a:r>
            <a:r>
              <a:rPr lang="en-US" sz="2400" b="1">
                <a:solidFill>
                  <a:schemeClr val="bg1"/>
                </a:solidFill>
                <a:ea typeface="+mn-lt"/>
                <a:cs typeface="+mn-lt"/>
              </a:rPr>
              <a:t> 28  </a:t>
            </a:r>
            <a:r>
              <a:rPr lang="en-US" sz="2400" b="1" err="1">
                <a:solidFill>
                  <a:schemeClr val="bg1"/>
                </a:solidFill>
                <a:ea typeface="+mn-lt"/>
                <a:cs typeface="+mn-lt"/>
              </a:rPr>
              <a:t>июля</a:t>
            </a:r>
            <a:r>
              <a:rPr lang="en-US" sz="2400" b="1">
                <a:solidFill>
                  <a:schemeClr val="bg1"/>
                </a:solidFill>
                <a:ea typeface="+mn-lt"/>
                <a:cs typeface="+mn-lt"/>
              </a:rPr>
              <a:t> 1942 </a:t>
            </a:r>
            <a:r>
              <a:rPr lang="en-US" sz="2400" b="1" err="1">
                <a:solidFill>
                  <a:schemeClr val="bg1"/>
                </a:solidFill>
                <a:ea typeface="+mn-lt"/>
                <a:cs typeface="+mn-lt"/>
              </a:rPr>
              <a:t>года</a:t>
            </a:r>
            <a:r>
              <a:rPr lang="en-US" sz="2400" b="1">
                <a:solidFill>
                  <a:schemeClr val="bg1"/>
                </a:solidFill>
                <a:ea typeface="+mn-lt"/>
                <a:cs typeface="+mn-lt"/>
              </a:rPr>
              <a:t> </a:t>
            </a:r>
            <a:r>
              <a:rPr lang="en-US" sz="2400" b="1" err="1">
                <a:solidFill>
                  <a:schemeClr val="bg1"/>
                </a:solidFill>
                <a:ea typeface="+mn-lt"/>
                <a:cs typeface="+mn-lt"/>
              </a:rPr>
              <a:t>Сталин</a:t>
            </a:r>
            <a:r>
              <a:rPr lang="en-US" sz="2400" b="1">
                <a:solidFill>
                  <a:schemeClr val="bg1"/>
                </a:solidFill>
                <a:ea typeface="+mn-lt"/>
                <a:cs typeface="+mn-lt"/>
              </a:rPr>
              <a:t> </a:t>
            </a:r>
            <a:r>
              <a:rPr lang="en-US" sz="2400" b="1" err="1">
                <a:solidFill>
                  <a:schemeClr val="bg1"/>
                </a:solidFill>
                <a:ea typeface="+mn-lt"/>
                <a:cs typeface="+mn-lt"/>
              </a:rPr>
              <a:t>издает</a:t>
            </a:r>
            <a:r>
              <a:rPr lang="en-US" sz="2400" b="1">
                <a:solidFill>
                  <a:schemeClr val="bg1"/>
                </a:solidFill>
                <a:ea typeface="+mn-lt"/>
                <a:cs typeface="+mn-lt"/>
              </a:rPr>
              <a:t> </a:t>
            </a:r>
            <a:r>
              <a:rPr lang="en-US" sz="2400" b="1" err="1">
                <a:solidFill>
                  <a:schemeClr val="bg1"/>
                </a:solidFill>
                <a:ea typeface="+mn-lt"/>
                <a:cs typeface="+mn-lt"/>
              </a:rPr>
              <a:t>приказ</a:t>
            </a:r>
            <a:r>
              <a:rPr lang="en-US" sz="2400" b="1">
                <a:solidFill>
                  <a:schemeClr val="bg1"/>
                </a:solidFill>
                <a:ea typeface="+mn-lt"/>
                <a:cs typeface="+mn-lt"/>
              </a:rPr>
              <a:t> №227, </a:t>
            </a:r>
            <a:r>
              <a:rPr lang="en-US" sz="2400" b="1" err="1">
                <a:solidFill>
                  <a:schemeClr val="bg1"/>
                </a:solidFill>
                <a:ea typeface="+mn-lt"/>
                <a:cs typeface="+mn-lt"/>
              </a:rPr>
              <a:t>который</a:t>
            </a:r>
            <a:r>
              <a:rPr lang="en-US" sz="2400" b="1">
                <a:solidFill>
                  <a:schemeClr val="bg1"/>
                </a:solidFill>
                <a:ea typeface="+mn-lt"/>
                <a:cs typeface="+mn-lt"/>
              </a:rPr>
              <a:t> </a:t>
            </a:r>
            <a:r>
              <a:rPr lang="en-US" sz="2400" b="1" err="1">
                <a:solidFill>
                  <a:schemeClr val="bg1"/>
                </a:solidFill>
                <a:ea typeface="+mn-lt"/>
                <a:cs typeface="+mn-lt"/>
              </a:rPr>
              <a:t>получил</a:t>
            </a:r>
            <a:r>
              <a:rPr lang="en-US" sz="2400" b="1">
                <a:solidFill>
                  <a:schemeClr val="bg1"/>
                </a:solidFill>
                <a:ea typeface="+mn-lt"/>
                <a:cs typeface="+mn-lt"/>
              </a:rPr>
              <a:t> </a:t>
            </a:r>
            <a:r>
              <a:rPr lang="en-US" sz="2400" b="1" err="1">
                <a:solidFill>
                  <a:schemeClr val="bg1"/>
                </a:solidFill>
                <a:ea typeface="+mn-lt"/>
                <a:cs typeface="+mn-lt"/>
              </a:rPr>
              <a:t>название</a:t>
            </a:r>
            <a:r>
              <a:rPr lang="en-US" sz="2400" b="1">
                <a:solidFill>
                  <a:schemeClr val="bg1"/>
                </a:solidFill>
                <a:ea typeface="+mn-lt"/>
                <a:cs typeface="+mn-lt"/>
              </a:rPr>
              <a:t> </a:t>
            </a:r>
            <a:r>
              <a:rPr lang="en-US" sz="2400" b="1" i="1">
                <a:solidFill>
                  <a:schemeClr val="bg1"/>
                </a:solidFill>
                <a:ea typeface="+mn-lt"/>
                <a:cs typeface="+mn-lt"/>
              </a:rPr>
              <a:t>«</a:t>
            </a:r>
            <a:r>
              <a:rPr lang="en-US" sz="2400" b="1" i="1" err="1">
                <a:solidFill>
                  <a:schemeClr val="bg1"/>
                </a:solidFill>
                <a:ea typeface="+mn-lt"/>
                <a:cs typeface="+mn-lt"/>
              </a:rPr>
              <a:t>ни</a:t>
            </a:r>
            <a:r>
              <a:rPr lang="en-US" sz="2400" b="1" i="1">
                <a:solidFill>
                  <a:schemeClr val="bg1"/>
                </a:solidFill>
                <a:ea typeface="+mn-lt"/>
                <a:cs typeface="+mn-lt"/>
              </a:rPr>
              <a:t> </a:t>
            </a:r>
            <a:r>
              <a:rPr lang="en-US" sz="2400" b="1" i="1" err="1">
                <a:solidFill>
                  <a:schemeClr val="bg1"/>
                </a:solidFill>
                <a:ea typeface="+mn-lt"/>
                <a:cs typeface="+mn-lt"/>
              </a:rPr>
              <a:t>шагу</a:t>
            </a:r>
            <a:r>
              <a:rPr lang="en-US" sz="2400" b="1" i="1">
                <a:solidFill>
                  <a:schemeClr val="bg1"/>
                </a:solidFill>
                <a:ea typeface="+mn-lt"/>
                <a:cs typeface="+mn-lt"/>
              </a:rPr>
              <a:t> </a:t>
            </a:r>
            <a:r>
              <a:rPr lang="en-US" sz="2400" b="1" i="1" err="1">
                <a:solidFill>
                  <a:schemeClr val="bg1"/>
                </a:solidFill>
                <a:ea typeface="+mn-lt"/>
                <a:cs typeface="+mn-lt"/>
              </a:rPr>
              <a:t>назад</a:t>
            </a:r>
            <a:r>
              <a:rPr lang="en-US" sz="2400" b="1" i="1">
                <a:solidFill>
                  <a:schemeClr val="bg1"/>
                </a:solidFill>
                <a:ea typeface="+mn-lt"/>
                <a:cs typeface="+mn-lt"/>
              </a:rPr>
              <a:t>».</a:t>
            </a:r>
            <a:endParaRPr lang="ru-RU" sz="2400" b="1" i="1">
              <a:solidFill>
                <a:schemeClr val="bg1"/>
              </a:solidFill>
              <a:cs typeface="Calibri"/>
            </a:endParaRPr>
          </a:p>
        </p:txBody>
      </p:sp>
      <p:pic>
        <p:nvPicPr>
          <p:cNvPr id="16" name="Рисунок 16" descr="Изображение выглядит как внутренний, человек, мужчина, носит&#10;&#10;Описание создано с очень высокой степенью достоверности">
            <a:extLst>
              <a:ext uri="{FF2B5EF4-FFF2-40B4-BE49-F238E27FC236}">
                <a16:creationId xmlns="" xmlns:a16="http://schemas.microsoft.com/office/drawing/2014/main" id="{CC7F1E5F-2221-4D2C-8751-E52C8AA0888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95267" y="1685630"/>
            <a:ext cx="3778369" cy="3400476"/>
          </a:xfrm>
          <a:prstGeom prst="rect">
            <a:avLst/>
          </a:prstGeom>
        </p:spPr>
      </p:pic>
    </p:spTree>
    <p:extLst>
      <p:ext uri="{BB962C8B-B14F-4D97-AF65-F5344CB8AC3E}">
        <p14:creationId xmlns:p14="http://schemas.microsoft.com/office/powerpoint/2010/main" val="6747811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5" descr="Изображение выглядит как красный, сидит, комната, белый&#10;&#10;Описание создано с очень высокой степенью достоверности">
            <a:extLst>
              <a:ext uri="{FF2B5EF4-FFF2-40B4-BE49-F238E27FC236}">
                <a16:creationId xmlns="" xmlns:a16="http://schemas.microsoft.com/office/drawing/2014/main" id="{9B01916C-F926-4F13-A11F-8E3BD9C42CC6}"/>
              </a:ext>
            </a:extLst>
          </p:cNvPr>
          <p:cNvPicPr>
            <a:picLocks noGrp="1" noChangeAspect="1"/>
          </p:cNvPicPr>
          <p:nvPr>
            <p:ph sz="half" idx="1"/>
          </p:nvPr>
        </p:nvPicPr>
        <p:blipFill>
          <a:blip r:embed="rId2" cstate="email">
            <a:extLst>
              <a:ext uri="{28A0092B-C50C-407E-A947-70E740481C1C}">
                <a14:useLocalDpi xmlns:a14="http://schemas.microsoft.com/office/drawing/2010/main"/>
              </a:ext>
            </a:extLst>
          </a:blip>
          <a:stretch>
            <a:fillRect/>
          </a:stretch>
        </p:blipFill>
        <p:spPr>
          <a:xfrm>
            <a:off x="4314" y="2233"/>
            <a:ext cx="12183372" cy="6870144"/>
          </a:xfrm>
        </p:spPr>
      </p:pic>
      <p:sp>
        <p:nvSpPr>
          <p:cNvPr id="2" name="Заголовок 1">
            <a:extLst>
              <a:ext uri="{FF2B5EF4-FFF2-40B4-BE49-F238E27FC236}">
                <a16:creationId xmlns="" xmlns:a16="http://schemas.microsoft.com/office/drawing/2014/main" id="{F8B5F164-7F0B-40D6-897C-B12D494885CE}"/>
              </a:ext>
            </a:extLst>
          </p:cNvPr>
          <p:cNvSpPr>
            <a:spLocks noGrp="1"/>
          </p:cNvSpPr>
          <p:nvPr>
            <p:ph type="title"/>
          </p:nvPr>
        </p:nvSpPr>
        <p:spPr>
          <a:xfrm>
            <a:off x="3656162" y="149465"/>
            <a:ext cx="4764657" cy="1138656"/>
          </a:xfrm>
        </p:spPr>
        <p:txBody>
          <a:bodyPr/>
          <a:lstStyle/>
          <a:p>
            <a:pPr algn="ctr"/>
            <a:r>
              <a:rPr lang="ru-RU" b="1" i="1">
                <a:solidFill>
                  <a:schemeClr val="bg1"/>
                </a:solidFill>
                <a:latin typeface="Century"/>
                <a:cs typeface="Calibri Light"/>
              </a:rPr>
              <a:t>Ход сражения </a:t>
            </a:r>
            <a:endParaRPr lang="ru-RU"/>
          </a:p>
        </p:txBody>
      </p:sp>
      <p:sp>
        <p:nvSpPr>
          <p:cNvPr id="4" name="Объект 3">
            <a:extLst>
              <a:ext uri="{FF2B5EF4-FFF2-40B4-BE49-F238E27FC236}">
                <a16:creationId xmlns="" xmlns:a16="http://schemas.microsoft.com/office/drawing/2014/main" id="{999EDF86-E71E-4164-82F7-66FD65D38E39}"/>
              </a:ext>
            </a:extLst>
          </p:cNvPr>
          <p:cNvSpPr>
            <a:spLocks noGrp="1"/>
          </p:cNvSpPr>
          <p:nvPr>
            <p:ph sz="half" idx="2"/>
          </p:nvPr>
        </p:nvSpPr>
        <p:spPr>
          <a:xfrm>
            <a:off x="2505973" y="1034872"/>
            <a:ext cx="9336657" cy="2582921"/>
          </a:xfrm>
        </p:spPr>
        <p:txBody>
          <a:bodyPr vert="horz" lIns="91440" tIns="45720" rIns="91440" bIns="45720" rtlCol="0" anchor="t">
            <a:normAutofit/>
          </a:bodyPr>
          <a:lstStyle/>
          <a:p>
            <a:pPr marL="0" indent="0">
              <a:buNone/>
            </a:pPr>
            <a:r>
              <a:rPr lang="ru-RU" sz="1800" b="1">
                <a:solidFill>
                  <a:schemeClr val="bg1"/>
                </a:solidFill>
                <a:ea typeface="+mn-lt"/>
                <a:cs typeface="+mn-lt"/>
              </a:rPr>
              <a:t>Для красной армии сталинградская битва разделилась на 2 основных этапа: </a:t>
            </a:r>
            <a:r>
              <a:rPr lang="ru-RU" sz="1800" b="1" i="1" u="sng">
                <a:solidFill>
                  <a:schemeClr val="bg1"/>
                </a:solidFill>
                <a:ea typeface="+mn-lt"/>
                <a:cs typeface="+mn-lt"/>
              </a:rPr>
              <a:t>оборонительный</a:t>
            </a:r>
            <a:r>
              <a:rPr lang="ru-RU" sz="1800" b="1" i="1">
                <a:solidFill>
                  <a:schemeClr val="bg1"/>
                </a:solidFill>
                <a:ea typeface="+mn-lt"/>
                <a:cs typeface="+mn-lt"/>
              </a:rPr>
              <a:t> и </a:t>
            </a:r>
            <a:r>
              <a:rPr lang="ru-RU" sz="1800" b="1" i="1" u="sng">
                <a:solidFill>
                  <a:schemeClr val="bg1"/>
                </a:solidFill>
                <a:ea typeface="+mn-lt"/>
                <a:cs typeface="+mn-lt"/>
              </a:rPr>
              <a:t>наступательный</a:t>
            </a:r>
            <a:r>
              <a:rPr lang="ru-RU" sz="1800" b="1" u="sng">
                <a:solidFill>
                  <a:schemeClr val="bg1"/>
                </a:solidFill>
                <a:ea typeface="+mn-lt"/>
                <a:cs typeface="+mn-lt"/>
              </a:rPr>
              <a:t>.</a:t>
            </a:r>
          </a:p>
          <a:p>
            <a:pPr marL="0" indent="0">
              <a:buNone/>
            </a:pPr>
            <a:r>
              <a:rPr lang="ru-RU" sz="1800" b="1" i="1" u="sng">
                <a:solidFill>
                  <a:schemeClr val="bg1"/>
                </a:solidFill>
                <a:ea typeface="+mn-lt"/>
                <a:cs typeface="+mn-lt"/>
              </a:rPr>
              <a:t>Первый из них продолжался с 17 июля по 18 ноября 1942 года</a:t>
            </a:r>
            <a:r>
              <a:rPr lang="ru-RU" sz="1800" b="1" u="sng">
                <a:solidFill>
                  <a:schemeClr val="bg1"/>
                </a:solidFill>
                <a:ea typeface="+mn-lt"/>
                <a:cs typeface="+mn-lt"/>
              </a:rPr>
              <a:t>.</a:t>
            </a:r>
            <a:r>
              <a:rPr lang="ru-RU" sz="1800" b="1">
                <a:solidFill>
                  <a:schemeClr val="bg1"/>
                </a:solidFill>
                <a:ea typeface="+mn-lt"/>
                <a:cs typeface="+mn-lt"/>
              </a:rPr>
              <a:t> В этот период бои шли на дальних и ближних подступах к Сталинграду, а также в самом городе. Он был фактически стерт с лица земли (сначала бомбардировками, потом уличными боями), но так и не оказался полностью под вражеской властью.</a:t>
            </a:r>
          </a:p>
          <a:p>
            <a:pPr marL="0" indent="0">
              <a:buNone/>
            </a:pPr>
            <a:endParaRPr lang="ru-RU" sz="2400" b="1">
              <a:cs typeface="Calibri" panose="020F0502020204030204"/>
            </a:endParaRPr>
          </a:p>
        </p:txBody>
      </p:sp>
      <p:pic>
        <p:nvPicPr>
          <p:cNvPr id="7" name="Рисунок 7" descr="Изображение выглядит как здание, внешний, сидит, мужчина&#10;&#10;Описание создано с очень высокой степенью достоверности">
            <a:extLst>
              <a:ext uri="{FF2B5EF4-FFF2-40B4-BE49-F238E27FC236}">
                <a16:creationId xmlns="" xmlns:a16="http://schemas.microsoft.com/office/drawing/2014/main" id="{D0817508-0831-407C-BAE2-FFD3FFEA331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403229" y="2852317"/>
            <a:ext cx="3663350" cy="2964912"/>
          </a:xfrm>
          <a:prstGeom prst="rect">
            <a:avLst/>
          </a:prstGeom>
        </p:spPr>
      </p:pic>
      <p:sp>
        <p:nvSpPr>
          <p:cNvPr id="9" name="TextBox 8">
            <a:extLst>
              <a:ext uri="{FF2B5EF4-FFF2-40B4-BE49-F238E27FC236}">
                <a16:creationId xmlns="" xmlns:a16="http://schemas.microsoft.com/office/drawing/2014/main" id="{8D53B677-03D2-4E57-9246-986F86C5450B}"/>
              </a:ext>
            </a:extLst>
          </p:cNvPr>
          <p:cNvSpPr txBox="1"/>
          <p:nvPr/>
        </p:nvSpPr>
        <p:spPr>
          <a:xfrm>
            <a:off x="5529535" y="2927231"/>
            <a:ext cx="6337538" cy="35394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i="1" err="1">
                <a:solidFill>
                  <a:schemeClr val="bg1"/>
                </a:solidFill>
                <a:latin typeface="Calibri"/>
                <a:cs typeface="Calibri"/>
              </a:rPr>
              <a:t>Н</a:t>
            </a:r>
            <a:r>
              <a:rPr lang="en-US" sz="2000" b="1" i="1" u="sng" err="1">
                <a:solidFill>
                  <a:schemeClr val="bg1"/>
                </a:solidFill>
                <a:latin typeface="Calibri"/>
                <a:cs typeface="Calibri"/>
              </a:rPr>
              <a:t>аступательный</a:t>
            </a:r>
            <a:r>
              <a:rPr lang="en-US" sz="2000" b="1" i="1" u="sng">
                <a:solidFill>
                  <a:schemeClr val="bg1"/>
                </a:solidFill>
                <a:latin typeface="Calibri"/>
                <a:cs typeface="Calibri"/>
              </a:rPr>
              <a:t> </a:t>
            </a:r>
            <a:r>
              <a:rPr lang="en-US" sz="2000" b="1" i="1" u="sng" err="1">
                <a:solidFill>
                  <a:schemeClr val="bg1"/>
                </a:solidFill>
                <a:latin typeface="Calibri"/>
                <a:cs typeface="Calibri"/>
              </a:rPr>
              <a:t>период</a:t>
            </a:r>
            <a:r>
              <a:rPr lang="en-US" sz="2000" b="1" i="1" u="sng">
                <a:solidFill>
                  <a:schemeClr val="bg1"/>
                </a:solidFill>
                <a:latin typeface="Calibri"/>
                <a:cs typeface="Calibri"/>
              </a:rPr>
              <a:t> </a:t>
            </a:r>
            <a:r>
              <a:rPr lang="en-US" sz="2000" b="1" i="1" u="sng" err="1">
                <a:solidFill>
                  <a:schemeClr val="bg1"/>
                </a:solidFill>
                <a:latin typeface="Calibri"/>
                <a:cs typeface="Calibri"/>
              </a:rPr>
              <a:t>продолжался</a:t>
            </a:r>
            <a:r>
              <a:rPr lang="en-US" sz="2000" b="1" i="1" u="sng">
                <a:solidFill>
                  <a:schemeClr val="bg1"/>
                </a:solidFill>
                <a:latin typeface="Calibri"/>
                <a:cs typeface="Calibri"/>
              </a:rPr>
              <a:t> с 19 </a:t>
            </a:r>
            <a:r>
              <a:rPr lang="en-US" sz="2000" b="1" i="1" u="sng" err="1">
                <a:solidFill>
                  <a:schemeClr val="bg1"/>
                </a:solidFill>
                <a:latin typeface="Calibri"/>
                <a:cs typeface="Calibri"/>
              </a:rPr>
              <a:t>ноября</a:t>
            </a:r>
            <a:r>
              <a:rPr lang="en-US" sz="2000" b="1" i="1" u="sng">
                <a:solidFill>
                  <a:schemeClr val="bg1"/>
                </a:solidFill>
                <a:latin typeface="Calibri"/>
                <a:cs typeface="Calibri"/>
              </a:rPr>
              <a:t> 1942 </a:t>
            </a:r>
            <a:r>
              <a:rPr lang="en-US" sz="2000" b="1" i="1" u="sng" err="1">
                <a:solidFill>
                  <a:schemeClr val="bg1"/>
                </a:solidFill>
                <a:latin typeface="Calibri"/>
                <a:cs typeface="Calibri"/>
              </a:rPr>
              <a:t>по</a:t>
            </a:r>
            <a:r>
              <a:rPr lang="en-US" sz="2000" b="1" i="1" u="sng">
                <a:solidFill>
                  <a:schemeClr val="bg1"/>
                </a:solidFill>
                <a:latin typeface="Calibri"/>
                <a:cs typeface="Calibri"/>
              </a:rPr>
              <a:t> 2 </a:t>
            </a:r>
            <a:r>
              <a:rPr lang="en-US" sz="2000" b="1" i="1" u="sng" err="1">
                <a:solidFill>
                  <a:schemeClr val="bg1"/>
                </a:solidFill>
                <a:latin typeface="Calibri"/>
                <a:cs typeface="Calibri"/>
              </a:rPr>
              <a:t>февраля</a:t>
            </a:r>
            <a:r>
              <a:rPr lang="en-US" sz="2000" b="1" i="1" u="sng">
                <a:solidFill>
                  <a:schemeClr val="bg1"/>
                </a:solidFill>
                <a:latin typeface="Calibri"/>
                <a:cs typeface="Calibri"/>
              </a:rPr>
              <a:t> 1943 </a:t>
            </a:r>
            <a:r>
              <a:rPr lang="en-US" sz="2000" b="1" i="1" u="sng" err="1">
                <a:solidFill>
                  <a:schemeClr val="bg1"/>
                </a:solidFill>
                <a:latin typeface="Calibri"/>
                <a:cs typeface="Calibri"/>
              </a:rPr>
              <a:t>года</a:t>
            </a:r>
            <a:r>
              <a:rPr lang="en-US" sz="2000" b="1" i="1" u="sng">
                <a:solidFill>
                  <a:schemeClr val="bg1"/>
                </a:solidFill>
                <a:latin typeface="Calibri"/>
                <a:cs typeface="Calibri"/>
              </a:rPr>
              <a:t>.</a:t>
            </a:r>
            <a:r>
              <a:rPr lang="en-US" sz="2000">
                <a:solidFill>
                  <a:schemeClr val="bg1"/>
                </a:solidFill>
                <a:latin typeface="Calibri"/>
                <a:cs typeface="Calibri"/>
              </a:rPr>
              <a:t> </a:t>
            </a:r>
            <a:r>
              <a:rPr lang="en-US" sz="2000" b="1" err="1">
                <a:solidFill>
                  <a:schemeClr val="bg1"/>
                </a:solidFill>
                <a:latin typeface="Calibri"/>
                <a:cs typeface="Calibri"/>
              </a:rPr>
              <a:t>Суть</a:t>
            </a:r>
            <a:r>
              <a:rPr lang="en-US" sz="2000" b="1">
                <a:solidFill>
                  <a:schemeClr val="bg1"/>
                </a:solidFill>
                <a:latin typeface="Calibri"/>
                <a:cs typeface="Calibri"/>
              </a:rPr>
              <a:t> </a:t>
            </a:r>
            <a:r>
              <a:rPr lang="en-US" sz="2000" b="1" err="1">
                <a:solidFill>
                  <a:schemeClr val="bg1"/>
                </a:solidFill>
                <a:latin typeface="Calibri"/>
                <a:cs typeface="Calibri"/>
              </a:rPr>
              <a:t>наступательных</a:t>
            </a:r>
            <a:r>
              <a:rPr lang="en-US" sz="2000" b="1">
                <a:solidFill>
                  <a:schemeClr val="bg1"/>
                </a:solidFill>
                <a:latin typeface="Calibri"/>
                <a:cs typeface="Calibri"/>
              </a:rPr>
              <a:t> </a:t>
            </a:r>
            <a:r>
              <a:rPr lang="en-US" sz="2000" b="1" err="1">
                <a:solidFill>
                  <a:schemeClr val="bg1"/>
                </a:solidFill>
                <a:latin typeface="Calibri"/>
                <a:cs typeface="Calibri"/>
              </a:rPr>
              <a:t>действий</a:t>
            </a:r>
            <a:r>
              <a:rPr lang="en-US" sz="2000" b="1">
                <a:solidFill>
                  <a:schemeClr val="bg1"/>
                </a:solidFill>
                <a:latin typeface="Calibri"/>
                <a:cs typeface="Calibri"/>
              </a:rPr>
              <a:t> </a:t>
            </a:r>
            <a:r>
              <a:rPr lang="en-US" sz="2000" b="1" err="1">
                <a:solidFill>
                  <a:schemeClr val="bg1"/>
                </a:solidFill>
                <a:latin typeface="Calibri"/>
                <a:cs typeface="Calibri"/>
              </a:rPr>
              <a:t>состояла</a:t>
            </a:r>
            <a:r>
              <a:rPr lang="en-US" sz="2000" b="1">
                <a:solidFill>
                  <a:schemeClr val="bg1"/>
                </a:solidFill>
                <a:latin typeface="Calibri"/>
                <a:cs typeface="Calibri"/>
              </a:rPr>
              <a:t> в </a:t>
            </a:r>
            <a:r>
              <a:rPr lang="en-US" sz="2000" b="1" err="1">
                <a:solidFill>
                  <a:schemeClr val="bg1"/>
                </a:solidFill>
                <a:latin typeface="Calibri"/>
                <a:cs typeface="Calibri"/>
              </a:rPr>
              <a:t>создании</a:t>
            </a:r>
            <a:r>
              <a:rPr lang="en-US" sz="2000" b="1">
                <a:solidFill>
                  <a:schemeClr val="bg1"/>
                </a:solidFill>
                <a:latin typeface="Calibri"/>
                <a:cs typeface="Calibri"/>
              </a:rPr>
              <a:t> </a:t>
            </a:r>
            <a:r>
              <a:rPr lang="en-US" sz="2000" b="1" err="1">
                <a:solidFill>
                  <a:schemeClr val="bg1"/>
                </a:solidFill>
                <a:latin typeface="Calibri"/>
                <a:cs typeface="Calibri"/>
              </a:rPr>
              <a:t>огромного</a:t>
            </a:r>
            <a:r>
              <a:rPr lang="en-US" sz="2000" b="1">
                <a:solidFill>
                  <a:schemeClr val="bg1"/>
                </a:solidFill>
                <a:latin typeface="Calibri"/>
                <a:cs typeface="Calibri"/>
              </a:rPr>
              <a:t> «</a:t>
            </a:r>
            <a:r>
              <a:rPr lang="en-US" sz="2000" b="1" err="1">
                <a:solidFill>
                  <a:schemeClr val="bg1"/>
                </a:solidFill>
                <a:latin typeface="Calibri"/>
                <a:cs typeface="Calibri"/>
              </a:rPr>
              <a:t>котла</a:t>
            </a:r>
            <a:r>
              <a:rPr lang="en-US" sz="2000" b="1">
                <a:solidFill>
                  <a:schemeClr val="bg1"/>
                </a:solidFill>
                <a:latin typeface="Calibri"/>
                <a:cs typeface="Calibri"/>
              </a:rPr>
              <a:t>» </a:t>
            </a:r>
            <a:r>
              <a:rPr lang="en-US" sz="2000" b="1" err="1">
                <a:solidFill>
                  <a:schemeClr val="bg1"/>
                </a:solidFill>
                <a:latin typeface="Calibri"/>
                <a:cs typeface="Calibri"/>
              </a:rPr>
              <a:t>для</a:t>
            </a:r>
            <a:r>
              <a:rPr lang="en-US" sz="2000" b="1">
                <a:solidFill>
                  <a:schemeClr val="bg1"/>
                </a:solidFill>
                <a:latin typeface="Calibri"/>
                <a:cs typeface="Calibri"/>
              </a:rPr>
              <a:t> </a:t>
            </a:r>
            <a:r>
              <a:rPr lang="en-US" sz="2000" b="1" err="1">
                <a:solidFill>
                  <a:schemeClr val="bg1"/>
                </a:solidFill>
                <a:latin typeface="Calibri"/>
                <a:cs typeface="Calibri"/>
              </a:rPr>
              <a:t>сконцентрированных</a:t>
            </a:r>
            <a:r>
              <a:rPr lang="en-US" sz="2000" b="1">
                <a:solidFill>
                  <a:schemeClr val="bg1"/>
                </a:solidFill>
                <a:latin typeface="Calibri"/>
                <a:cs typeface="Calibri"/>
              </a:rPr>
              <a:t> </a:t>
            </a:r>
            <a:r>
              <a:rPr lang="en-US" sz="2000" b="1" err="1">
                <a:solidFill>
                  <a:schemeClr val="bg1"/>
                </a:solidFill>
                <a:latin typeface="Calibri"/>
                <a:cs typeface="Calibri"/>
              </a:rPr>
              <a:t>под</a:t>
            </a:r>
            <a:r>
              <a:rPr lang="en-US" sz="2000" b="1">
                <a:solidFill>
                  <a:schemeClr val="bg1"/>
                </a:solidFill>
                <a:latin typeface="Calibri"/>
                <a:cs typeface="Calibri"/>
              </a:rPr>
              <a:t> </a:t>
            </a:r>
            <a:r>
              <a:rPr lang="en-US" sz="2000" b="1" err="1">
                <a:solidFill>
                  <a:schemeClr val="bg1"/>
                </a:solidFill>
                <a:latin typeface="Calibri"/>
                <a:cs typeface="Calibri"/>
              </a:rPr>
              <a:t>Сталинградом</a:t>
            </a:r>
            <a:r>
              <a:rPr lang="en-US" sz="2000" b="1">
                <a:solidFill>
                  <a:schemeClr val="bg1"/>
                </a:solidFill>
                <a:latin typeface="Calibri"/>
                <a:cs typeface="Calibri"/>
              </a:rPr>
              <a:t> </a:t>
            </a:r>
            <a:r>
              <a:rPr lang="en-US" sz="2000" b="1" err="1">
                <a:solidFill>
                  <a:schemeClr val="bg1"/>
                </a:solidFill>
                <a:latin typeface="Calibri"/>
                <a:cs typeface="Calibri"/>
              </a:rPr>
              <a:t>немецких</a:t>
            </a:r>
            <a:r>
              <a:rPr lang="en-US" sz="2000" b="1">
                <a:solidFill>
                  <a:schemeClr val="bg1"/>
                </a:solidFill>
                <a:latin typeface="Calibri"/>
                <a:cs typeface="Calibri"/>
              </a:rPr>
              <a:t>, </a:t>
            </a:r>
            <a:r>
              <a:rPr lang="en-US" sz="2000" b="1" err="1">
                <a:solidFill>
                  <a:schemeClr val="bg1"/>
                </a:solidFill>
                <a:latin typeface="Calibri"/>
                <a:cs typeface="Calibri"/>
              </a:rPr>
              <a:t>итальянских</a:t>
            </a:r>
            <a:r>
              <a:rPr lang="en-US" sz="2000" b="1">
                <a:solidFill>
                  <a:schemeClr val="bg1"/>
                </a:solidFill>
                <a:latin typeface="Calibri"/>
                <a:cs typeface="Calibri"/>
              </a:rPr>
              <a:t>, </a:t>
            </a:r>
            <a:r>
              <a:rPr lang="en-US" sz="2000" b="1" err="1">
                <a:solidFill>
                  <a:schemeClr val="bg1"/>
                </a:solidFill>
                <a:latin typeface="Calibri"/>
                <a:cs typeface="Calibri"/>
              </a:rPr>
              <a:t>хорватских</a:t>
            </a:r>
            <a:r>
              <a:rPr lang="en-US" sz="2000" b="1">
                <a:solidFill>
                  <a:schemeClr val="bg1"/>
                </a:solidFill>
                <a:latin typeface="Calibri"/>
                <a:cs typeface="Calibri"/>
              </a:rPr>
              <a:t>, </a:t>
            </a:r>
            <a:r>
              <a:rPr lang="en-US" sz="2000" b="1" err="1">
                <a:solidFill>
                  <a:schemeClr val="bg1"/>
                </a:solidFill>
                <a:latin typeface="Calibri"/>
                <a:cs typeface="Calibri"/>
              </a:rPr>
              <a:t>словацких</a:t>
            </a:r>
            <a:r>
              <a:rPr lang="en-US" sz="2000" b="1">
                <a:solidFill>
                  <a:schemeClr val="bg1"/>
                </a:solidFill>
                <a:latin typeface="Calibri"/>
                <a:cs typeface="Calibri"/>
              </a:rPr>
              <a:t> и </a:t>
            </a:r>
            <a:r>
              <a:rPr lang="en-US" sz="2000" b="1" err="1">
                <a:solidFill>
                  <a:schemeClr val="bg1"/>
                </a:solidFill>
                <a:latin typeface="Calibri"/>
                <a:cs typeface="Calibri"/>
              </a:rPr>
              <a:t>румынских</a:t>
            </a:r>
            <a:r>
              <a:rPr lang="en-US" sz="2000" b="1">
                <a:solidFill>
                  <a:schemeClr val="bg1"/>
                </a:solidFill>
                <a:latin typeface="Calibri"/>
                <a:cs typeface="Calibri"/>
              </a:rPr>
              <a:t> </a:t>
            </a:r>
            <a:r>
              <a:rPr lang="en-US" sz="2000" b="1" err="1">
                <a:solidFill>
                  <a:schemeClr val="bg1"/>
                </a:solidFill>
                <a:latin typeface="Calibri"/>
                <a:cs typeface="Calibri"/>
              </a:rPr>
              <a:t>частей</a:t>
            </a:r>
            <a:r>
              <a:rPr lang="en-US" sz="2000" b="1">
                <a:solidFill>
                  <a:schemeClr val="bg1"/>
                </a:solidFill>
                <a:latin typeface="Calibri"/>
                <a:cs typeface="Calibri"/>
              </a:rPr>
              <a:t> с </a:t>
            </a:r>
            <a:r>
              <a:rPr lang="en-US" sz="2000" b="1" err="1">
                <a:solidFill>
                  <a:schemeClr val="bg1"/>
                </a:solidFill>
                <a:latin typeface="Calibri"/>
                <a:cs typeface="Calibri"/>
              </a:rPr>
              <a:t>последующим</a:t>
            </a:r>
            <a:r>
              <a:rPr lang="en-US" sz="2000" b="1">
                <a:solidFill>
                  <a:schemeClr val="bg1"/>
                </a:solidFill>
                <a:latin typeface="Calibri"/>
                <a:cs typeface="Calibri"/>
              </a:rPr>
              <a:t> </a:t>
            </a:r>
            <a:r>
              <a:rPr lang="en-US" sz="2000" b="1" err="1">
                <a:solidFill>
                  <a:schemeClr val="bg1"/>
                </a:solidFill>
                <a:latin typeface="Calibri"/>
                <a:cs typeface="Calibri"/>
              </a:rPr>
              <a:t>их</a:t>
            </a:r>
            <a:r>
              <a:rPr lang="en-US" sz="2000" b="1">
                <a:solidFill>
                  <a:schemeClr val="bg1"/>
                </a:solidFill>
                <a:latin typeface="Calibri"/>
                <a:cs typeface="Calibri"/>
              </a:rPr>
              <a:t> </a:t>
            </a:r>
            <a:r>
              <a:rPr lang="en-US" sz="2000" b="1" err="1">
                <a:solidFill>
                  <a:schemeClr val="bg1"/>
                </a:solidFill>
                <a:latin typeface="Calibri"/>
                <a:cs typeface="Calibri"/>
              </a:rPr>
              <a:t>разгромом</a:t>
            </a:r>
            <a:r>
              <a:rPr lang="en-US" sz="2000" b="1">
                <a:solidFill>
                  <a:schemeClr val="bg1"/>
                </a:solidFill>
                <a:latin typeface="Calibri"/>
                <a:cs typeface="Calibri"/>
              </a:rPr>
              <a:t> </a:t>
            </a:r>
            <a:r>
              <a:rPr lang="en-US" sz="2000" b="1" err="1">
                <a:solidFill>
                  <a:schemeClr val="bg1"/>
                </a:solidFill>
                <a:latin typeface="Calibri"/>
                <a:cs typeface="Calibri"/>
              </a:rPr>
              <a:t>путем</a:t>
            </a:r>
            <a:r>
              <a:rPr lang="en-US" sz="2000" b="1">
                <a:solidFill>
                  <a:schemeClr val="bg1"/>
                </a:solidFill>
                <a:latin typeface="Calibri"/>
                <a:cs typeface="Calibri"/>
              </a:rPr>
              <a:t> </a:t>
            </a:r>
            <a:r>
              <a:rPr lang="en-US" sz="2000" b="1" err="1">
                <a:solidFill>
                  <a:schemeClr val="bg1"/>
                </a:solidFill>
                <a:latin typeface="Calibri"/>
                <a:cs typeface="Calibri"/>
              </a:rPr>
              <a:t>сжимания</a:t>
            </a:r>
            <a:r>
              <a:rPr lang="en-US" sz="2000" b="1">
                <a:solidFill>
                  <a:schemeClr val="bg1"/>
                </a:solidFill>
                <a:latin typeface="Calibri"/>
                <a:cs typeface="Calibri"/>
              </a:rPr>
              <a:t> </a:t>
            </a:r>
            <a:r>
              <a:rPr lang="en-US" sz="2000" b="1" err="1">
                <a:solidFill>
                  <a:schemeClr val="bg1"/>
                </a:solidFill>
                <a:latin typeface="Calibri"/>
                <a:cs typeface="Calibri"/>
              </a:rPr>
              <a:t>кольца</a:t>
            </a:r>
            <a:r>
              <a:rPr lang="en-US" sz="2000" b="1">
                <a:solidFill>
                  <a:schemeClr val="bg1"/>
                </a:solidFill>
                <a:latin typeface="Calibri"/>
                <a:cs typeface="Calibri"/>
              </a:rPr>
              <a:t> </a:t>
            </a:r>
            <a:r>
              <a:rPr lang="en-US" sz="2000" b="1" err="1">
                <a:solidFill>
                  <a:schemeClr val="bg1"/>
                </a:solidFill>
                <a:latin typeface="Calibri"/>
                <a:cs typeface="Calibri"/>
              </a:rPr>
              <a:t>окружения</a:t>
            </a:r>
            <a:r>
              <a:rPr lang="en-US" sz="2000" b="1">
                <a:solidFill>
                  <a:schemeClr val="bg1"/>
                </a:solidFill>
                <a:latin typeface="Calibri"/>
                <a:cs typeface="Calibri"/>
              </a:rPr>
              <a:t>. </a:t>
            </a:r>
            <a:r>
              <a:rPr lang="en-US" sz="2000" b="1" err="1">
                <a:solidFill>
                  <a:schemeClr val="bg1"/>
                </a:solidFill>
                <a:latin typeface="Calibri"/>
                <a:cs typeface="Calibri"/>
              </a:rPr>
              <a:t>Первый</a:t>
            </a:r>
            <a:r>
              <a:rPr lang="en-US" sz="2000" b="1">
                <a:solidFill>
                  <a:schemeClr val="bg1"/>
                </a:solidFill>
                <a:latin typeface="Calibri"/>
                <a:cs typeface="Calibri"/>
              </a:rPr>
              <a:t> </a:t>
            </a:r>
            <a:r>
              <a:rPr lang="en-US" sz="2000" b="1" err="1">
                <a:solidFill>
                  <a:schemeClr val="bg1"/>
                </a:solidFill>
                <a:latin typeface="Calibri"/>
                <a:cs typeface="Calibri"/>
              </a:rPr>
              <a:t>этап</a:t>
            </a:r>
            <a:r>
              <a:rPr lang="en-US" sz="2000" b="1">
                <a:solidFill>
                  <a:schemeClr val="bg1"/>
                </a:solidFill>
                <a:latin typeface="Calibri"/>
                <a:cs typeface="Calibri"/>
              </a:rPr>
              <a:t> (</a:t>
            </a:r>
            <a:r>
              <a:rPr lang="en-US" sz="2000" b="1" err="1">
                <a:solidFill>
                  <a:schemeClr val="bg1"/>
                </a:solidFill>
                <a:latin typeface="Calibri"/>
                <a:cs typeface="Calibri"/>
              </a:rPr>
              <a:t>собственно</a:t>
            </a:r>
            <a:r>
              <a:rPr lang="en-US" sz="2000" b="1">
                <a:solidFill>
                  <a:schemeClr val="bg1"/>
                </a:solidFill>
                <a:latin typeface="Calibri"/>
                <a:cs typeface="Calibri"/>
              </a:rPr>
              <a:t> </a:t>
            </a:r>
            <a:r>
              <a:rPr lang="en-US" sz="2000" b="1" err="1">
                <a:solidFill>
                  <a:schemeClr val="bg1"/>
                </a:solidFill>
                <a:latin typeface="Calibri"/>
                <a:cs typeface="Calibri"/>
              </a:rPr>
              <a:t>создание</a:t>
            </a:r>
            <a:r>
              <a:rPr lang="en-US" sz="2000" b="1">
                <a:solidFill>
                  <a:schemeClr val="bg1"/>
                </a:solidFill>
                <a:latin typeface="Calibri"/>
                <a:cs typeface="Calibri"/>
              </a:rPr>
              <a:t> «</a:t>
            </a:r>
            <a:r>
              <a:rPr lang="en-US" sz="2000" b="1" err="1">
                <a:solidFill>
                  <a:schemeClr val="bg1"/>
                </a:solidFill>
                <a:latin typeface="Calibri"/>
                <a:cs typeface="Calibri"/>
              </a:rPr>
              <a:t>котла</a:t>
            </a:r>
            <a:r>
              <a:rPr lang="en-US" sz="2000" b="1">
                <a:solidFill>
                  <a:schemeClr val="bg1"/>
                </a:solidFill>
                <a:latin typeface="Calibri"/>
                <a:cs typeface="Calibri"/>
              </a:rPr>
              <a:t>») </a:t>
            </a:r>
            <a:r>
              <a:rPr lang="en-US" sz="2000" b="1" err="1">
                <a:solidFill>
                  <a:schemeClr val="bg1"/>
                </a:solidFill>
                <a:latin typeface="Calibri"/>
                <a:cs typeface="Calibri"/>
              </a:rPr>
              <a:t>получил</a:t>
            </a:r>
            <a:r>
              <a:rPr lang="en-US" sz="2000" b="1">
                <a:solidFill>
                  <a:schemeClr val="bg1"/>
                </a:solidFill>
                <a:latin typeface="Calibri"/>
                <a:cs typeface="Calibri"/>
              </a:rPr>
              <a:t> </a:t>
            </a:r>
            <a:r>
              <a:rPr lang="en-US" sz="2000" b="1" err="1">
                <a:solidFill>
                  <a:schemeClr val="bg1"/>
                </a:solidFill>
                <a:latin typeface="Calibri"/>
                <a:cs typeface="Calibri"/>
              </a:rPr>
              <a:t>название</a:t>
            </a:r>
            <a:r>
              <a:rPr lang="en-US" sz="2000" b="1">
                <a:solidFill>
                  <a:schemeClr val="bg1"/>
                </a:solidFill>
                <a:latin typeface="Calibri"/>
                <a:cs typeface="Calibri"/>
              </a:rPr>
              <a:t> </a:t>
            </a:r>
            <a:r>
              <a:rPr lang="en-US" sz="2000" b="1" err="1">
                <a:solidFill>
                  <a:schemeClr val="bg1"/>
                </a:solidFill>
                <a:latin typeface="Calibri"/>
                <a:cs typeface="Calibri"/>
              </a:rPr>
              <a:t>операция</a:t>
            </a:r>
            <a:r>
              <a:rPr lang="en-US" sz="2000" b="1">
                <a:solidFill>
                  <a:schemeClr val="bg1"/>
                </a:solidFill>
                <a:latin typeface="Calibri"/>
                <a:cs typeface="Calibri"/>
              </a:rPr>
              <a:t> «</a:t>
            </a:r>
            <a:r>
              <a:rPr lang="en-US" sz="2000" b="1" err="1">
                <a:solidFill>
                  <a:schemeClr val="bg1"/>
                </a:solidFill>
                <a:latin typeface="Calibri"/>
                <a:cs typeface="Calibri"/>
              </a:rPr>
              <a:t>Уран</a:t>
            </a:r>
            <a:r>
              <a:rPr lang="en-US" sz="2000" b="1">
                <a:solidFill>
                  <a:schemeClr val="bg1"/>
                </a:solidFill>
                <a:latin typeface="Calibri"/>
                <a:cs typeface="Calibri"/>
              </a:rPr>
              <a:t>». 23 </a:t>
            </a:r>
            <a:r>
              <a:rPr lang="en-US" sz="2000" b="1" err="1">
                <a:solidFill>
                  <a:schemeClr val="bg1"/>
                </a:solidFill>
                <a:latin typeface="Calibri"/>
                <a:cs typeface="Calibri"/>
              </a:rPr>
              <a:t>ноября</a:t>
            </a:r>
            <a:r>
              <a:rPr lang="en-US" sz="2000" b="1">
                <a:solidFill>
                  <a:schemeClr val="bg1"/>
                </a:solidFill>
                <a:latin typeface="Calibri"/>
                <a:cs typeface="Calibri"/>
              </a:rPr>
              <a:t> </a:t>
            </a:r>
            <a:r>
              <a:rPr lang="en-US" sz="2000" b="1" err="1">
                <a:solidFill>
                  <a:schemeClr val="bg1"/>
                </a:solidFill>
                <a:latin typeface="Calibri"/>
                <a:cs typeface="Calibri"/>
              </a:rPr>
              <a:t>кольцо</a:t>
            </a:r>
            <a:r>
              <a:rPr lang="en-US" sz="2000" b="1">
                <a:solidFill>
                  <a:schemeClr val="bg1"/>
                </a:solidFill>
                <a:latin typeface="Calibri"/>
                <a:cs typeface="Calibri"/>
              </a:rPr>
              <a:t> </a:t>
            </a:r>
            <a:r>
              <a:rPr lang="en-US" sz="2000" b="1" err="1">
                <a:solidFill>
                  <a:schemeClr val="bg1"/>
                </a:solidFill>
                <a:latin typeface="Calibri"/>
                <a:cs typeface="Calibri"/>
              </a:rPr>
              <a:t>окружения</a:t>
            </a:r>
            <a:r>
              <a:rPr lang="en-US" sz="2000" b="1">
                <a:solidFill>
                  <a:schemeClr val="bg1"/>
                </a:solidFill>
                <a:latin typeface="Calibri"/>
                <a:cs typeface="Calibri"/>
              </a:rPr>
              <a:t> </a:t>
            </a:r>
            <a:r>
              <a:rPr lang="en-US" sz="2000" b="1" err="1">
                <a:solidFill>
                  <a:schemeClr val="bg1"/>
                </a:solidFill>
                <a:latin typeface="Calibri"/>
                <a:cs typeface="Calibri"/>
              </a:rPr>
              <a:t>замкнулось</a:t>
            </a:r>
            <a:r>
              <a:rPr lang="en-US" sz="2000" b="1">
                <a:solidFill>
                  <a:schemeClr val="bg1"/>
                </a:solidFill>
                <a:latin typeface="Calibri"/>
                <a:cs typeface="Calibri"/>
              </a:rPr>
              <a:t>. </a:t>
            </a:r>
            <a:r>
              <a:rPr lang="en-US" sz="2000" b="1" err="1">
                <a:solidFill>
                  <a:schemeClr val="bg1"/>
                </a:solidFill>
                <a:latin typeface="Calibri"/>
                <a:cs typeface="Calibri"/>
              </a:rPr>
              <a:t>Но</a:t>
            </a:r>
            <a:r>
              <a:rPr lang="en-US" sz="2000" b="1">
                <a:solidFill>
                  <a:schemeClr val="bg1"/>
                </a:solidFill>
                <a:latin typeface="Calibri"/>
                <a:cs typeface="Calibri"/>
              </a:rPr>
              <a:t> </a:t>
            </a:r>
            <a:r>
              <a:rPr lang="en-US" sz="2000" b="1" err="1">
                <a:solidFill>
                  <a:schemeClr val="bg1"/>
                </a:solidFill>
                <a:latin typeface="Calibri"/>
                <a:cs typeface="Calibri"/>
              </a:rPr>
              <a:t>окруженная</a:t>
            </a:r>
            <a:r>
              <a:rPr lang="en-US" sz="2000" b="1">
                <a:solidFill>
                  <a:schemeClr val="bg1"/>
                </a:solidFill>
                <a:latin typeface="Calibri"/>
                <a:cs typeface="Calibri"/>
              </a:rPr>
              <a:t> </a:t>
            </a:r>
            <a:r>
              <a:rPr lang="en-US" sz="2000" b="1" err="1">
                <a:solidFill>
                  <a:schemeClr val="bg1"/>
                </a:solidFill>
                <a:latin typeface="Calibri"/>
                <a:cs typeface="Calibri"/>
              </a:rPr>
              <a:t>группировка</a:t>
            </a:r>
            <a:r>
              <a:rPr lang="en-US" sz="2000" b="1">
                <a:solidFill>
                  <a:schemeClr val="bg1"/>
                </a:solidFill>
                <a:latin typeface="Calibri"/>
                <a:cs typeface="Calibri"/>
              </a:rPr>
              <a:t> </a:t>
            </a:r>
            <a:r>
              <a:rPr lang="en-US" sz="2000" b="1" err="1">
                <a:solidFill>
                  <a:schemeClr val="bg1"/>
                </a:solidFill>
                <a:latin typeface="Calibri"/>
                <a:cs typeface="Calibri"/>
              </a:rPr>
              <a:t>была</a:t>
            </a:r>
            <a:r>
              <a:rPr lang="en-US" sz="2000" b="1">
                <a:solidFill>
                  <a:schemeClr val="bg1"/>
                </a:solidFill>
                <a:latin typeface="Calibri"/>
                <a:cs typeface="Calibri"/>
              </a:rPr>
              <a:t> </a:t>
            </a:r>
            <a:r>
              <a:rPr lang="en-US" sz="2000" b="1" err="1">
                <a:solidFill>
                  <a:schemeClr val="bg1"/>
                </a:solidFill>
                <a:latin typeface="Calibri"/>
                <a:cs typeface="Calibri"/>
              </a:rPr>
              <a:t>слишком</a:t>
            </a:r>
            <a:r>
              <a:rPr lang="en-US" sz="2000" b="1">
                <a:solidFill>
                  <a:schemeClr val="bg1"/>
                </a:solidFill>
                <a:latin typeface="Calibri"/>
                <a:cs typeface="Calibri"/>
              </a:rPr>
              <a:t> </a:t>
            </a:r>
            <a:r>
              <a:rPr lang="en-US" sz="2000" b="1" err="1">
                <a:solidFill>
                  <a:schemeClr val="bg1"/>
                </a:solidFill>
                <a:latin typeface="Calibri"/>
                <a:cs typeface="Calibri"/>
              </a:rPr>
              <a:t>сильна</a:t>
            </a:r>
            <a:r>
              <a:rPr lang="en-US" sz="2000" b="1">
                <a:solidFill>
                  <a:schemeClr val="bg1"/>
                </a:solidFill>
                <a:latin typeface="Calibri"/>
                <a:cs typeface="Calibri"/>
              </a:rPr>
              <a:t>, </a:t>
            </a:r>
            <a:r>
              <a:rPr lang="en-US" sz="2000" b="1" err="1">
                <a:solidFill>
                  <a:schemeClr val="bg1"/>
                </a:solidFill>
                <a:latin typeface="Calibri"/>
                <a:cs typeface="Calibri"/>
              </a:rPr>
              <a:t>разгромить</a:t>
            </a:r>
            <a:r>
              <a:rPr lang="en-US" sz="2000" b="1">
                <a:solidFill>
                  <a:schemeClr val="bg1"/>
                </a:solidFill>
                <a:latin typeface="Calibri"/>
                <a:cs typeface="Calibri"/>
              </a:rPr>
              <a:t> </a:t>
            </a:r>
            <a:r>
              <a:rPr lang="en-US" sz="2000" b="1" err="1">
                <a:solidFill>
                  <a:schemeClr val="bg1"/>
                </a:solidFill>
                <a:latin typeface="Calibri"/>
                <a:cs typeface="Calibri"/>
              </a:rPr>
              <a:t>ее</a:t>
            </a:r>
            <a:r>
              <a:rPr lang="en-US" sz="2000" b="1">
                <a:solidFill>
                  <a:schemeClr val="bg1"/>
                </a:solidFill>
                <a:latin typeface="Calibri"/>
                <a:cs typeface="Calibri"/>
              </a:rPr>
              <a:t> </a:t>
            </a:r>
            <a:r>
              <a:rPr lang="en-US" sz="2000" b="1" err="1">
                <a:solidFill>
                  <a:schemeClr val="bg1"/>
                </a:solidFill>
                <a:latin typeface="Calibri"/>
                <a:cs typeface="Calibri"/>
              </a:rPr>
              <a:t>сразу</a:t>
            </a:r>
            <a:r>
              <a:rPr lang="en-US" sz="2000" b="1">
                <a:solidFill>
                  <a:schemeClr val="bg1"/>
                </a:solidFill>
                <a:latin typeface="Calibri"/>
                <a:cs typeface="Calibri"/>
              </a:rPr>
              <a:t> </a:t>
            </a:r>
            <a:r>
              <a:rPr lang="en-US" sz="2000" b="1" err="1">
                <a:solidFill>
                  <a:schemeClr val="bg1"/>
                </a:solidFill>
                <a:latin typeface="Calibri"/>
                <a:cs typeface="Calibri"/>
              </a:rPr>
              <a:t>было</a:t>
            </a:r>
            <a:r>
              <a:rPr lang="en-US" sz="2000" b="1">
                <a:solidFill>
                  <a:schemeClr val="bg1"/>
                </a:solidFill>
                <a:latin typeface="Calibri"/>
                <a:cs typeface="Calibri"/>
              </a:rPr>
              <a:t> </a:t>
            </a:r>
            <a:r>
              <a:rPr lang="en-US" sz="2000" b="1" err="1">
                <a:solidFill>
                  <a:schemeClr val="bg1"/>
                </a:solidFill>
                <a:latin typeface="Calibri"/>
                <a:cs typeface="Calibri"/>
              </a:rPr>
              <a:t>невозможно</a:t>
            </a:r>
            <a:r>
              <a:rPr lang="en-US" sz="2000" b="1">
                <a:solidFill>
                  <a:schemeClr val="bg1"/>
                </a:solidFill>
                <a:latin typeface="Calibri"/>
                <a:cs typeface="Calibri"/>
              </a:rPr>
              <a:t>.</a:t>
            </a:r>
          </a:p>
        </p:txBody>
      </p:sp>
      <p:pic>
        <p:nvPicPr>
          <p:cNvPr id="3" name="Рисунок 10">
            <a:extLst>
              <a:ext uri="{FF2B5EF4-FFF2-40B4-BE49-F238E27FC236}">
                <a16:creationId xmlns="" xmlns:a16="http://schemas.microsoft.com/office/drawing/2014/main" id="{12F2BBF4-77AF-4BC0-A8F9-6AC24AD70C80}"/>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254" y="-96508"/>
            <a:ext cx="2512790" cy="6978588"/>
          </a:xfrm>
          <a:prstGeom prst="rect">
            <a:avLst/>
          </a:prstGeom>
        </p:spPr>
      </p:pic>
    </p:spTree>
    <p:extLst>
      <p:ext uri="{BB962C8B-B14F-4D97-AF65-F5344CB8AC3E}">
        <p14:creationId xmlns:p14="http://schemas.microsoft.com/office/powerpoint/2010/main" val="111290966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5" descr="Изображение выглядит как красный, сидит, комната, белый&#10;&#10;Описание создано с очень высокой степенью достоверности">
            <a:extLst>
              <a:ext uri="{FF2B5EF4-FFF2-40B4-BE49-F238E27FC236}">
                <a16:creationId xmlns="" xmlns:a16="http://schemas.microsoft.com/office/drawing/2014/main" id="{48CC6C58-3485-4A06-B9DC-8EC76545DC76}"/>
              </a:ext>
            </a:extLst>
          </p:cNvPr>
          <p:cNvPicPr>
            <a:picLocks noGrp="1" noChangeAspect="1"/>
          </p:cNvPicPr>
          <p:nvPr>
            <p:ph sz="half" idx="1"/>
          </p:nvPr>
        </p:nvPicPr>
        <p:blipFill>
          <a:blip r:embed="rId2" cstate="email">
            <a:extLst>
              <a:ext uri="{28A0092B-C50C-407E-A947-70E740481C1C}">
                <a14:useLocalDpi xmlns:a14="http://schemas.microsoft.com/office/drawing/2010/main"/>
              </a:ext>
            </a:extLst>
          </a:blip>
          <a:stretch>
            <a:fillRect/>
          </a:stretch>
        </p:blipFill>
        <p:spPr>
          <a:xfrm>
            <a:off x="4314" y="2232"/>
            <a:ext cx="12240882" cy="6862312"/>
          </a:xfrm>
        </p:spPr>
      </p:pic>
      <p:sp>
        <p:nvSpPr>
          <p:cNvPr id="2" name="Заголовок 1">
            <a:extLst>
              <a:ext uri="{FF2B5EF4-FFF2-40B4-BE49-F238E27FC236}">
                <a16:creationId xmlns="" xmlns:a16="http://schemas.microsoft.com/office/drawing/2014/main" id="{C2AF8BFF-F9E0-43BB-B23F-8BAADE998566}"/>
              </a:ext>
            </a:extLst>
          </p:cNvPr>
          <p:cNvSpPr>
            <a:spLocks noGrp="1"/>
          </p:cNvSpPr>
          <p:nvPr>
            <p:ph type="title"/>
          </p:nvPr>
        </p:nvSpPr>
        <p:spPr>
          <a:xfrm>
            <a:off x="2362199" y="293237"/>
            <a:ext cx="9753600" cy="1958168"/>
          </a:xfrm>
        </p:spPr>
        <p:txBody>
          <a:bodyPr>
            <a:normAutofit/>
          </a:bodyPr>
          <a:lstStyle/>
          <a:p>
            <a:r>
              <a:rPr lang="ru-RU" sz="2400" b="1">
                <a:solidFill>
                  <a:schemeClr val="bg1"/>
                </a:solidFill>
                <a:ea typeface="+mj-lt"/>
                <a:cs typeface="+mj-lt"/>
              </a:rPr>
              <a:t>В декабре фельдмаршал </a:t>
            </a:r>
            <a:r>
              <a:rPr lang="ru-RU" sz="2400" b="1" err="1">
                <a:solidFill>
                  <a:schemeClr val="bg1"/>
                </a:solidFill>
                <a:ea typeface="+mj-lt"/>
                <a:cs typeface="+mj-lt"/>
              </a:rPr>
              <a:t>Манштейн</a:t>
            </a:r>
            <a:r>
              <a:rPr lang="ru-RU" sz="2400" b="1">
                <a:solidFill>
                  <a:schemeClr val="bg1"/>
                </a:solidFill>
                <a:ea typeface="+mj-lt"/>
                <a:cs typeface="+mj-lt"/>
              </a:rPr>
              <a:t> предпринял попытку под Котельниковом прорвать кольцо блокады и прийти на помощь окруженным, но его прорыв был остановлен.</a:t>
            </a:r>
            <a:r>
              <a:rPr lang="ru-RU" sz="2400" b="1">
                <a:solidFill>
                  <a:schemeClr val="bg1"/>
                </a:solidFill>
                <a:cs typeface="Calibri Light"/>
              </a:rPr>
              <a:t> </a:t>
            </a:r>
            <a:r>
              <a:rPr lang="ru-RU" sz="2400" b="1">
                <a:solidFill>
                  <a:schemeClr val="bg1"/>
                </a:solidFill>
                <a:latin typeface="Calibri"/>
                <a:cs typeface="Calibri"/>
              </a:rPr>
              <a:t>10 января 1943 года Красная армия начала операцию «Кольцо» – уничтожение окруженной группировки немцев. </a:t>
            </a:r>
            <a:endParaRPr lang="ru-RU" sz="2400" b="1">
              <a:solidFill>
                <a:schemeClr val="bg1"/>
              </a:solidFill>
              <a:cs typeface="Calibri Light"/>
            </a:endParaRPr>
          </a:p>
        </p:txBody>
      </p:sp>
      <p:pic>
        <p:nvPicPr>
          <p:cNvPr id="7" name="Рисунок 7" descr="Изображение выглядит как внешний, человек, фотография, белый&#10;&#10;Описание создано с очень высокой степенью достоверности">
            <a:extLst>
              <a:ext uri="{FF2B5EF4-FFF2-40B4-BE49-F238E27FC236}">
                <a16:creationId xmlns="" xmlns:a16="http://schemas.microsoft.com/office/drawing/2014/main" id="{498F4FCC-55CE-4B2D-A3A0-CD63097F6F69}"/>
              </a:ext>
            </a:extLst>
          </p:cNvPr>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7020464" y="2856887"/>
            <a:ext cx="5009072" cy="3180207"/>
          </a:xfrm>
        </p:spPr>
      </p:pic>
      <p:sp>
        <p:nvSpPr>
          <p:cNvPr id="14" name="Объект 3">
            <a:extLst>
              <a:ext uri="{FF2B5EF4-FFF2-40B4-BE49-F238E27FC236}">
                <a16:creationId xmlns="" xmlns:a16="http://schemas.microsoft.com/office/drawing/2014/main" id="{EA5CEEE7-C320-495D-A12B-FE9CBF14DBE1}"/>
              </a:ext>
            </a:extLst>
          </p:cNvPr>
          <p:cNvSpPr txBox="1">
            <a:spLocks/>
          </p:cNvSpPr>
          <p:nvPr/>
        </p:nvSpPr>
        <p:spPr>
          <a:xfrm>
            <a:off x="1558656" y="2677605"/>
            <a:ext cx="5459710" cy="4115909"/>
          </a:xfrm>
          <a:prstGeom prst="rect">
            <a:avLst/>
          </a:prstGeom>
        </p:spPr>
        <p:txBody>
          <a:bodyPr vert="horz" lIns="91440" tIns="45720" rIns="91440" bIns="45720" rtlCol="0" anchor="t">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ru-RU">
                <a:solidFill>
                  <a:srgbClr val="000000"/>
                </a:solidFill>
                <a:ea typeface="+mn-lt"/>
                <a:cs typeface="+mn-lt"/>
              </a:rPr>
              <a:t> </a:t>
            </a:r>
            <a:r>
              <a:rPr lang="ru-RU" b="1">
                <a:solidFill>
                  <a:schemeClr val="bg1"/>
                </a:solidFill>
                <a:ea typeface="+mn-lt"/>
                <a:cs typeface="+mn-lt"/>
              </a:rPr>
              <a:t>31 января Гитлер произвел фон Паулюса, командующего немецкими соединениями под Сталинградом и оказавшегося в «котле», в фельдмаршалы. В поздравительном письме фюрер прозрачно указывал, что ни один немецкий фельдмаршал никогда не сдавался в плен. 2 февраля фон Паулюс стал первым, капитулировав вместе со всей своей армией.</a:t>
            </a:r>
            <a:endParaRPr lang="ru-RU" b="1">
              <a:solidFill>
                <a:schemeClr val="bg1"/>
              </a:solidFill>
              <a:cs typeface="Calibri"/>
            </a:endParaRPr>
          </a:p>
        </p:txBody>
      </p:sp>
      <p:pic>
        <p:nvPicPr>
          <p:cNvPr id="3" name="Рисунок 10">
            <a:extLst>
              <a:ext uri="{FF2B5EF4-FFF2-40B4-BE49-F238E27FC236}">
                <a16:creationId xmlns="" xmlns:a16="http://schemas.microsoft.com/office/drawing/2014/main" id="{E784C5F9-A295-4387-B0C6-8FB2948271E1}"/>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 y="-125263"/>
            <a:ext cx="2374600" cy="6980000"/>
          </a:xfrm>
          <a:prstGeom prst="rect">
            <a:avLst/>
          </a:prstGeom>
        </p:spPr>
      </p:pic>
    </p:spTree>
    <p:extLst>
      <p:ext uri="{BB962C8B-B14F-4D97-AF65-F5344CB8AC3E}">
        <p14:creationId xmlns:p14="http://schemas.microsoft.com/office/powerpoint/2010/main" val="304494116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3" descr="Изображение выглядит как красный, сидит, комната, белый&#10;&#10;Описание создано с очень высокой степенью достоверности">
            <a:extLst>
              <a:ext uri="{FF2B5EF4-FFF2-40B4-BE49-F238E27FC236}">
                <a16:creationId xmlns="" xmlns:a16="http://schemas.microsoft.com/office/drawing/2014/main" id="{951A79F9-F5A3-4C1C-BE7B-D8B183EB202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627" y="-719"/>
            <a:ext cx="12189123" cy="6859437"/>
          </a:xfrm>
          <a:prstGeom prst="rect">
            <a:avLst/>
          </a:prstGeom>
        </p:spPr>
      </p:pic>
      <p:pic>
        <p:nvPicPr>
          <p:cNvPr id="4" name="Рисунок 4">
            <a:extLst>
              <a:ext uri="{FF2B5EF4-FFF2-40B4-BE49-F238E27FC236}">
                <a16:creationId xmlns="" xmlns:a16="http://schemas.microsoft.com/office/drawing/2014/main" id="{9E92D9C1-3253-824A-ACAA-2D2C71E2E85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90500" y="278779"/>
            <a:ext cx="8496085" cy="6300439"/>
          </a:xfrm>
          <a:prstGeom prst="rect">
            <a:avLst/>
          </a:prstGeom>
        </p:spPr>
      </p:pic>
    </p:spTree>
    <p:extLst>
      <p:ext uri="{BB962C8B-B14F-4D97-AF65-F5344CB8AC3E}">
        <p14:creationId xmlns:p14="http://schemas.microsoft.com/office/powerpoint/2010/main" val="421664400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7" descr="Изображение выглядит как красный, сидит, комната, белый&#10;&#10;Описание создано с очень высокой степенью достоверности">
            <a:extLst>
              <a:ext uri="{FF2B5EF4-FFF2-40B4-BE49-F238E27FC236}">
                <a16:creationId xmlns="" xmlns:a16="http://schemas.microsoft.com/office/drawing/2014/main" id="{C301B500-4BE0-437F-B3CC-D426F7983D1B}"/>
              </a:ext>
            </a:extLst>
          </p:cNvPr>
          <p:cNvPicPr>
            <a:picLocks noGrp="1" noChangeAspect="1"/>
          </p:cNvPicPr>
          <p:nvPr>
            <p:ph sz="half" idx="2"/>
          </p:nvPr>
        </p:nvPicPr>
        <p:blipFill>
          <a:blip r:embed="rId2" cstate="email">
            <a:extLst>
              <a:ext uri="{28A0092B-C50C-407E-A947-70E740481C1C}">
                <a14:useLocalDpi xmlns:a14="http://schemas.microsoft.com/office/drawing/2010/main"/>
              </a:ext>
            </a:extLst>
          </a:blip>
          <a:stretch>
            <a:fillRect/>
          </a:stretch>
        </p:blipFill>
        <p:spPr>
          <a:xfrm>
            <a:off x="-994" y="3415"/>
            <a:ext cx="12187727" cy="6833228"/>
          </a:xfrm>
        </p:spPr>
      </p:pic>
      <p:sp>
        <p:nvSpPr>
          <p:cNvPr id="2" name="Заголовок 1">
            <a:extLst>
              <a:ext uri="{FF2B5EF4-FFF2-40B4-BE49-F238E27FC236}">
                <a16:creationId xmlns="" xmlns:a16="http://schemas.microsoft.com/office/drawing/2014/main" id="{5BCE023A-0B5B-47E0-B032-199440EDE3B0}"/>
              </a:ext>
            </a:extLst>
          </p:cNvPr>
          <p:cNvSpPr>
            <a:spLocks noGrp="1"/>
          </p:cNvSpPr>
          <p:nvPr>
            <p:ph type="title"/>
          </p:nvPr>
        </p:nvSpPr>
        <p:spPr>
          <a:xfrm>
            <a:off x="2004354" y="178219"/>
            <a:ext cx="9595448" cy="865489"/>
          </a:xfrm>
        </p:spPr>
        <p:txBody>
          <a:bodyPr>
            <a:normAutofit fontScale="90000"/>
          </a:bodyPr>
          <a:lstStyle/>
          <a:p>
            <a:r>
              <a:rPr lang="ru-RU" b="1" i="1">
                <a:solidFill>
                  <a:schemeClr val="bg1"/>
                </a:solidFill>
                <a:latin typeface="Century"/>
                <a:cs typeface="Calibri Light"/>
              </a:rPr>
              <a:t>Итоги и значения (коренной перелом)</a:t>
            </a:r>
          </a:p>
        </p:txBody>
      </p:sp>
      <p:sp>
        <p:nvSpPr>
          <p:cNvPr id="3" name="Текст 2">
            <a:extLst>
              <a:ext uri="{FF2B5EF4-FFF2-40B4-BE49-F238E27FC236}">
                <a16:creationId xmlns="" xmlns:a16="http://schemas.microsoft.com/office/drawing/2014/main" id="{CD08BF22-A5A5-4448-B36C-60058E8558B9}"/>
              </a:ext>
            </a:extLst>
          </p:cNvPr>
          <p:cNvSpPr>
            <a:spLocks noGrp="1"/>
          </p:cNvSpPr>
          <p:nvPr>
            <p:ph type="body" idx="1"/>
          </p:nvPr>
        </p:nvSpPr>
        <p:spPr>
          <a:xfrm>
            <a:off x="1515524" y="3377692"/>
            <a:ext cx="9298466" cy="3685005"/>
          </a:xfrm>
        </p:spPr>
        <p:txBody>
          <a:bodyPr>
            <a:noAutofit/>
          </a:bodyPr>
          <a:lstStyle/>
          <a:p>
            <a:r>
              <a:rPr lang="ru-RU" sz="2000">
                <a:solidFill>
                  <a:schemeClr val="bg1"/>
                </a:solidFill>
                <a:ea typeface="+mn-lt"/>
                <a:cs typeface="+mn-lt"/>
              </a:rPr>
              <a:t>Сталинградская битва в советской историографии именуется «моментом коренного перелома» в ходе войны.</a:t>
            </a:r>
            <a:endParaRPr lang="ru-RU" sz="2000">
              <a:solidFill>
                <a:schemeClr val="bg1"/>
              </a:solidFill>
              <a:cs typeface="Calibri" panose="020F0502020204030204"/>
            </a:endParaRPr>
          </a:p>
          <a:p>
            <a:r>
              <a:rPr lang="ru-RU" sz="2000">
                <a:solidFill>
                  <a:schemeClr val="bg1"/>
                </a:solidFill>
                <a:ea typeface="+mn-lt"/>
                <a:cs typeface="+mn-lt"/>
              </a:rPr>
              <a:t>В результате сражения </a:t>
            </a:r>
            <a:r>
              <a:rPr lang="ru-RU" sz="2000" err="1">
                <a:solidFill>
                  <a:schemeClr val="bg1"/>
                </a:solidFill>
                <a:ea typeface="+mn-lt"/>
                <a:cs typeface="+mn-lt"/>
              </a:rPr>
              <a:t>Германияp</a:t>
            </a:r>
            <a:r>
              <a:rPr lang="ru-RU" sz="2000">
                <a:solidFill>
                  <a:schemeClr val="bg1"/>
                </a:solidFill>
                <a:ea typeface="+mn-lt"/>
                <a:cs typeface="+mn-lt"/>
              </a:rPr>
              <a:t>:</a:t>
            </a:r>
            <a:endParaRPr lang="ru-RU" sz="2000">
              <a:solidFill>
                <a:schemeClr val="bg1"/>
              </a:solidFill>
              <a:cs typeface="Calibri"/>
            </a:endParaRPr>
          </a:p>
          <a:p>
            <a:pPr marL="285750" indent="-285750">
              <a:buFont typeface="Wingdings" panose="020B0604020202020204" pitchFamily="34" charset="0"/>
              <a:buChar char="ü"/>
            </a:pPr>
            <a:r>
              <a:rPr lang="ru-RU" sz="2000">
                <a:solidFill>
                  <a:schemeClr val="bg1"/>
                </a:solidFill>
                <a:ea typeface="+mn-lt"/>
                <a:cs typeface="+mn-lt"/>
              </a:rPr>
              <a:t>потеряла 1,5 млн. человек, причем более 100 тыс. – только пленными;</a:t>
            </a:r>
            <a:endParaRPr lang="ru-RU" sz="2000">
              <a:solidFill>
                <a:schemeClr val="bg1"/>
              </a:solidFill>
              <a:cs typeface="Calibri"/>
            </a:endParaRPr>
          </a:p>
          <a:p>
            <a:pPr marL="285750" indent="-285750">
              <a:buFont typeface="Wingdings" panose="020B0604020202020204" pitchFamily="34" charset="0"/>
              <a:buChar char="ü"/>
            </a:pPr>
            <a:r>
              <a:rPr lang="ru-RU" sz="2000">
                <a:solidFill>
                  <a:schemeClr val="bg1"/>
                </a:solidFill>
                <a:ea typeface="+mn-lt"/>
                <a:cs typeface="+mn-lt"/>
              </a:rPr>
              <a:t>лишилась доверия союзников (Италия, Румыния, Словакия задумались о выходе из войны и перестали поставлять на фронт призывников);</a:t>
            </a:r>
            <a:endParaRPr lang="ru-RU" sz="2000">
              <a:solidFill>
                <a:schemeClr val="bg1"/>
              </a:solidFill>
              <a:cs typeface="Calibri"/>
            </a:endParaRPr>
          </a:p>
          <a:p>
            <a:pPr marL="285750" indent="-285750">
              <a:buFont typeface="Wingdings" panose="020B0604020202020204" pitchFamily="34" charset="0"/>
              <a:buChar char="ü"/>
            </a:pPr>
            <a:r>
              <a:rPr lang="ru-RU" sz="2000">
                <a:solidFill>
                  <a:schemeClr val="bg1"/>
                </a:solidFill>
                <a:ea typeface="+mn-lt"/>
                <a:cs typeface="+mn-lt"/>
              </a:rPr>
              <a:t>понесла колоссальные материальные потери (в масштабах 2-6-месячного производства);</a:t>
            </a:r>
            <a:endParaRPr lang="ru-RU" sz="2000">
              <a:solidFill>
                <a:schemeClr val="bg1"/>
              </a:solidFill>
              <a:cs typeface="Calibri"/>
            </a:endParaRPr>
          </a:p>
          <a:p>
            <a:pPr marL="285750" indent="-285750">
              <a:buFont typeface="Wingdings" panose="020B0604020202020204" pitchFamily="34" charset="0"/>
              <a:buChar char="ü"/>
            </a:pPr>
            <a:r>
              <a:rPr lang="ru-RU" sz="2000">
                <a:solidFill>
                  <a:schemeClr val="bg1"/>
                </a:solidFill>
                <a:ea typeface="+mn-lt"/>
                <a:cs typeface="+mn-lt"/>
              </a:rPr>
              <a:t>потеряла надежду на вступление Японии в войну в Сибири.</a:t>
            </a:r>
            <a:endParaRPr lang="ru-RU" sz="2000">
              <a:solidFill>
                <a:schemeClr val="bg1"/>
              </a:solidFill>
              <a:cs typeface="Calibri"/>
            </a:endParaRPr>
          </a:p>
          <a:p>
            <a:endParaRPr lang="ru-RU" sz="2800">
              <a:solidFill>
                <a:schemeClr val="bg1"/>
              </a:solidFill>
              <a:cs typeface="Calibri"/>
            </a:endParaRPr>
          </a:p>
        </p:txBody>
      </p:sp>
      <p:sp>
        <p:nvSpPr>
          <p:cNvPr id="5" name="Текст 4">
            <a:extLst>
              <a:ext uri="{FF2B5EF4-FFF2-40B4-BE49-F238E27FC236}">
                <a16:creationId xmlns="" xmlns:a16="http://schemas.microsoft.com/office/drawing/2014/main" id="{03DA8605-164B-4976-81A1-1DD29AFA40BB}"/>
              </a:ext>
            </a:extLst>
          </p:cNvPr>
          <p:cNvSpPr>
            <a:spLocks noGrp="1"/>
          </p:cNvSpPr>
          <p:nvPr>
            <p:ph type="body" sz="quarter" idx="3"/>
          </p:nvPr>
        </p:nvSpPr>
        <p:spPr>
          <a:xfrm>
            <a:off x="3742424" y="4154071"/>
            <a:ext cx="6649677" cy="1959722"/>
          </a:xfrm>
        </p:spPr>
        <p:txBody>
          <a:bodyPr>
            <a:normAutofit/>
          </a:bodyPr>
          <a:lstStyle/>
          <a:p>
            <a:endParaRPr lang="ru-RU" b="0">
              <a:solidFill>
                <a:schemeClr val="bg1"/>
              </a:solidFill>
              <a:cs typeface="Calibri" panose="020F0502020204030204"/>
            </a:endParaRPr>
          </a:p>
          <a:p>
            <a:endParaRPr lang="ru-RU">
              <a:cs typeface="Calibri"/>
            </a:endParaRPr>
          </a:p>
        </p:txBody>
      </p:sp>
      <p:pic>
        <p:nvPicPr>
          <p:cNvPr id="10" name="Рисунок 10" descr="Изображение выглядит как комната&#10;&#10;Описание создано с очень высокой степенью достоверности">
            <a:extLst>
              <a:ext uri="{FF2B5EF4-FFF2-40B4-BE49-F238E27FC236}">
                <a16:creationId xmlns="" xmlns:a16="http://schemas.microsoft.com/office/drawing/2014/main" id="{16BCAE0E-8969-4034-869F-DE175B917F54}"/>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 y="-110885"/>
            <a:ext cx="2432111" cy="6969464"/>
          </a:xfrm>
          <a:prstGeom prst="rect">
            <a:avLst/>
          </a:prstGeom>
        </p:spPr>
      </p:pic>
      <p:sp>
        <p:nvSpPr>
          <p:cNvPr id="14" name="TextBox 13">
            <a:extLst>
              <a:ext uri="{FF2B5EF4-FFF2-40B4-BE49-F238E27FC236}">
                <a16:creationId xmlns="" xmlns:a16="http://schemas.microsoft.com/office/drawing/2014/main" id="{0A097851-CD8E-4A23-A7C7-37F442466E35}"/>
              </a:ext>
            </a:extLst>
          </p:cNvPr>
          <p:cNvSpPr txBox="1"/>
          <p:nvPr/>
        </p:nvSpPr>
        <p:spPr>
          <a:xfrm>
            <a:off x="5845835" y="1230701"/>
            <a:ext cx="6136255"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chemeClr val="bg1"/>
                </a:solidFill>
                <a:ea typeface="+mn-lt"/>
                <a:cs typeface="+mn-lt"/>
              </a:rPr>
              <a:t>СССР </a:t>
            </a:r>
            <a:r>
              <a:rPr lang="en-US" b="1" err="1">
                <a:solidFill>
                  <a:schemeClr val="bg1"/>
                </a:solidFill>
                <a:ea typeface="+mn-lt"/>
                <a:cs typeface="+mn-lt"/>
              </a:rPr>
              <a:t>тоже</a:t>
            </a:r>
            <a:r>
              <a:rPr lang="en-US" b="1">
                <a:solidFill>
                  <a:schemeClr val="bg1"/>
                </a:solidFill>
                <a:ea typeface="+mn-lt"/>
                <a:cs typeface="+mn-lt"/>
              </a:rPr>
              <a:t> </a:t>
            </a:r>
            <a:r>
              <a:rPr lang="en-US" b="1" err="1">
                <a:solidFill>
                  <a:schemeClr val="bg1"/>
                </a:solidFill>
                <a:ea typeface="+mn-lt"/>
                <a:cs typeface="+mn-lt"/>
              </a:rPr>
              <a:t>понес</a:t>
            </a:r>
            <a:r>
              <a:rPr lang="en-US" b="1">
                <a:solidFill>
                  <a:schemeClr val="bg1"/>
                </a:solidFill>
                <a:ea typeface="+mn-lt"/>
                <a:cs typeface="+mn-lt"/>
              </a:rPr>
              <a:t> </a:t>
            </a:r>
            <a:r>
              <a:rPr lang="en-US" b="1" err="1">
                <a:solidFill>
                  <a:schemeClr val="bg1"/>
                </a:solidFill>
                <a:ea typeface="+mn-lt"/>
                <a:cs typeface="+mn-lt"/>
              </a:rPr>
              <a:t>огромные</a:t>
            </a:r>
            <a:r>
              <a:rPr lang="en-US" b="1">
                <a:solidFill>
                  <a:schemeClr val="bg1"/>
                </a:solidFill>
                <a:ea typeface="+mn-lt"/>
                <a:cs typeface="+mn-lt"/>
              </a:rPr>
              <a:t> </a:t>
            </a:r>
            <a:r>
              <a:rPr lang="en-US" b="1" err="1">
                <a:solidFill>
                  <a:schemeClr val="bg1"/>
                </a:solidFill>
                <a:ea typeface="+mn-lt"/>
                <a:cs typeface="+mn-lt"/>
              </a:rPr>
              <a:t>потери</a:t>
            </a:r>
            <a:r>
              <a:rPr lang="en-US" b="1">
                <a:solidFill>
                  <a:schemeClr val="bg1"/>
                </a:solidFill>
                <a:ea typeface="+mn-lt"/>
                <a:cs typeface="+mn-lt"/>
              </a:rPr>
              <a:t> (</a:t>
            </a:r>
            <a:r>
              <a:rPr lang="en-US" b="1" err="1">
                <a:solidFill>
                  <a:schemeClr val="bg1"/>
                </a:solidFill>
                <a:ea typeface="+mn-lt"/>
                <a:cs typeface="+mn-lt"/>
              </a:rPr>
              <a:t>до</a:t>
            </a:r>
            <a:r>
              <a:rPr lang="en-US" b="1">
                <a:solidFill>
                  <a:schemeClr val="bg1"/>
                </a:solidFill>
                <a:ea typeface="+mn-lt"/>
                <a:cs typeface="+mn-lt"/>
              </a:rPr>
              <a:t> 1,3 </a:t>
            </a:r>
            <a:r>
              <a:rPr lang="en-US" b="1" err="1">
                <a:solidFill>
                  <a:schemeClr val="bg1"/>
                </a:solidFill>
                <a:ea typeface="+mn-lt"/>
                <a:cs typeface="+mn-lt"/>
              </a:rPr>
              <a:t>млн</a:t>
            </a:r>
            <a:r>
              <a:rPr lang="en-US" b="1">
                <a:solidFill>
                  <a:schemeClr val="bg1"/>
                </a:solidFill>
                <a:ea typeface="+mn-lt"/>
                <a:cs typeface="+mn-lt"/>
              </a:rPr>
              <a:t>. </a:t>
            </a:r>
            <a:r>
              <a:rPr lang="en-US" b="1" err="1">
                <a:solidFill>
                  <a:schemeClr val="bg1"/>
                </a:solidFill>
                <a:ea typeface="+mn-lt"/>
                <a:cs typeface="+mn-lt"/>
              </a:rPr>
              <a:t>человек</a:t>
            </a:r>
            <a:r>
              <a:rPr lang="en-US" b="1">
                <a:solidFill>
                  <a:schemeClr val="bg1"/>
                </a:solidFill>
                <a:ea typeface="+mn-lt"/>
                <a:cs typeface="+mn-lt"/>
              </a:rPr>
              <a:t>), </a:t>
            </a:r>
            <a:r>
              <a:rPr lang="en-US" b="1" err="1">
                <a:solidFill>
                  <a:schemeClr val="bg1"/>
                </a:solidFill>
                <a:ea typeface="+mn-lt"/>
                <a:cs typeface="+mn-lt"/>
              </a:rPr>
              <a:t>но</a:t>
            </a:r>
            <a:r>
              <a:rPr lang="en-US" b="1">
                <a:solidFill>
                  <a:schemeClr val="bg1"/>
                </a:solidFill>
                <a:ea typeface="+mn-lt"/>
                <a:cs typeface="+mn-lt"/>
              </a:rPr>
              <a:t> </a:t>
            </a:r>
            <a:r>
              <a:rPr lang="en-US" b="1" err="1">
                <a:solidFill>
                  <a:schemeClr val="bg1"/>
                </a:solidFill>
                <a:ea typeface="+mn-lt"/>
                <a:cs typeface="+mn-lt"/>
              </a:rPr>
              <a:t>не</a:t>
            </a:r>
            <a:r>
              <a:rPr lang="en-US" b="1">
                <a:solidFill>
                  <a:schemeClr val="bg1"/>
                </a:solidFill>
                <a:ea typeface="+mn-lt"/>
                <a:cs typeface="+mn-lt"/>
              </a:rPr>
              <a:t> </a:t>
            </a:r>
            <a:r>
              <a:rPr lang="en-US" b="1" err="1">
                <a:solidFill>
                  <a:schemeClr val="bg1"/>
                </a:solidFill>
                <a:ea typeface="+mn-lt"/>
                <a:cs typeface="+mn-lt"/>
              </a:rPr>
              <a:t>пропустил</a:t>
            </a:r>
            <a:r>
              <a:rPr lang="en-US" b="1">
                <a:solidFill>
                  <a:schemeClr val="bg1"/>
                </a:solidFill>
                <a:ea typeface="+mn-lt"/>
                <a:cs typeface="+mn-lt"/>
              </a:rPr>
              <a:t> </a:t>
            </a:r>
            <a:r>
              <a:rPr lang="en-US" b="1" err="1">
                <a:solidFill>
                  <a:schemeClr val="bg1"/>
                </a:solidFill>
                <a:ea typeface="+mn-lt"/>
                <a:cs typeface="+mn-lt"/>
              </a:rPr>
              <a:t>врага</a:t>
            </a:r>
            <a:r>
              <a:rPr lang="en-US" b="1">
                <a:solidFill>
                  <a:schemeClr val="bg1"/>
                </a:solidFill>
                <a:ea typeface="+mn-lt"/>
                <a:cs typeface="+mn-lt"/>
              </a:rPr>
              <a:t> в </a:t>
            </a:r>
            <a:r>
              <a:rPr lang="en-US" b="1" err="1">
                <a:solidFill>
                  <a:schemeClr val="bg1"/>
                </a:solidFill>
                <a:ea typeface="+mn-lt"/>
                <a:cs typeface="+mn-lt"/>
              </a:rPr>
              <a:t>стратегически</a:t>
            </a:r>
            <a:r>
              <a:rPr lang="en-US" b="1">
                <a:solidFill>
                  <a:schemeClr val="bg1"/>
                </a:solidFill>
                <a:ea typeface="+mn-lt"/>
                <a:cs typeface="+mn-lt"/>
              </a:rPr>
              <a:t> </a:t>
            </a:r>
            <a:r>
              <a:rPr lang="en-US" b="1" err="1">
                <a:solidFill>
                  <a:schemeClr val="bg1"/>
                </a:solidFill>
                <a:ea typeface="+mn-lt"/>
                <a:cs typeface="+mn-lt"/>
              </a:rPr>
              <a:t>важные</a:t>
            </a:r>
            <a:r>
              <a:rPr lang="en-US" b="1">
                <a:solidFill>
                  <a:schemeClr val="bg1"/>
                </a:solidFill>
                <a:ea typeface="+mn-lt"/>
                <a:cs typeface="+mn-lt"/>
              </a:rPr>
              <a:t> </a:t>
            </a:r>
            <a:r>
              <a:rPr lang="en-US" b="1" err="1">
                <a:solidFill>
                  <a:schemeClr val="bg1"/>
                </a:solidFill>
                <a:ea typeface="+mn-lt"/>
                <a:cs typeface="+mn-lt"/>
              </a:rPr>
              <a:t>районы</a:t>
            </a:r>
            <a:r>
              <a:rPr lang="en-US" b="1">
                <a:solidFill>
                  <a:schemeClr val="bg1"/>
                </a:solidFill>
                <a:ea typeface="+mn-lt"/>
                <a:cs typeface="+mn-lt"/>
              </a:rPr>
              <a:t> </a:t>
            </a:r>
            <a:r>
              <a:rPr lang="en-US" b="1" err="1">
                <a:solidFill>
                  <a:schemeClr val="bg1"/>
                </a:solidFill>
                <a:ea typeface="+mn-lt"/>
                <a:cs typeface="+mn-lt"/>
              </a:rPr>
              <a:t>страны</a:t>
            </a:r>
            <a:r>
              <a:rPr lang="en-US" b="1">
                <a:solidFill>
                  <a:schemeClr val="bg1"/>
                </a:solidFill>
                <a:ea typeface="+mn-lt"/>
                <a:cs typeface="+mn-lt"/>
              </a:rPr>
              <a:t>, </a:t>
            </a:r>
            <a:r>
              <a:rPr lang="en-US" b="1" err="1">
                <a:solidFill>
                  <a:schemeClr val="bg1"/>
                </a:solidFill>
                <a:ea typeface="+mn-lt"/>
                <a:cs typeface="+mn-lt"/>
              </a:rPr>
              <a:t>уничтожил</a:t>
            </a:r>
            <a:r>
              <a:rPr lang="en-US" b="1">
                <a:solidFill>
                  <a:schemeClr val="bg1"/>
                </a:solidFill>
                <a:ea typeface="+mn-lt"/>
                <a:cs typeface="+mn-lt"/>
              </a:rPr>
              <a:t> </a:t>
            </a:r>
            <a:r>
              <a:rPr lang="en-US" b="1" err="1">
                <a:solidFill>
                  <a:schemeClr val="bg1"/>
                </a:solidFill>
                <a:ea typeface="+mn-lt"/>
                <a:cs typeface="+mn-lt"/>
              </a:rPr>
              <a:t>огромное</a:t>
            </a:r>
            <a:r>
              <a:rPr lang="en-US" b="1">
                <a:solidFill>
                  <a:schemeClr val="bg1"/>
                </a:solidFill>
                <a:ea typeface="+mn-lt"/>
                <a:cs typeface="+mn-lt"/>
              </a:rPr>
              <a:t> </a:t>
            </a:r>
            <a:r>
              <a:rPr lang="en-US" b="1" err="1">
                <a:solidFill>
                  <a:schemeClr val="bg1"/>
                </a:solidFill>
                <a:ea typeface="+mn-lt"/>
                <a:cs typeface="+mn-lt"/>
              </a:rPr>
              <a:t>количество</a:t>
            </a:r>
            <a:r>
              <a:rPr lang="en-US" b="1">
                <a:solidFill>
                  <a:schemeClr val="bg1"/>
                </a:solidFill>
                <a:ea typeface="+mn-lt"/>
                <a:cs typeface="+mn-lt"/>
              </a:rPr>
              <a:t> </a:t>
            </a:r>
            <a:r>
              <a:rPr lang="en-US" b="1" err="1">
                <a:solidFill>
                  <a:schemeClr val="bg1"/>
                </a:solidFill>
                <a:ea typeface="+mn-lt"/>
                <a:cs typeface="+mn-lt"/>
              </a:rPr>
              <a:t>опытных</a:t>
            </a:r>
            <a:r>
              <a:rPr lang="en-US" b="1">
                <a:solidFill>
                  <a:schemeClr val="bg1"/>
                </a:solidFill>
                <a:ea typeface="+mn-lt"/>
                <a:cs typeface="+mn-lt"/>
              </a:rPr>
              <a:t> </a:t>
            </a:r>
            <a:r>
              <a:rPr lang="en-US" b="1" err="1">
                <a:solidFill>
                  <a:schemeClr val="bg1"/>
                </a:solidFill>
                <a:ea typeface="+mn-lt"/>
                <a:cs typeface="+mn-lt"/>
              </a:rPr>
              <a:t>солдат</a:t>
            </a:r>
            <a:r>
              <a:rPr lang="en-US" b="1">
                <a:solidFill>
                  <a:schemeClr val="bg1"/>
                </a:solidFill>
                <a:ea typeface="+mn-lt"/>
                <a:cs typeface="+mn-lt"/>
              </a:rPr>
              <a:t>, </a:t>
            </a:r>
            <a:r>
              <a:rPr lang="en-US" b="1" err="1">
                <a:solidFill>
                  <a:schemeClr val="bg1"/>
                </a:solidFill>
                <a:ea typeface="+mn-lt"/>
                <a:cs typeface="+mn-lt"/>
              </a:rPr>
              <a:t>лишил</a:t>
            </a:r>
            <a:r>
              <a:rPr lang="en-US" b="1">
                <a:solidFill>
                  <a:schemeClr val="bg1"/>
                </a:solidFill>
                <a:ea typeface="+mn-lt"/>
                <a:cs typeface="+mn-lt"/>
              </a:rPr>
              <a:t> </a:t>
            </a:r>
            <a:r>
              <a:rPr lang="en-US" b="1" err="1">
                <a:solidFill>
                  <a:schemeClr val="bg1"/>
                </a:solidFill>
                <a:ea typeface="+mn-lt"/>
                <a:cs typeface="+mn-lt"/>
              </a:rPr>
              <a:t>противника</a:t>
            </a:r>
            <a:r>
              <a:rPr lang="en-US" b="1">
                <a:solidFill>
                  <a:schemeClr val="bg1"/>
                </a:solidFill>
                <a:ea typeface="+mn-lt"/>
                <a:cs typeface="+mn-lt"/>
              </a:rPr>
              <a:t> </a:t>
            </a:r>
            <a:r>
              <a:rPr lang="en-US" b="1" err="1">
                <a:solidFill>
                  <a:schemeClr val="bg1"/>
                </a:solidFill>
                <a:ea typeface="+mn-lt"/>
                <a:cs typeface="+mn-lt"/>
              </a:rPr>
              <a:t>наступательного</a:t>
            </a:r>
            <a:r>
              <a:rPr lang="en-US" b="1">
                <a:solidFill>
                  <a:schemeClr val="bg1"/>
                </a:solidFill>
                <a:ea typeface="+mn-lt"/>
                <a:cs typeface="+mn-lt"/>
              </a:rPr>
              <a:t> </a:t>
            </a:r>
            <a:r>
              <a:rPr lang="en-US" b="1" err="1">
                <a:solidFill>
                  <a:schemeClr val="bg1"/>
                </a:solidFill>
                <a:ea typeface="+mn-lt"/>
                <a:cs typeface="+mn-lt"/>
              </a:rPr>
              <a:t>потенциала</a:t>
            </a:r>
            <a:r>
              <a:rPr lang="en-US" b="1">
                <a:solidFill>
                  <a:schemeClr val="bg1"/>
                </a:solidFill>
                <a:ea typeface="+mn-lt"/>
                <a:cs typeface="+mn-lt"/>
              </a:rPr>
              <a:t> и </a:t>
            </a:r>
            <a:r>
              <a:rPr lang="en-US" b="1" err="1">
                <a:solidFill>
                  <a:schemeClr val="bg1"/>
                </a:solidFill>
                <a:ea typeface="+mn-lt"/>
                <a:cs typeface="+mn-lt"/>
              </a:rPr>
              <a:t>окончательно</a:t>
            </a:r>
            <a:r>
              <a:rPr lang="en-US" b="1">
                <a:solidFill>
                  <a:schemeClr val="bg1"/>
                </a:solidFill>
                <a:ea typeface="+mn-lt"/>
                <a:cs typeface="+mn-lt"/>
              </a:rPr>
              <a:t> </a:t>
            </a:r>
            <a:r>
              <a:rPr lang="en-US" b="1" err="1">
                <a:solidFill>
                  <a:schemeClr val="bg1"/>
                </a:solidFill>
                <a:ea typeface="+mn-lt"/>
                <a:cs typeface="+mn-lt"/>
              </a:rPr>
              <a:t>перехватил</a:t>
            </a:r>
            <a:r>
              <a:rPr lang="en-US" b="1">
                <a:solidFill>
                  <a:schemeClr val="bg1"/>
                </a:solidFill>
                <a:ea typeface="+mn-lt"/>
                <a:cs typeface="+mn-lt"/>
              </a:rPr>
              <a:t> у </a:t>
            </a:r>
            <a:r>
              <a:rPr lang="en-US" b="1" err="1">
                <a:solidFill>
                  <a:schemeClr val="bg1"/>
                </a:solidFill>
                <a:ea typeface="+mn-lt"/>
                <a:cs typeface="+mn-lt"/>
              </a:rPr>
              <a:t>него</a:t>
            </a:r>
            <a:r>
              <a:rPr lang="en-US" b="1">
                <a:solidFill>
                  <a:schemeClr val="bg1"/>
                </a:solidFill>
                <a:ea typeface="+mn-lt"/>
                <a:cs typeface="+mn-lt"/>
              </a:rPr>
              <a:t> </a:t>
            </a:r>
            <a:r>
              <a:rPr lang="en-US" b="1" err="1">
                <a:solidFill>
                  <a:schemeClr val="bg1"/>
                </a:solidFill>
                <a:ea typeface="+mn-lt"/>
                <a:cs typeface="+mn-lt"/>
              </a:rPr>
              <a:t>стратегическую</a:t>
            </a:r>
            <a:r>
              <a:rPr lang="en-US" b="1">
                <a:solidFill>
                  <a:schemeClr val="bg1"/>
                </a:solidFill>
                <a:ea typeface="+mn-lt"/>
                <a:cs typeface="+mn-lt"/>
              </a:rPr>
              <a:t> </a:t>
            </a:r>
            <a:r>
              <a:rPr lang="en-US" b="1" err="1">
                <a:solidFill>
                  <a:schemeClr val="bg1"/>
                </a:solidFill>
                <a:ea typeface="+mn-lt"/>
                <a:cs typeface="+mn-lt"/>
              </a:rPr>
              <a:t>инициативу</a:t>
            </a:r>
            <a:r>
              <a:rPr lang="en-US" b="1">
                <a:solidFill>
                  <a:schemeClr val="bg1"/>
                </a:solidFill>
                <a:ea typeface="+mn-lt"/>
                <a:cs typeface="+mn-lt"/>
              </a:rPr>
              <a:t>.</a:t>
            </a:r>
            <a:r>
              <a:rPr lang="en-US" b="1">
                <a:solidFill>
                  <a:schemeClr val="bg1"/>
                </a:solidFill>
                <a:latin typeface="Roboto"/>
                <a:cs typeface="Calibri"/>
              </a:rPr>
              <a:t> </a:t>
            </a:r>
            <a:endParaRPr lang="ru-RU" b="1">
              <a:solidFill>
                <a:schemeClr val="bg1"/>
              </a:solidFill>
              <a:cs typeface="Calibri"/>
            </a:endParaRPr>
          </a:p>
        </p:txBody>
      </p:sp>
      <p:pic>
        <p:nvPicPr>
          <p:cNvPr id="19" name="Рисунок 19" descr="Изображение выглядит как человек, однородный, внешний, фотография&#10;&#10;Описание создано с очень высокой степенью достоверности">
            <a:extLst>
              <a:ext uri="{FF2B5EF4-FFF2-40B4-BE49-F238E27FC236}">
                <a16:creationId xmlns="" xmlns:a16="http://schemas.microsoft.com/office/drawing/2014/main" id="{EA5AB881-D83A-4804-9CE7-4768689F3123}"/>
              </a:ext>
            </a:extLst>
          </p:cNvPr>
          <p:cNvPicPr>
            <a:picLocks noGrp="1" noChangeAspect="1"/>
          </p:cNvPicPr>
          <p:nvPr>
            <p:ph sz="quarter" idx="4"/>
          </p:nvPr>
        </p:nvPicPr>
        <p:blipFill>
          <a:blip r:embed="rId4" cstate="email">
            <a:extLst>
              <a:ext uri="{28A0092B-C50C-407E-A947-70E740481C1C}">
                <a14:useLocalDpi xmlns:a14="http://schemas.microsoft.com/office/drawing/2010/main"/>
              </a:ext>
            </a:extLst>
          </a:blip>
          <a:stretch>
            <a:fillRect/>
          </a:stretch>
        </p:blipFill>
        <p:spPr>
          <a:xfrm>
            <a:off x="2420425" y="981076"/>
            <a:ext cx="3197683" cy="2261230"/>
          </a:xfrm>
        </p:spPr>
      </p:pic>
    </p:spTree>
    <p:extLst>
      <p:ext uri="{BB962C8B-B14F-4D97-AF65-F5344CB8AC3E}">
        <p14:creationId xmlns:p14="http://schemas.microsoft.com/office/powerpoint/2010/main" val="196906798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630</Words>
  <Application>Microsoft Office PowerPoint</Application>
  <PresentationFormat>Произвольный</PresentationFormat>
  <Paragraphs>45</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Война особо тяжкий случай. Сталинградская битва. 17.07.1942-02.02.1943 гг.</vt:lpstr>
      <vt:lpstr>Презентация PowerPoint</vt:lpstr>
      <vt:lpstr>Презентация PowerPoint</vt:lpstr>
      <vt:lpstr>Карта Сталинградской битвы</vt:lpstr>
      <vt:lpstr>"Ни шагу назад!"</vt:lpstr>
      <vt:lpstr>Ход сражения </vt:lpstr>
      <vt:lpstr>В декабре фельдмаршал Манштейн предпринял попытку под Котельниковом прорвать кольцо блокады и прийти на помощь окруженным, но его прорыв был остановлен. 10 января 1943 года Красная армия начала операцию «Кольцо» – уничтожение окруженной группировки немцев. </vt:lpstr>
      <vt:lpstr>Презентация PowerPoint</vt:lpstr>
      <vt:lpstr>Итоги и значения (коренной перелом)</vt:lpstr>
      <vt:lpstr>Презентация PowerPoint</vt:lpstr>
      <vt:lpstr>Презентация PowerPoint</vt:lpstr>
      <vt:lpstr>Спасибо за просмотр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рабочий</dc:creator>
  <cp:lastModifiedBy>adim</cp:lastModifiedBy>
  <cp:revision>2</cp:revision>
  <dcterms:created xsi:type="dcterms:W3CDTF">2012-07-30T23:42:41Z</dcterms:created>
  <dcterms:modified xsi:type="dcterms:W3CDTF">2020-04-08T07:14:03Z</dcterms:modified>
</cp:coreProperties>
</file>