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1" r:id="rId6"/>
    <p:sldId id="265" r:id="rId7"/>
    <p:sldId id="266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C46A21-5314-4B1C-8D69-BE9B9EB9E91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7907FD-20F2-485A-AA9C-6BAC44E93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907FD-20F2-485A-AA9C-6BAC44E93A7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med">
    <p:wheel spokes="8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764704"/>
            <a:ext cx="7918648" cy="1728191"/>
          </a:xfrm>
        </p:spPr>
        <p:txBody>
          <a:bodyPr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636912"/>
            <a:ext cx="6728792" cy="3024336"/>
          </a:xfrm>
        </p:spPr>
        <p:txBody>
          <a:bodyPr>
            <a:normAutofit/>
          </a:bodyPr>
          <a:lstStyle/>
          <a:p>
            <a:r>
              <a:rPr lang="ru-RU" sz="4800" i="1" dirty="0" smtClean="0">
                <a:solidFill>
                  <a:schemeClr val="tx1"/>
                </a:solidFill>
              </a:rPr>
              <a:t>Русские поэты </a:t>
            </a:r>
            <a:r>
              <a:rPr lang="en-US" sz="4800" i="1" dirty="0" smtClean="0">
                <a:solidFill>
                  <a:schemeClr val="tx1"/>
                </a:solidFill>
              </a:rPr>
              <a:t>XX</a:t>
            </a:r>
            <a:r>
              <a:rPr lang="ru-RU" sz="4800" i="1" dirty="0" smtClean="0">
                <a:solidFill>
                  <a:schemeClr val="tx1"/>
                </a:solidFill>
              </a:rPr>
              <a:t> века </a:t>
            </a:r>
            <a:br>
              <a:rPr lang="ru-RU" sz="4800" i="1" dirty="0" smtClean="0">
                <a:solidFill>
                  <a:schemeClr val="tx1"/>
                </a:solidFill>
              </a:rPr>
            </a:br>
            <a:r>
              <a:rPr lang="ru-RU" sz="4800" i="1" dirty="0" smtClean="0">
                <a:solidFill>
                  <a:schemeClr val="tx1"/>
                </a:solidFill>
              </a:rPr>
              <a:t>о родине и родной природе</a:t>
            </a:r>
            <a:endParaRPr lang="ru-RU" sz="480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иван царевич на с волк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555875" y="333375"/>
            <a:ext cx="4191000" cy="5400675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 spd="med"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836712"/>
            <a:ext cx="85689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  <a:buClr>
                <a:srgbClr val="EEC85E"/>
              </a:buClr>
              <a:buSzPct val="70000"/>
            </a:pPr>
            <a:r>
              <a:rPr lang="ru-RU" sz="4000" i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- Какие мысли передают нам поэты, рассказывая о родине и о родной природе, вспоминая минуты особого состояния души? </a:t>
            </a:r>
          </a:p>
          <a:p>
            <a:pPr lvl="0" algn="ctr" fontAlgn="base">
              <a:spcBef>
                <a:spcPct val="20000"/>
              </a:spcBef>
              <a:spcAft>
                <a:spcPct val="0"/>
              </a:spcAft>
              <a:buClr>
                <a:srgbClr val="EEC85E"/>
              </a:buClr>
              <a:buSzPct val="70000"/>
              <a:buFontTx/>
              <a:buChar char="-"/>
            </a:pPr>
            <a:r>
              <a:rPr lang="ru-RU" sz="4000" i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 Какие строки понравились, запомнились?</a:t>
            </a:r>
            <a:endParaRPr lang="ru-RU" sz="4000" i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i="1" dirty="0" smtClean="0">
                <a:solidFill>
                  <a:schemeClr val="tx1"/>
                </a:solidFill>
              </a:rPr>
              <a:t>Поэтические  термины</a:t>
            </a:r>
            <a:endParaRPr lang="ru-RU" b="0" i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8291264" cy="558924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80000"/>
              </a:lnSpc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Стихотворение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написанное стихами произведение, преимущественно небольшого объёма, часто лирическое ,выражающее душевные переживания.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Строфа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гр.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strophe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поворот) – группа стихов (строк), составляющих единство. Стихи в строфе связаны определенным расположением рифм.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Рифма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гр.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rhythmos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соразмерность) – созвучие окончаний стихотворных строк.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гр.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thema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– круг жизненных явлений, изображенных в произведении.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Сравнение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изображение одного явления с помощью сопоставления его с другим.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Олицетворение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перенесение человеческих черт на неодушевленные предметы и явления.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Эпитет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(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гр. ер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itheton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букв.: «приложенное») – образное определение предмета, выраженное преимущественно прилагательным.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Метафора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(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гр.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metaphora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перенос) – переносное значение слова, основанное на сходстве или противопоставлении одного предмета или явления другому.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Инверсия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 лат.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invepsio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перестановка) – необычный прядок слов. Инверсия придает фразе особую выразительность.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Иван Алексеевич Бунин (1870-1953)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« Помню долгий зимний вечер…»</a:t>
            </a:r>
            <a:endParaRPr lang="ru-RU" sz="3200" dirty="0"/>
          </a:p>
        </p:txBody>
      </p:sp>
      <p:pic>
        <p:nvPicPr>
          <p:cNvPr id="5" name="Picture 4" descr="bunin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1484783"/>
            <a:ext cx="4320480" cy="4860539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800" i="1" dirty="0" smtClean="0"/>
              <a:t>« Детство прошло в глубочайшей полевой тишине, летом среди хлебов, подступавшим к самым нашим порогам, а зимой среди сугробов» 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512" y="188640"/>
          <a:ext cx="8496944" cy="6192689"/>
        </p:xfrm>
        <a:graphic>
          <a:graphicData uri="http://schemas.openxmlformats.org/drawingml/2006/table">
            <a:tbl>
              <a:tblPr/>
              <a:tblGrid>
                <a:gridCol w="626125"/>
                <a:gridCol w="2419269"/>
                <a:gridCol w="5451550"/>
              </a:tblGrid>
              <a:tr h="582694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Часть плана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Опорная лексика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981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Об авторе  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3679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Основная тема стихотворения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Стихотворение о детстве, родине, родной природе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254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Мысли и чувства автора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Поэту приятно  вспоминать детство, он отчетливо помнит свои детские ощущения и чувства. Мысли автора добрые, хорошие, он любит родину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3679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Главная мысль (идея)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Родная природа дает человеку силы, успокаивает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028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Художественные средства, использованные автором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Эпитеты: «долгий зимний вечер», « тихий сон»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Метафоры: «тускло льется свет лампады» «ходят медленно и плавно золотые волны ржи»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Олицетворение: «буря плачет у окна», «воет вьюга», «тихий шепот лета», « шепот зреющих колосьев»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Прямая речь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chemeClr val="tx1"/>
                </a:solidFill>
              </a:rPr>
              <a:t>Дмитрий Борисович </a:t>
            </a:r>
            <a:r>
              <a:rPr lang="ru-RU" sz="3100" dirty="0" err="1" smtClean="0">
                <a:solidFill>
                  <a:schemeClr val="tx1"/>
                </a:solidFill>
              </a:rPr>
              <a:t>Кедрин</a:t>
            </a:r>
            <a:r>
              <a:rPr lang="ru-RU" sz="3100" dirty="0" smtClean="0">
                <a:solidFill>
                  <a:schemeClr val="tx1"/>
                </a:solidFill>
              </a:rPr>
              <a:t> (1907-1945)</a:t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>« </a:t>
            </a:r>
            <a:r>
              <a:rPr lang="ru-RU" sz="3100" dirty="0" err="1" smtClean="0">
                <a:solidFill>
                  <a:schemeClr val="tx1"/>
                </a:solidFill>
              </a:rPr>
              <a:t>Алёнушка</a:t>
            </a:r>
            <a:r>
              <a:rPr lang="ru-RU" sz="4400" dirty="0" smtClean="0">
                <a:solidFill>
                  <a:schemeClr val="tx1"/>
                </a:solidFill>
              </a:rPr>
              <a:t>»</a:t>
            </a:r>
            <a:endParaRPr lang="ru-RU" dirty="0"/>
          </a:p>
        </p:txBody>
      </p:sp>
      <p:pic>
        <p:nvPicPr>
          <p:cNvPr id="5" name="Picture 9" descr="kedrin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576" y="1628800"/>
            <a:ext cx="3384376" cy="4536504"/>
          </a:xfrm>
          <a:noFill/>
          <a:ln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1400" b="1" i="1" dirty="0" smtClean="0"/>
              <a:t>околица </a:t>
            </a:r>
            <a:r>
              <a:rPr lang="ru-RU" sz="1400" dirty="0" smtClean="0"/>
              <a:t>–  в словаре Даля, с. 189 1)</a:t>
            </a:r>
            <a:r>
              <a:rPr lang="ru-RU" sz="1400" b="1" i="1" dirty="0" smtClean="0"/>
              <a:t> </a:t>
            </a:r>
            <a:r>
              <a:rPr lang="ru-RU" sz="1400" dirty="0" smtClean="0"/>
              <a:t>округ, окружная местность; 2) непрямая дорога, в стороне от жилья</a:t>
            </a:r>
            <a:endParaRPr lang="ru-RU" sz="1400" b="1" i="1" dirty="0" smtClean="0"/>
          </a:p>
          <a:p>
            <a:pPr>
              <a:lnSpc>
                <a:spcPct val="80000"/>
              </a:lnSpc>
            </a:pPr>
            <a:r>
              <a:rPr lang="ru-RU" sz="1400" b="1" i="1" dirty="0" smtClean="0"/>
              <a:t>омут –</a:t>
            </a:r>
            <a:r>
              <a:rPr lang="ru-RU" sz="1400" dirty="0" smtClean="0"/>
              <a:t>в словаре Даля, с190 – яма под водою, в реке, в озере; обрывистые, глубокие места в воде</a:t>
            </a:r>
            <a:endParaRPr lang="ru-RU" sz="1400" b="1" i="1" dirty="0" smtClean="0"/>
          </a:p>
          <a:p>
            <a:pPr>
              <a:lnSpc>
                <a:spcPct val="80000"/>
              </a:lnSpc>
            </a:pPr>
            <a:r>
              <a:rPr lang="ru-RU" sz="1400" b="1" i="1" dirty="0" smtClean="0"/>
              <a:t>стойбище</a:t>
            </a:r>
            <a:r>
              <a:rPr lang="ru-RU" sz="1400" dirty="0" smtClean="0"/>
              <a:t>- 1)становище кочевников Сибири; 2) оседлое поселение народов Приамурья, 3) место отдыха животных, находящихся на пастбищах</a:t>
            </a:r>
            <a:endParaRPr lang="ru-RU" sz="1400" b="1" i="1" dirty="0" smtClean="0"/>
          </a:p>
          <a:p>
            <a:pPr>
              <a:lnSpc>
                <a:spcPct val="80000"/>
              </a:lnSpc>
            </a:pPr>
            <a:r>
              <a:rPr lang="ru-RU" sz="1400" b="1" i="1" dirty="0" smtClean="0"/>
              <a:t>вотчина –</a:t>
            </a:r>
            <a:r>
              <a:rPr lang="ru-RU" sz="1400" dirty="0" smtClean="0"/>
              <a:t> в словаре Даля, с. 42-43 – родовое недвижимое именье, населенная земля, состоящая во владении </a:t>
            </a:r>
            <a:r>
              <a:rPr lang="ru-RU" sz="1400" b="1" i="1" dirty="0" smtClean="0"/>
              <a:t>вотчинника,</a:t>
            </a:r>
            <a:r>
              <a:rPr lang="ru-RU" sz="1400" dirty="0" smtClean="0"/>
              <a:t> село, деревня, перешедшее во владение по прямому наследству или покупкою</a:t>
            </a:r>
            <a:endParaRPr lang="ru-RU" sz="1400" b="1" i="1" dirty="0" smtClean="0"/>
          </a:p>
          <a:p>
            <a:pPr>
              <a:lnSpc>
                <a:spcPct val="80000"/>
              </a:lnSpc>
            </a:pPr>
            <a:r>
              <a:rPr lang="ru-RU" sz="1400" b="1" i="1" dirty="0" smtClean="0"/>
              <a:t>лихая сила</a:t>
            </a:r>
            <a:r>
              <a:rPr lang="ru-RU" sz="1400" dirty="0" smtClean="0"/>
              <a:t> – от «лихой»,  в словаре Даля, с. 130 – слово двусмысленное: 1) молодецкий, бойкий, хватский, проворный, щегольской, удалой, ухарский, смелый и решительный; 2) злой, злобный, мстительный, лукавый</a:t>
            </a:r>
            <a:endParaRPr lang="ru-RU" sz="1400" b="1" i="1" dirty="0" smtClean="0"/>
          </a:p>
          <a:p>
            <a:pPr>
              <a:lnSpc>
                <a:spcPct val="80000"/>
              </a:lnSpc>
            </a:pPr>
            <a:r>
              <a:rPr lang="ru-RU" sz="1400" b="1" i="1" dirty="0" smtClean="0"/>
              <a:t>нетленная краса</a:t>
            </a:r>
            <a:r>
              <a:rPr lang="ru-RU" sz="1400" dirty="0" smtClean="0"/>
              <a:t> – 1) не подверженный тлению, разложению; 2) никогда не исчезающий, веч</a:t>
            </a:r>
            <a:endParaRPr lang="ru-RU" sz="1400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39553" y="404661"/>
          <a:ext cx="8208911" cy="6048674"/>
        </p:xfrm>
        <a:graphic>
          <a:graphicData uri="http://schemas.openxmlformats.org/drawingml/2006/table">
            <a:tbl>
              <a:tblPr/>
              <a:tblGrid>
                <a:gridCol w="605257"/>
                <a:gridCol w="2337102"/>
                <a:gridCol w="5266552"/>
              </a:tblGrid>
              <a:tr h="674404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Часть плана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Опорная лексика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533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Об авторе  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491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Основная тема стихотворения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 родине: ее сказочной природе, силе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783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Мысли и чувства автора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Поэт любит родину, представляет ее девушкой – 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Аленушкой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, сказочной героиней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1164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Главная мысль (идея)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«Я бродил бы тридцать лет по свету,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А к тебе вернулся б умирать…»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 дороже Родины нет ничего на свете!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5455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Художественные средства, использованные автором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метафоры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аленуш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124075" y="188913"/>
            <a:ext cx="4279900" cy="5976937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богатыр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258888" y="476250"/>
            <a:ext cx="6767512" cy="5072063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 spd="med">
    <p:wheel spokes="8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163</TotalTime>
  <Words>590</Words>
  <Application>Microsoft Office PowerPoint</Application>
  <PresentationFormat>Экран (4:3)</PresentationFormat>
  <Paragraphs>63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    </vt:lpstr>
      <vt:lpstr>Слайд 2</vt:lpstr>
      <vt:lpstr>Поэтические  термины</vt:lpstr>
      <vt:lpstr>Иван Алексеевич Бунин (1870-1953) « Помню долгий зимний вечер…»</vt:lpstr>
      <vt:lpstr>Слайд 5</vt:lpstr>
      <vt:lpstr>Дмитрий Борисович Кедрин (1907-1945) « Алёнушка»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Помните:  чтение – это труд и творчество! </dc:title>
  <dc:creator>Лариса</dc:creator>
  <cp:lastModifiedBy>хозяин</cp:lastModifiedBy>
  <cp:revision>21</cp:revision>
  <dcterms:created xsi:type="dcterms:W3CDTF">2013-04-30T16:01:16Z</dcterms:created>
  <dcterms:modified xsi:type="dcterms:W3CDTF">2020-04-08T02:43:31Z</dcterms:modified>
</cp:coreProperties>
</file>