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4" r:id="rId1"/>
  </p:sldMasterIdLst>
  <p:sldIdLst>
    <p:sldId id="278" r:id="rId2"/>
    <p:sldId id="258" r:id="rId3"/>
    <p:sldId id="259" r:id="rId4"/>
    <p:sldId id="260" r:id="rId5"/>
    <p:sldId id="261" r:id="rId6"/>
    <p:sldId id="262" r:id="rId7"/>
    <p:sldId id="263" r:id="rId8"/>
    <p:sldId id="279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80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73F1C-6979-49E9-9A84-32EE1570F2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38102-F113-4310-BEB8-BF0D2A60A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  <p:sldLayoutId id="2147483856" r:id="rId12"/>
    <p:sldLayoutId id="2147483857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edsovet.su/_ld/293/1408750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1FF"/>
              </a:clrFrom>
              <a:clrTo>
                <a:srgbClr val="FDF1FF">
                  <a:alpha val="0"/>
                </a:srgbClr>
              </a:clrTo>
            </a:clrChange>
          </a:blip>
          <a:srcRect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2" name="WordArt 4"/>
          <p:cNvSpPr>
            <a:spLocks noChangeArrowheads="1" noChangeShapeType="1" noTextEdit="1"/>
          </p:cNvSpPr>
          <p:nvPr/>
        </p:nvSpPr>
        <p:spPr bwMode="auto">
          <a:xfrm>
            <a:off x="611560" y="1772816"/>
            <a:ext cx="5616624" cy="19442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845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Строение</a:t>
            </a:r>
          </a:p>
          <a:p>
            <a:pPr algn="ctr"/>
            <a:r>
              <a:rPr lang="ru-RU" sz="3600" kern="10" dirty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атома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8"/>
          <p:cNvSpPr txBox="1">
            <a:spLocks noChangeArrowheads="1"/>
          </p:cNvSpPr>
          <p:nvPr/>
        </p:nvSpPr>
        <p:spPr bwMode="auto">
          <a:xfrm>
            <a:off x="323850" y="260350"/>
            <a:ext cx="8424863" cy="1339850"/>
          </a:xfrm>
          <a:prstGeom prst="rect">
            <a:avLst/>
          </a:prstGeom>
          <a:solidFill>
            <a:srgbClr val="FFFF99"/>
          </a:solidFill>
          <a:ln w="28575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Во атомах одного химического элемента число протонов </a:t>
            </a:r>
            <a:r>
              <a:rPr lang="en-US" sz="2800" b="1"/>
              <a:t>Z</a:t>
            </a:r>
            <a:r>
              <a:rPr lang="en-US" sz="2400"/>
              <a:t> </a:t>
            </a:r>
            <a:r>
              <a:rPr lang="ru-RU" sz="2400"/>
              <a:t>всегда одинаково (равно заряду ядра), а число нейтронов </a:t>
            </a:r>
            <a:r>
              <a:rPr lang="en-US" sz="2800" b="1"/>
              <a:t>N</a:t>
            </a:r>
            <a:r>
              <a:rPr lang="ru-RU" sz="2400"/>
              <a:t> бывает разным.</a:t>
            </a:r>
          </a:p>
        </p:txBody>
      </p:sp>
      <p:sp>
        <p:nvSpPr>
          <p:cNvPr id="17411" name="Text Box 9"/>
          <p:cNvSpPr txBox="1">
            <a:spLocks noChangeArrowheads="1"/>
          </p:cNvSpPr>
          <p:nvPr/>
        </p:nvSpPr>
        <p:spPr bwMode="auto">
          <a:xfrm>
            <a:off x="323850" y="2565400"/>
            <a:ext cx="8424863" cy="8509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u="sng">
                <a:solidFill>
                  <a:srgbClr val="FF0000"/>
                </a:solidFill>
              </a:rPr>
              <a:t>Химический элемент</a:t>
            </a:r>
            <a:r>
              <a:rPr lang="ru-RU" sz="2400" b="1">
                <a:solidFill>
                  <a:srgbClr val="FF0000"/>
                </a:solidFill>
              </a:rPr>
              <a:t> – это вид атомов с одинаковым зарядом ядра.</a:t>
            </a:r>
          </a:p>
        </p:txBody>
      </p:sp>
      <p:sp>
        <p:nvSpPr>
          <p:cNvPr id="17412" name="AutoShape 10"/>
          <p:cNvSpPr>
            <a:spLocks noChangeArrowheads="1"/>
          </p:cNvSpPr>
          <p:nvPr/>
        </p:nvSpPr>
        <p:spPr bwMode="auto">
          <a:xfrm>
            <a:off x="4140200" y="1700213"/>
            <a:ext cx="719138" cy="792162"/>
          </a:xfrm>
          <a:prstGeom prst="downArrow">
            <a:avLst>
              <a:gd name="adj1" fmla="val 50000"/>
              <a:gd name="adj2" fmla="val 2753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179388" y="4221163"/>
            <a:ext cx="8713787" cy="1331912"/>
            <a:chOff x="113" y="2659"/>
            <a:chExt cx="5489" cy="839"/>
          </a:xfrm>
        </p:grpSpPr>
        <p:sp>
          <p:nvSpPr>
            <p:cNvPr id="17414" name="Text Box 11"/>
            <p:cNvSpPr txBox="1">
              <a:spLocks noChangeArrowheads="1"/>
            </p:cNvSpPr>
            <p:nvPr/>
          </p:nvSpPr>
          <p:spPr bwMode="auto">
            <a:xfrm>
              <a:off x="113" y="2824"/>
              <a:ext cx="77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>
                  <a:solidFill>
                    <a:srgbClr val="0000FF"/>
                  </a:solidFill>
                </a:rPr>
                <a:t>Заряд ядра</a:t>
              </a:r>
            </a:p>
          </p:txBody>
        </p:sp>
        <p:sp>
          <p:nvSpPr>
            <p:cNvPr id="17415" name="Text Box 12"/>
            <p:cNvSpPr txBox="1">
              <a:spLocks noChangeArrowheads="1"/>
            </p:cNvSpPr>
            <p:nvPr/>
          </p:nvSpPr>
          <p:spPr bwMode="auto">
            <a:xfrm>
              <a:off x="1202" y="2750"/>
              <a:ext cx="1089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>
                  <a:solidFill>
                    <a:srgbClr val="0000FF"/>
                  </a:solidFill>
                </a:rPr>
                <a:t>Число протонов в ядре </a:t>
              </a:r>
              <a:r>
                <a:rPr lang="en-US" sz="2400" b="1">
                  <a:solidFill>
                    <a:srgbClr val="0000FF"/>
                  </a:solidFill>
                </a:rPr>
                <a:t>(Z)</a:t>
              </a:r>
              <a:endParaRPr lang="ru-RU" sz="2400" b="1">
                <a:solidFill>
                  <a:srgbClr val="0000FF"/>
                </a:solidFill>
              </a:endParaRPr>
            </a:p>
          </p:txBody>
        </p:sp>
        <p:sp>
          <p:nvSpPr>
            <p:cNvPr id="17416" name="Text Box 13"/>
            <p:cNvSpPr txBox="1">
              <a:spLocks noChangeArrowheads="1"/>
            </p:cNvSpPr>
            <p:nvPr/>
          </p:nvSpPr>
          <p:spPr bwMode="auto">
            <a:xfrm>
              <a:off x="2562" y="2840"/>
              <a:ext cx="1316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>
                  <a:solidFill>
                    <a:srgbClr val="0000FF"/>
                  </a:solidFill>
                </a:rPr>
                <a:t>Число электронов</a:t>
              </a:r>
              <a:r>
                <a:rPr lang="ru-RU" sz="2000">
                  <a:solidFill>
                    <a:srgbClr val="0000FF"/>
                  </a:solidFill>
                </a:rPr>
                <a:t> </a:t>
              </a:r>
            </a:p>
          </p:txBody>
        </p:sp>
        <p:sp>
          <p:nvSpPr>
            <p:cNvPr id="17417" name="Text Box 14"/>
            <p:cNvSpPr txBox="1">
              <a:spLocks noChangeArrowheads="1"/>
            </p:cNvSpPr>
            <p:nvPr/>
          </p:nvSpPr>
          <p:spPr bwMode="auto">
            <a:xfrm>
              <a:off x="4059" y="2659"/>
              <a:ext cx="1543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>
                  <a:solidFill>
                    <a:srgbClr val="0000FF"/>
                  </a:solidFill>
                </a:rPr>
                <a:t>Порядковый номер элемента в ПС</a:t>
              </a:r>
            </a:p>
          </p:txBody>
        </p:sp>
        <p:sp>
          <p:nvSpPr>
            <p:cNvPr id="17418" name="Text Box 15"/>
            <p:cNvSpPr txBox="1">
              <a:spLocks noChangeArrowheads="1"/>
            </p:cNvSpPr>
            <p:nvPr/>
          </p:nvSpPr>
          <p:spPr bwMode="auto">
            <a:xfrm>
              <a:off x="839" y="2976"/>
              <a:ext cx="4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/>
                <a:t>=</a:t>
              </a:r>
            </a:p>
          </p:txBody>
        </p:sp>
        <p:sp>
          <p:nvSpPr>
            <p:cNvPr id="17419" name="Text Box 16"/>
            <p:cNvSpPr txBox="1">
              <a:spLocks noChangeArrowheads="1"/>
            </p:cNvSpPr>
            <p:nvPr/>
          </p:nvSpPr>
          <p:spPr bwMode="auto">
            <a:xfrm>
              <a:off x="2245" y="2976"/>
              <a:ext cx="4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/>
                <a:t>=</a:t>
              </a:r>
            </a:p>
          </p:txBody>
        </p:sp>
        <p:sp>
          <p:nvSpPr>
            <p:cNvPr id="17420" name="Text Box 17"/>
            <p:cNvSpPr txBox="1">
              <a:spLocks noChangeArrowheads="1"/>
            </p:cNvSpPr>
            <p:nvPr/>
          </p:nvSpPr>
          <p:spPr bwMode="auto">
            <a:xfrm>
              <a:off x="3742" y="2976"/>
              <a:ext cx="4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/>
                <a:t>=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571500" y="304800"/>
            <a:ext cx="8215313" cy="584200"/>
          </a:xfrm>
          <a:prstGeom prst="rect">
            <a:avLst/>
          </a:prstGeom>
          <a:solidFill>
            <a:srgbClr val="FFCC99"/>
          </a:solidFill>
          <a:ln w="38100" cmpd="dbl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latin typeface="Tahoma" pitchFamily="34" charset="0"/>
              </a:rPr>
              <a:t>Атом </a:t>
            </a:r>
            <a:r>
              <a:rPr lang="ru-RU" b="1">
                <a:solidFill>
                  <a:srgbClr val="0000FF"/>
                </a:solidFill>
                <a:latin typeface="Tahoma" pitchFamily="34" charset="0"/>
              </a:rPr>
              <a:t>– электронейтральная частица</a:t>
            </a: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4229100" y="1066800"/>
            <a:ext cx="685800" cy="6858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14313" y="1828800"/>
            <a:ext cx="3367087" cy="830263"/>
          </a:xfrm>
          <a:prstGeom prst="rect">
            <a:avLst/>
          </a:prstGeom>
          <a:solidFill>
            <a:srgbClr val="CCFFFF"/>
          </a:solidFill>
          <a:ln w="38100" cmpd="dbl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990099"/>
                </a:solidFill>
                <a:latin typeface="Tahoma" pitchFamily="34" charset="0"/>
              </a:rPr>
              <a:t>Число протонов </a:t>
            </a:r>
            <a:r>
              <a:rPr lang="ru-RU" sz="2400" b="1">
                <a:solidFill>
                  <a:srgbClr val="0000FF"/>
                </a:solidFill>
                <a:latin typeface="Tahoma" pitchFamily="34" charset="0"/>
              </a:rPr>
              <a:t>(заряд ядра)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214563" y="3581400"/>
            <a:ext cx="4500562" cy="584200"/>
          </a:xfrm>
          <a:prstGeom prst="rect">
            <a:avLst/>
          </a:prstGeom>
          <a:solidFill>
            <a:srgbClr val="CCFFFF"/>
          </a:solidFill>
          <a:ln w="38100" cmpd="dbl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latin typeface="Tahoma" pitchFamily="34" charset="0"/>
              </a:rPr>
              <a:t>Атомный номер (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Z</a:t>
            </a:r>
            <a:r>
              <a:rPr lang="ru-RU" b="1">
                <a:solidFill>
                  <a:srgbClr val="FF0000"/>
                </a:solidFill>
                <a:latin typeface="Tahoma" pitchFamily="34" charset="0"/>
              </a:rPr>
              <a:t>)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5486400" y="1828800"/>
            <a:ext cx="3124200" cy="461963"/>
          </a:xfrm>
          <a:prstGeom prst="rect">
            <a:avLst/>
          </a:prstGeom>
          <a:solidFill>
            <a:srgbClr val="CCFFFF"/>
          </a:solidFill>
          <a:ln w="38100" cmpd="dbl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800000"/>
                </a:solidFill>
                <a:latin typeface="Tahoma" pitchFamily="34" charset="0"/>
              </a:rPr>
              <a:t>Число электронов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4000500" y="2422525"/>
            <a:ext cx="1143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Tahoma" pitchFamily="34" charset="0"/>
              </a:rPr>
              <a:t>=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5562600" y="4572000"/>
            <a:ext cx="3124200" cy="461963"/>
          </a:xfrm>
          <a:prstGeom prst="rect">
            <a:avLst/>
          </a:prstGeom>
          <a:solidFill>
            <a:srgbClr val="CCFFFF"/>
          </a:solidFill>
          <a:ln w="38100" cmpd="dbl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Tahoma" pitchFamily="34" charset="0"/>
              </a:rPr>
              <a:t>Число нейтронов 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457200" y="4572000"/>
            <a:ext cx="3124200" cy="461963"/>
          </a:xfrm>
          <a:prstGeom prst="rect">
            <a:avLst/>
          </a:prstGeom>
          <a:solidFill>
            <a:srgbClr val="CCFFFF"/>
          </a:solidFill>
          <a:ln w="38100" cmpd="dbl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990099"/>
                </a:solidFill>
                <a:latin typeface="Tahoma" pitchFamily="34" charset="0"/>
              </a:rPr>
              <a:t>Число протонов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4000500" y="4191000"/>
            <a:ext cx="1143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Tahoma" pitchFamily="34" charset="0"/>
              </a:rPr>
              <a:t>+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2286000" y="6019800"/>
            <a:ext cx="4429125" cy="584200"/>
          </a:xfrm>
          <a:prstGeom prst="rect">
            <a:avLst/>
          </a:prstGeom>
          <a:solidFill>
            <a:srgbClr val="CCFFFF"/>
          </a:solidFill>
          <a:ln w="38100" cmpd="dbl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latin typeface="Tahoma" pitchFamily="34" charset="0"/>
              </a:rPr>
              <a:t>Массовое число (А)</a:t>
            </a:r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>
            <a:off x="3657600" y="2133600"/>
            <a:ext cx="17526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>
            <a:off x="2438400" y="2743200"/>
            <a:ext cx="914400" cy="6858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 flipH="1">
            <a:off x="5410200" y="2438400"/>
            <a:ext cx="990600" cy="8382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>
            <a:off x="2743200" y="5181600"/>
            <a:ext cx="1143000" cy="7620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8" name="Line 16"/>
          <p:cNvSpPr>
            <a:spLocks noChangeShapeType="1"/>
          </p:cNvSpPr>
          <p:nvPr/>
        </p:nvSpPr>
        <p:spPr bwMode="auto">
          <a:xfrm flipH="1">
            <a:off x="5715000" y="5181600"/>
            <a:ext cx="1066800" cy="7620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 descr="C:\Documents and Settings\Администратор\Рабочий стол\Untitled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57200"/>
            <a:ext cx="5662613" cy="5497513"/>
          </a:xfrm>
          <a:prstGeom prst="rect">
            <a:avLst/>
          </a:prstGeom>
          <a:noFill/>
          <a:ln w="76200" cmpd="tri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6781800" y="2354263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/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4114800" y="228600"/>
            <a:ext cx="1676400" cy="1044575"/>
          </a:xfrm>
          <a:prstGeom prst="rect">
            <a:avLst/>
          </a:prstGeom>
          <a:solidFill>
            <a:srgbClr val="CCFFCC"/>
          </a:solidFill>
          <a:ln w="38100" cmpd="dbl">
            <a:solidFill>
              <a:srgbClr val="008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b="1">
                <a:solidFill>
                  <a:srgbClr val="0000FF"/>
                </a:solidFill>
              </a:rPr>
              <a:t>He</a:t>
            </a:r>
            <a:endParaRPr lang="ru-RU" sz="6000" b="1">
              <a:solidFill>
                <a:srgbClr val="0000FF"/>
              </a:solidFill>
            </a:endParaRP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6858000" y="228600"/>
            <a:ext cx="1676400" cy="739775"/>
          </a:xfrm>
          <a:prstGeom prst="rect">
            <a:avLst/>
          </a:prstGeom>
          <a:solidFill>
            <a:srgbClr val="FFCC99"/>
          </a:solidFill>
          <a:ln w="38100" cmpd="dbl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latin typeface="Tahoma" pitchFamily="34" charset="0"/>
              </a:rPr>
              <a:t>Z = 2</a:t>
            </a:r>
            <a:endParaRPr lang="ru-RU" sz="4000" b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9462" name="Text Box 8"/>
          <p:cNvSpPr txBox="1">
            <a:spLocks noChangeArrowheads="1"/>
          </p:cNvSpPr>
          <p:nvPr/>
        </p:nvSpPr>
        <p:spPr bwMode="auto">
          <a:xfrm>
            <a:off x="6705600" y="1295400"/>
            <a:ext cx="2133600" cy="739775"/>
          </a:xfrm>
          <a:prstGeom prst="rect">
            <a:avLst/>
          </a:prstGeom>
          <a:solidFill>
            <a:srgbClr val="CCFFFF"/>
          </a:solidFill>
          <a:ln w="38100" cmpd="dbl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990099"/>
                </a:solidFill>
                <a:latin typeface="Tahoma" pitchFamily="34" charset="0"/>
              </a:rPr>
              <a:t>A = 4</a:t>
            </a:r>
            <a:endParaRPr lang="ru-RU" sz="4000" b="1">
              <a:solidFill>
                <a:srgbClr val="990099"/>
              </a:solidFill>
              <a:latin typeface="Tahoma" pitchFamily="34" charset="0"/>
            </a:endParaRPr>
          </a:p>
        </p:txBody>
      </p:sp>
      <p:sp>
        <p:nvSpPr>
          <p:cNvPr id="19463" name="Text Box 9"/>
          <p:cNvSpPr txBox="1">
            <a:spLocks noChangeArrowheads="1"/>
          </p:cNvSpPr>
          <p:nvPr/>
        </p:nvSpPr>
        <p:spPr bwMode="auto">
          <a:xfrm>
            <a:off x="5867400" y="4724400"/>
            <a:ext cx="2971800" cy="1654175"/>
          </a:xfrm>
          <a:prstGeom prst="rect">
            <a:avLst/>
          </a:prstGeom>
          <a:solidFill>
            <a:srgbClr val="FFFF99"/>
          </a:solidFill>
          <a:ln w="38100" cmpd="dbl">
            <a:solidFill>
              <a:srgbClr val="33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990099"/>
                </a:solidFill>
                <a:latin typeface="Tahoma" pitchFamily="34" charset="0"/>
              </a:rPr>
              <a:t>е=</a:t>
            </a:r>
            <a:r>
              <a:rPr lang="en-US" sz="4000" b="1">
                <a:solidFill>
                  <a:srgbClr val="990099"/>
                </a:solidFill>
                <a:latin typeface="Tahoma" pitchFamily="34" charset="0"/>
              </a:rPr>
              <a:t>p </a:t>
            </a:r>
            <a:r>
              <a:rPr lang="ru-RU" sz="4000" b="1">
                <a:solidFill>
                  <a:srgbClr val="990099"/>
                </a:solidFill>
                <a:latin typeface="Tahoma" pitchFamily="34" charset="0"/>
              </a:rPr>
              <a:t>=</a:t>
            </a:r>
            <a:r>
              <a:rPr lang="en-US" sz="4000" b="1">
                <a:solidFill>
                  <a:srgbClr val="990099"/>
                </a:solidFill>
                <a:latin typeface="Tahoma" pitchFamily="34" charset="0"/>
              </a:rPr>
              <a:t>2</a:t>
            </a:r>
          </a:p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latin typeface="Tahoma" pitchFamily="34" charset="0"/>
              </a:rPr>
              <a:t>n </a:t>
            </a:r>
            <a:r>
              <a:rPr lang="ru-RU" sz="4000" b="1">
                <a:solidFill>
                  <a:srgbClr val="FF0000"/>
                </a:solidFill>
                <a:latin typeface="Tahoma" pitchFamily="34" charset="0"/>
              </a:rPr>
              <a:t>=</a:t>
            </a:r>
            <a:r>
              <a:rPr lang="en-US" sz="4000" b="1">
                <a:solidFill>
                  <a:srgbClr val="FF0000"/>
                </a:solidFill>
                <a:latin typeface="Tahoma" pitchFamily="34" charset="0"/>
              </a:rPr>
              <a:t>2</a:t>
            </a:r>
          </a:p>
        </p:txBody>
      </p:sp>
      <p:sp>
        <p:nvSpPr>
          <p:cNvPr id="19464" name="AutoShape 12"/>
          <p:cNvSpPr>
            <a:spLocks noChangeArrowheads="1"/>
          </p:cNvSpPr>
          <p:nvPr/>
        </p:nvSpPr>
        <p:spPr bwMode="auto">
          <a:xfrm>
            <a:off x="7543800" y="2476500"/>
            <a:ext cx="381000" cy="1905000"/>
          </a:xfrm>
          <a:prstGeom prst="downArrow">
            <a:avLst>
              <a:gd name="adj1" fmla="val 50000"/>
              <a:gd name="adj2" fmla="val 12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Oval 2"/>
          <p:cNvSpPr>
            <a:spLocks noChangeArrowheads="1"/>
          </p:cNvSpPr>
          <p:nvPr/>
        </p:nvSpPr>
        <p:spPr bwMode="auto">
          <a:xfrm>
            <a:off x="5497513" y="4756150"/>
            <a:ext cx="377825" cy="377825"/>
          </a:xfrm>
          <a:prstGeom prst="ellipse">
            <a:avLst/>
          </a:prstGeom>
          <a:gradFill rotWithShape="1">
            <a:gsLst>
              <a:gs pos="0">
                <a:srgbClr val="A1AEE7"/>
              </a:gs>
              <a:gs pos="100000">
                <a:srgbClr val="4B516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3" name="Oval 3"/>
          <p:cNvSpPr>
            <a:spLocks noChangeArrowheads="1"/>
          </p:cNvSpPr>
          <p:nvPr/>
        </p:nvSpPr>
        <p:spPr bwMode="auto">
          <a:xfrm>
            <a:off x="6016625" y="4745038"/>
            <a:ext cx="377825" cy="377825"/>
          </a:xfrm>
          <a:prstGeom prst="ellipse">
            <a:avLst/>
          </a:prstGeom>
          <a:gradFill rotWithShape="1">
            <a:gsLst>
              <a:gs pos="0">
                <a:srgbClr val="A1AEE7"/>
              </a:gs>
              <a:gs pos="100000">
                <a:srgbClr val="4B516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4" name="Oval 4"/>
          <p:cNvSpPr>
            <a:spLocks noChangeArrowheads="1"/>
          </p:cNvSpPr>
          <p:nvPr/>
        </p:nvSpPr>
        <p:spPr bwMode="auto">
          <a:xfrm>
            <a:off x="2989263" y="2476500"/>
            <a:ext cx="377825" cy="377825"/>
          </a:xfrm>
          <a:prstGeom prst="ellipse">
            <a:avLst/>
          </a:prstGeom>
          <a:gradFill rotWithShape="1">
            <a:gsLst>
              <a:gs pos="0">
                <a:srgbClr val="A1AEE7"/>
              </a:gs>
              <a:gs pos="100000">
                <a:srgbClr val="4B516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5" name="Oval 5"/>
          <p:cNvSpPr>
            <a:spLocks noChangeArrowheads="1"/>
          </p:cNvSpPr>
          <p:nvPr/>
        </p:nvSpPr>
        <p:spPr bwMode="auto">
          <a:xfrm>
            <a:off x="3468688" y="2346325"/>
            <a:ext cx="377825" cy="377825"/>
          </a:xfrm>
          <a:prstGeom prst="ellipse">
            <a:avLst/>
          </a:prstGeom>
          <a:gradFill rotWithShape="1">
            <a:gsLst>
              <a:gs pos="0">
                <a:srgbClr val="A1AEE7"/>
              </a:gs>
              <a:gs pos="100000">
                <a:srgbClr val="4B516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6" name="Oval 6"/>
          <p:cNvSpPr>
            <a:spLocks noChangeArrowheads="1"/>
          </p:cNvSpPr>
          <p:nvPr/>
        </p:nvSpPr>
        <p:spPr bwMode="auto">
          <a:xfrm>
            <a:off x="3243263" y="2019300"/>
            <a:ext cx="377825" cy="377825"/>
          </a:xfrm>
          <a:prstGeom prst="ellipse">
            <a:avLst/>
          </a:prstGeom>
          <a:gradFill rotWithShape="1">
            <a:gsLst>
              <a:gs pos="0">
                <a:srgbClr val="A1AEE7"/>
              </a:gs>
              <a:gs pos="100000">
                <a:srgbClr val="4B516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017838" y="2168525"/>
            <a:ext cx="361950" cy="361950"/>
            <a:chOff x="1951" y="2530"/>
            <a:chExt cx="384" cy="384"/>
          </a:xfrm>
        </p:grpSpPr>
        <p:sp>
          <p:nvSpPr>
            <p:cNvPr id="20588" name="Oval 8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89" name="AutoShape 9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503613" y="2162175"/>
            <a:ext cx="361950" cy="361950"/>
            <a:chOff x="1951" y="2530"/>
            <a:chExt cx="384" cy="384"/>
          </a:xfrm>
        </p:grpSpPr>
        <p:sp>
          <p:nvSpPr>
            <p:cNvPr id="20586" name="Oval 11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87" name="AutoShape 12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489" name="Oval 13"/>
          <p:cNvSpPr>
            <a:spLocks noChangeArrowheads="1"/>
          </p:cNvSpPr>
          <p:nvPr/>
        </p:nvSpPr>
        <p:spPr bwMode="auto">
          <a:xfrm>
            <a:off x="3248025" y="2374900"/>
            <a:ext cx="377825" cy="377825"/>
          </a:xfrm>
          <a:prstGeom prst="ellipse">
            <a:avLst/>
          </a:prstGeom>
          <a:gradFill rotWithShape="1">
            <a:gsLst>
              <a:gs pos="0">
                <a:srgbClr val="A1AEE7"/>
              </a:gs>
              <a:gs pos="100000">
                <a:srgbClr val="4B516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3319463" y="1630363"/>
            <a:ext cx="268287" cy="1530350"/>
            <a:chOff x="3211" y="724"/>
            <a:chExt cx="182" cy="1037"/>
          </a:xfrm>
        </p:grpSpPr>
        <p:grpSp>
          <p:nvGrpSpPr>
            <p:cNvPr id="5" name="Group 15"/>
            <p:cNvGrpSpPr>
              <a:grpSpLocks/>
            </p:cNvGrpSpPr>
            <p:nvPr/>
          </p:nvGrpSpPr>
          <p:grpSpPr bwMode="auto">
            <a:xfrm>
              <a:off x="3211" y="724"/>
              <a:ext cx="182" cy="182"/>
              <a:chOff x="5384" y="1264"/>
              <a:chExt cx="182" cy="182"/>
            </a:xfrm>
          </p:grpSpPr>
          <p:sp>
            <p:nvSpPr>
              <p:cNvPr id="20584" name="Oval 16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85" name="Line 17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18"/>
            <p:cNvGrpSpPr>
              <a:grpSpLocks/>
            </p:cNvGrpSpPr>
            <p:nvPr/>
          </p:nvGrpSpPr>
          <p:grpSpPr bwMode="auto">
            <a:xfrm>
              <a:off x="3211" y="1579"/>
              <a:ext cx="182" cy="182"/>
              <a:chOff x="5384" y="1264"/>
              <a:chExt cx="182" cy="182"/>
            </a:xfrm>
          </p:grpSpPr>
          <p:sp>
            <p:nvSpPr>
              <p:cNvPr id="20582" name="Oval 19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83" name="Line 20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3303588" y="1260475"/>
            <a:ext cx="295275" cy="2298700"/>
            <a:chOff x="1296" y="1983"/>
            <a:chExt cx="186" cy="1448"/>
          </a:xfrm>
        </p:grpSpPr>
        <p:grpSp>
          <p:nvGrpSpPr>
            <p:cNvPr id="8" name="Group 22"/>
            <p:cNvGrpSpPr>
              <a:grpSpLocks/>
            </p:cNvGrpSpPr>
            <p:nvPr/>
          </p:nvGrpSpPr>
          <p:grpSpPr bwMode="auto">
            <a:xfrm>
              <a:off x="1300" y="1983"/>
              <a:ext cx="182" cy="182"/>
              <a:chOff x="5384" y="1264"/>
              <a:chExt cx="182" cy="182"/>
            </a:xfrm>
          </p:grpSpPr>
          <p:sp>
            <p:nvSpPr>
              <p:cNvPr id="20578" name="Oval 23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79" name="Line 24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" name="Group 25"/>
            <p:cNvGrpSpPr>
              <a:grpSpLocks/>
            </p:cNvGrpSpPr>
            <p:nvPr/>
          </p:nvGrpSpPr>
          <p:grpSpPr bwMode="auto">
            <a:xfrm>
              <a:off x="1296" y="3249"/>
              <a:ext cx="182" cy="182"/>
              <a:chOff x="5384" y="1264"/>
              <a:chExt cx="182" cy="182"/>
            </a:xfrm>
          </p:grpSpPr>
          <p:sp>
            <p:nvSpPr>
              <p:cNvPr id="20576" name="Oval 26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77" name="Line 27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0" name="Group 28"/>
          <p:cNvGrpSpPr>
            <a:grpSpLocks/>
          </p:cNvGrpSpPr>
          <p:nvPr/>
        </p:nvGrpSpPr>
        <p:grpSpPr bwMode="auto">
          <a:xfrm>
            <a:off x="3455988" y="2443163"/>
            <a:ext cx="361950" cy="361950"/>
            <a:chOff x="1951" y="2530"/>
            <a:chExt cx="384" cy="384"/>
          </a:xfrm>
        </p:grpSpPr>
        <p:sp>
          <p:nvSpPr>
            <p:cNvPr id="20572" name="Oval 29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73" name="AutoShape 30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31"/>
          <p:cNvGrpSpPr>
            <a:grpSpLocks/>
          </p:cNvGrpSpPr>
          <p:nvPr/>
        </p:nvGrpSpPr>
        <p:grpSpPr bwMode="auto">
          <a:xfrm>
            <a:off x="3311525" y="882650"/>
            <a:ext cx="288925" cy="288925"/>
            <a:chOff x="5384" y="1264"/>
            <a:chExt cx="182" cy="182"/>
          </a:xfrm>
        </p:grpSpPr>
        <p:sp>
          <p:nvSpPr>
            <p:cNvPr id="20570" name="Oval 32"/>
            <p:cNvSpPr>
              <a:spLocks noChangeArrowheads="1"/>
            </p:cNvSpPr>
            <p:nvPr/>
          </p:nvSpPr>
          <p:spPr bwMode="auto">
            <a:xfrm>
              <a:off x="5384" y="1264"/>
              <a:ext cx="182" cy="18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454545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71" name="Line 33"/>
            <p:cNvSpPr>
              <a:spLocks noChangeShapeType="1"/>
            </p:cNvSpPr>
            <p:nvPr/>
          </p:nvSpPr>
          <p:spPr bwMode="auto">
            <a:xfrm>
              <a:off x="5430" y="1355"/>
              <a:ext cx="92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" name="Group 34"/>
          <p:cNvGrpSpPr>
            <a:grpSpLocks/>
          </p:cNvGrpSpPr>
          <p:nvPr/>
        </p:nvGrpSpPr>
        <p:grpSpPr bwMode="auto">
          <a:xfrm>
            <a:off x="3241675" y="1971675"/>
            <a:ext cx="361950" cy="361950"/>
            <a:chOff x="1951" y="2530"/>
            <a:chExt cx="384" cy="384"/>
          </a:xfrm>
        </p:grpSpPr>
        <p:sp>
          <p:nvSpPr>
            <p:cNvPr id="20568" name="Oval 35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69" name="AutoShape 36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495" name="Oval 37"/>
          <p:cNvSpPr>
            <a:spLocks noChangeArrowheads="1"/>
          </p:cNvSpPr>
          <p:nvPr/>
        </p:nvSpPr>
        <p:spPr bwMode="auto">
          <a:xfrm>
            <a:off x="5927725" y="4298950"/>
            <a:ext cx="377825" cy="377825"/>
          </a:xfrm>
          <a:prstGeom prst="ellipse">
            <a:avLst/>
          </a:prstGeom>
          <a:gradFill rotWithShape="1">
            <a:gsLst>
              <a:gs pos="0">
                <a:srgbClr val="A1AEE7"/>
              </a:gs>
              <a:gs pos="100000">
                <a:srgbClr val="4B516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6" name="Oval 38"/>
          <p:cNvSpPr>
            <a:spLocks noChangeArrowheads="1"/>
          </p:cNvSpPr>
          <p:nvPr/>
        </p:nvSpPr>
        <p:spPr bwMode="auto">
          <a:xfrm>
            <a:off x="5945188" y="4656138"/>
            <a:ext cx="377825" cy="377825"/>
          </a:xfrm>
          <a:prstGeom prst="ellipse">
            <a:avLst/>
          </a:prstGeom>
          <a:gradFill rotWithShape="1">
            <a:gsLst>
              <a:gs pos="0">
                <a:srgbClr val="A1AEE7"/>
              </a:gs>
              <a:gs pos="100000">
                <a:srgbClr val="4B516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Oval 39"/>
          <p:cNvSpPr>
            <a:spLocks noChangeArrowheads="1"/>
          </p:cNvSpPr>
          <p:nvPr/>
        </p:nvSpPr>
        <p:spPr bwMode="auto">
          <a:xfrm>
            <a:off x="5597525" y="4329113"/>
            <a:ext cx="377825" cy="377825"/>
          </a:xfrm>
          <a:prstGeom prst="ellipse">
            <a:avLst/>
          </a:prstGeom>
          <a:gradFill rotWithShape="1">
            <a:gsLst>
              <a:gs pos="0">
                <a:srgbClr val="A1AEE7"/>
              </a:gs>
              <a:gs pos="100000">
                <a:srgbClr val="4B516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3" name="Group 40"/>
          <p:cNvGrpSpPr>
            <a:grpSpLocks/>
          </p:cNvGrpSpPr>
          <p:nvPr/>
        </p:nvGrpSpPr>
        <p:grpSpPr bwMode="auto">
          <a:xfrm>
            <a:off x="5494338" y="4478338"/>
            <a:ext cx="361950" cy="361950"/>
            <a:chOff x="1951" y="2530"/>
            <a:chExt cx="384" cy="384"/>
          </a:xfrm>
        </p:grpSpPr>
        <p:sp>
          <p:nvSpPr>
            <p:cNvPr id="20566" name="Oval 41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67" name="AutoShape 42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" name="Group 43"/>
          <p:cNvGrpSpPr>
            <a:grpSpLocks/>
          </p:cNvGrpSpPr>
          <p:nvPr/>
        </p:nvGrpSpPr>
        <p:grpSpPr bwMode="auto">
          <a:xfrm>
            <a:off x="5980113" y="4394200"/>
            <a:ext cx="361950" cy="361950"/>
            <a:chOff x="1951" y="2530"/>
            <a:chExt cx="384" cy="384"/>
          </a:xfrm>
        </p:grpSpPr>
        <p:sp>
          <p:nvSpPr>
            <p:cNvPr id="20564" name="Oval 44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65" name="AutoShape 45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" name="Group 46"/>
          <p:cNvGrpSpPr>
            <a:grpSpLocks/>
          </p:cNvGrpSpPr>
          <p:nvPr/>
        </p:nvGrpSpPr>
        <p:grpSpPr bwMode="auto">
          <a:xfrm>
            <a:off x="5795963" y="3940175"/>
            <a:ext cx="268287" cy="1530350"/>
            <a:chOff x="3211" y="724"/>
            <a:chExt cx="182" cy="1037"/>
          </a:xfrm>
        </p:grpSpPr>
        <p:grpSp>
          <p:nvGrpSpPr>
            <p:cNvPr id="16" name="Group 47"/>
            <p:cNvGrpSpPr>
              <a:grpSpLocks/>
            </p:cNvGrpSpPr>
            <p:nvPr/>
          </p:nvGrpSpPr>
          <p:grpSpPr bwMode="auto">
            <a:xfrm>
              <a:off x="3211" y="724"/>
              <a:ext cx="182" cy="182"/>
              <a:chOff x="5384" y="1264"/>
              <a:chExt cx="182" cy="182"/>
            </a:xfrm>
          </p:grpSpPr>
          <p:sp>
            <p:nvSpPr>
              <p:cNvPr id="20562" name="Oval 48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63" name="Line 49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7" name="Group 50"/>
            <p:cNvGrpSpPr>
              <a:grpSpLocks/>
            </p:cNvGrpSpPr>
            <p:nvPr/>
          </p:nvGrpSpPr>
          <p:grpSpPr bwMode="auto">
            <a:xfrm>
              <a:off x="3211" y="1579"/>
              <a:ext cx="182" cy="182"/>
              <a:chOff x="5384" y="1264"/>
              <a:chExt cx="182" cy="182"/>
            </a:xfrm>
          </p:grpSpPr>
          <p:sp>
            <p:nvSpPr>
              <p:cNvPr id="20560" name="Oval 51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61" name="Line 52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8" name="Group 53"/>
          <p:cNvGrpSpPr>
            <a:grpSpLocks/>
          </p:cNvGrpSpPr>
          <p:nvPr/>
        </p:nvGrpSpPr>
        <p:grpSpPr bwMode="auto">
          <a:xfrm>
            <a:off x="5732463" y="4530725"/>
            <a:ext cx="361950" cy="361950"/>
            <a:chOff x="1951" y="2530"/>
            <a:chExt cx="384" cy="384"/>
          </a:xfrm>
        </p:grpSpPr>
        <p:sp>
          <p:nvSpPr>
            <p:cNvPr id="20556" name="Oval 54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57" name="AutoShape 55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" name="Group 56"/>
          <p:cNvGrpSpPr>
            <a:grpSpLocks/>
          </p:cNvGrpSpPr>
          <p:nvPr/>
        </p:nvGrpSpPr>
        <p:grpSpPr bwMode="auto">
          <a:xfrm>
            <a:off x="5780088" y="3570288"/>
            <a:ext cx="295275" cy="2298700"/>
            <a:chOff x="1296" y="1983"/>
            <a:chExt cx="186" cy="1448"/>
          </a:xfrm>
        </p:grpSpPr>
        <p:grpSp>
          <p:nvGrpSpPr>
            <p:cNvPr id="20" name="Group 57"/>
            <p:cNvGrpSpPr>
              <a:grpSpLocks/>
            </p:cNvGrpSpPr>
            <p:nvPr/>
          </p:nvGrpSpPr>
          <p:grpSpPr bwMode="auto">
            <a:xfrm>
              <a:off x="1300" y="1983"/>
              <a:ext cx="182" cy="182"/>
              <a:chOff x="5384" y="1264"/>
              <a:chExt cx="182" cy="182"/>
            </a:xfrm>
          </p:grpSpPr>
          <p:sp>
            <p:nvSpPr>
              <p:cNvPr id="20554" name="Oval 58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55" name="Line 59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" name="Group 60"/>
            <p:cNvGrpSpPr>
              <a:grpSpLocks/>
            </p:cNvGrpSpPr>
            <p:nvPr/>
          </p:nvGrpSpPr>
          <p:grpSpPr bwMode="auto">
            <a:xfrm>
              <a:off x="1296" y="3249"/>
              <a:ext cx="182" cy="182"/>
              <a:chOff x="5384" y="1264"/>
              <a:chExt cx="182" cy="182"/>
            </a:xfrm>
          </p:grpSpPr>
          <p:sp>
            <p:nvSpPr>
              <p:cNvPr id="20552" name="Oval 61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53" name="Line 62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0503" name="Text Box 63"/>
          <p:cNvSpPr txBox="1">
            <a:spLocks noChangeArrowheads="1"/>
          </p:cNvSpPr>
          <p:nvPr/>
        </p:nvSpPr>
        <p:spPr bwMode="auto">
          <a:xfrm>
            <a:off x="2700338" y="5516563"/>
            <a:ext cx="2157412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/>
              <a:t>Кислород</a:t>
            </a:r>
            <a:endParaRPr lang="en-US" sz="2800" b="1"/>
          </a:p>
        </p:txBody>
      </p:sp>
      <p:grpSp>
        <p:nvGrpSpPr>
          <p:cNvPr id="22" name="Group 64"/>
          <p:cNvGrpSpPr>
            <a:grpSpLocks/>
          </p:cNvGrpSpPr>
          <p:nvPr/>
        </p:nvGrpSpPr>
        <p:grpSpPr bwMode="auto">
          <a:xfrm>
            <a:off x="5780088" y="3192463"/>
            <a:ext cx="296862" cy="3054350"/>
            <a:chOff x="4731" y="2198"/>
            <a:chExt cx="187" cy="1924"/>
          </a:xfrm>
        </p:grpSpPr>
        <p:grpSp>
          <p:nvGrpSpPr>
            <p:cNvPr id="23" name="Group 65"/>
            <p:cNvGrpSpPr>
              <a:grpSpLocks/>
            </p:cNvGrpSpPr>
            <p:nvPr/>
          </p:nvGrpSpPr>
          <p:grpSpPr bwMode="auto">
            <a:xfrm>
              <a:off x="4736" y="2198"/>
              <a:ext cx="182" cy="182"/>
              <a:chOff x="5384" y="1264"/>
              <a:chExt cx="182" cy="182"/>
            </a:xfrm>
          </p:grpSpPr>
          <p:sp>
            <p:nvSpPr>
              <p:cNvPr id="20548" name="Oval 66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49" name="Line 67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4" name="Group 68"/>
            <p:cNvGrpSpPr>
              <a:grpSpLocks/>
            </p:cNvGrpSpPr>
            <p:nvPr/>
          </p:nvGrpSpPr>
          <p:grpSpPr bwMode="auto">
            <a:xfrm>
              <a:off x="4731" y="3940"/>
              <a:ext cx="182" cy="182"/>
              <a:chOff x="5384" y="1264"/>
              <a:chExt cx="182" cy="182"/>
            </a:xfrm>
          </p:grpSpPr>
          <p:sp>
            <p:nvSpPr>
              <p:cNvPr id="20546" name="Oval 69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47" name="Line 70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5" name="Group 71"/>
          <p:cNvGrpSpPr>
            <a:grpSpLocks/>
          </p:cNvGrpSpPr>
          <p:nvPr/>
        </p:nvGrpSpPr>
        <p:grpSpPr bwMode="auto">
          <a:xfrm>
            <a:off x="5746750" y="4252913"/>
            <a:ext cx="361950" cy="361950"/>
            <a:chOff x="1951" y="2530"/>
            <a:chExt cx="384" cy="384"/>
          </a:xfrm>
        </p:grpSpPr>
        <p:sp>
          <p:nvSpPr>
            <p:cNvPr id="20542" name="Oval 72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43" name="AutoShape 73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6" name="Group 74"/>
          <p:cNvGrpSpPr>
            <a:grpSpLocks/>
          </p:cNvGrpSpPr>
          <p:nvPr/>
        </p:nvGrpSpPr>
        <p:grpSpPr bwMode="auto">
          <a:xfrm>
            <a:off x="5540375" y="4711700"/>
            <a:ext cx="361950" cy="361950"/>
            <a:chOff x="1951" y="2530"/>
            <a:chExt cx="384" cy="384"/>
          </a:xfrm>
        </p:grpSpPr>
        <p:sp>
          <p:nvSpPr>
            <p:cNvPr id="20540" name="Oval 75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41" name="AutoShape 76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7" name="Group 77"/>
          <p:cNvGrpSpPr>
            <a:grpSpLocks/>
          </p:cNvGrpSpPr>
          <p:nvPr/>
        </p:nvGrpSpPr>
        <p:grpSpPr bwMode="auto">
          <a:xfrm>
            <a:off x="2938463" y="2474913"/>
            <a:ext cx="361950" cy="361950"/>
            <a:chOff x="1951" y="2530"/>
            <a:chExt cx="384" cy="384"/>
          </a:xfrm>
        </p:grpSpPr>
        <p:sp>
          <p:nvSpPr>
            <p:cNvPr id="20538" name="Oval 78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39" name="AutoShape 79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8" name="Group 80"/>
          <p:cNvGrpSpPr>
            <a:grpSpLocks/>
          </p:cNvGrpSpPr>
          <p:nvPr/>
        </p:nvGrpSpPr>
        <p:grpSpPr bwMode="auto">
          <a:xfrm>
            <a:off x="3206750" y="2503488"/>
            <a:ext cx="361950" cy="361950"/>
            <a:chOff x="1951" y="2530"/>
            <a:chExt cx="384" cy="384"/>
          </a:xfrm>
        </p:grpSpPr>
        <p:sp>
          <p:nvSpPr>
            <p:cNvPr id="20536" name="Oval 81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37" name="AutoShape 82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9" name="Group 83"/>
          <p:cNvGrpSpPr>
            <a:grpSpLocks/>
          </p:cNvGrpSpPr>
          <p:nvPr/>
        </p:nvGrpSpPr>
        <p:grpSpPr bwMode="auto">
          <a:xfrm>
            <a:off x="3248025" y="2220913"/>
            <a:ext cx="361950" cy="361950"/>
            <a:chOff x="1951" y="2530"/>
            <a:chExt cx="384" cy="384"/>
          </a:xfrm>
        </p:grpSpPr>
        <p:sp>
          <p:nvSpPr>
            <p:cNvPr id="20534" name="Oval 84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35" name="AutoShape 85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0" name="Group 86"/>
          <p:cNvGrpSpPr>
            <a:grpSpLocks/>
          </p:cNvGrpSpPr>
          <p:nvPr/>
        </p:nvGrpSpPr>
        <p:grpSpPr bwMode="auto">
          <a:xfrm>
            <a:off x="5745163" y="4775200"/>
            <a:ext cx="361950" cy="361950"/>
            <a:chOff x="1951" y="2530"/>
            <a:chExt cx="384" cy="384"/>
          </a:xfrm>
        </p:grpSpPr>
        <p:sp>
          <p:nvSpPr>
            <p:cNvPr id="20532" name="Oval 87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33" name="AutoShape 88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1" name="Group 89"/>
          <p:cNvGrpSpPr>
            <a:grpSpLocks/>
          </p:cNvGrpSpPr>
          <p:nvPr/>
        </p:nvGrpSpPr>
        <p:grpSpPr bwMode="auto">
          <a:xfrm>
            <a:off x="6142038" y="4627563"/>
            <a:ext cx="361950" cy="361950"/>
            <a:chOff x="1951" y="2530"/>
            <a:chExt cx="384" cy="384"/>
          </a:xfrm>
        </p:grpSpPr>
        <p:sp>
          <p:nvSpPr>
            <p:cNvPr id="20530" name="Oval 90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31" name="AutoShape 91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480" name="Group 92"/>
          <p:cNvGrpSpPr>
            <a:grpSpLocks/>
          </p:cNvGrpSpPr>
          <p:nvPr/>
        </p:nvGrpSpPr>
        <p:grpSpPr bwMode="auto">
          <a:xfrm>
            <a:off x="5932488" y="4752975"/>
            <a:ext cx="361950" cy="361950"/>
            <a:chOff x="1951" y="2530"/>
            <a:chExt cx="384" cy="384"/>
          </a:xfrm>
        </p:grpSpPr>
        <p:sp>
          <p:nvSpPr>
            <p:cNvPr id="20528" name="Oval 93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29" name="AutoShape 94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481" name="Group 95"/>
          <p:cNvGrpSpPr>
            <a:grpSpLocks/>
          </p:cNvGrpSpPr>
          <p:nvPr/>
        </p:nvGrpSpPr>
        <p:grpSpPr bwMode="auto">
          <a:xfrm rot="5400000">
            <a:off x="3242468" y="856457"/>
            <a:ext cx="296863" cy="3054350"/>
            <a:chOff x="4731" y="2198"/>
            <a:chExt cx="187" cy="1924"/>
          </a:xfrm>
        </p:grpSpPr>
        <p:grpSp>
          <p:nvGrpSpPr>
            <p:cNvPr id="20487" name="Group 96"/>
            <p:cNvGrpSpPr>
              <a:grpSpLocks/>
            </p:cNvGrpSpPr>
            <p:nvPr/>
          </p:nvGrpSpPr>
          <p:grpSpPr bwMode="auto">
            <a:xfrm>
              <a:off x="4736" y="2198"/>
              <a:ext cx="182" cy="182"/>
              <a:chOff x="5384" y="1264"/>
              <a:chExt cx="182" cy="182"/>
            </a:xfrm>
          </p:grpSpPr>
          <p:sp>
            <p:nvSpPr>
              <p:cNvPr id="20526" name="Oval 97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27" name="Line 98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488" name="Group 99"/>
            <p:cNvGrpSpPr>
              <a:grpSpLocks/>
            </p:cNvGrpSpPr>
            <p:nvPr/>
          </p:nvGrpSpPr>
          <p:grpSpPr bwMode="auto">
            <a:xfrm>
              <a:off x="4731" y="3940"/>
              <a:ext cx="182" cy="182"/>
              <a:chOff x="5384" y="1264"/>
              <a:chExt cx="182" cy="182"/>
            </a:xfrm>
          </p:grpSpPr>
          <p:sp>
            <p:nvSpPr>
              <p:cNvPr id="20524" name="Oval 100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25" name="Line 101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0514" name="Text Box 102"/>
          <p:cNvSpPr txBox="1">
            <a:spLocks noChangeArrowheads="1"/>
          </p:cNvSpPr>
          <p:nvPr/>
        </p:nvSpPr>
        <p:spPr bwMode="auto">
          <a:xfrm>
            <a:off x="1042988" y="1125538"/>
            <a:ext cx="128111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/>
              <a:t>Азот</a:t>
            </a:r>
            <a:endParaRPr lang="en-US" sz="2800" b="1"/>
          </a:p>
        </p:txBody>
      </p:sp>
      <p:grpSp>
        <p:nvGrpSpPr>
          <p:cNvPr id="20490" name="Group 103"/>
          <p:cNvGrpSpPr>
            <a:grpSpLocks/>
          </p:cNvGrpSpPr>
          <p:nvPr/>
        </p:nvGrpSpPr>
        <p:grpSpPr bwMode="auto">
          <a:xfrm rot="5400000">
            <a:off x="5730082" y="3210719"/>
            <a:ext cx="296862" cy="3054350"/>
            <a:chOff x="4731" y="2198"/>
            <a:chExt cx="187" cy="1924"/>
          </a:xfrm>
        </p:grpSpPr>
        <p:grpSp>
          <p:nvGrpSpPr>
            <p:cNvPr id="20491" name="Group 104"/>
            <p:cNvGrpSpPr>
              <a:grpSpLocks/>
            </p:cNvGrpSpPr>
            <p:nvPr/>
          </p:nvGrpSpPr>
          <p:grpSpPr bwMode="auto">
            <a:xfrm>
              <a:off x="4736" y="2198"/>
              <a:ext cx="182" cy="182"/>
              <a:chOff x="5384" y="1264"/>
              <a:chExt cx="182" cy="182"/>
            </a:xfrm>
          </p:grpSpPr>
          <p:sp>
            <p:nvSpPr>
              <p:cNvPr id="20520" name="Oval 105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21" name="Line 106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492" name="Group 107"/>
            <p:cNvGrpSpPr>
              <a:grpSpLocks/>
            </p:cNvGrpSpPr>
            <p:nvPr/>
          </p:nvGrpSpPr>
          <p:grpSpPr bwMode="auto">
            <a:xfrm>
              <a:off x="4731" y="3940"/>
              <a:ext cx="182" cy="182"/>
              <a:chOff x="5384" y="1264"/>
              <a:chExt cx="182" cy="182"/>
            </a:xfrm>
          </p:grpSpPr>
          <p:sp>
            <p:nvSpPr>
              <p:cNvPr id="20518" name="Oval 108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19" name="Line 109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pat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1.50289E-6 C 0.0816 1.50289E-6 0.1507 0.09133 0.1507 0.20439 C 0.1507 0.31722 0.0816 0.40925 -0.00312 0.40925 C -0.08802 0.40925 -0.1566 0.31722 -0.1566 0.20439 C -0.1566 0.09133 -0.08802 1.50289E-6 -0.00312 1.50289E-6 Z " pathEditMode="relative" rAng="0" ptsTypes="fffff">
                                      <p:cBhvr>
                                        <p:cTn id="1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5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val 2"/>
          <p:cNvSpPr>
            <a:spLocks noChangeArrowheads="1"/>
          </p:cNvSpPr>
          <p:nvPr/>
        </p:nvSpPr>
        <p:spPr bwMode="auto">
          <a:xfrm>
            <a:off x="7124700" y="4876800"/>
            <a:ext cx="377825" cy="377825"/>
          </a:xfrm>
          <a:prstGeom prst="ellipse">
            <a:avLst/>
          </a:prstGeom>
          <a:gradFill rotWithShape="1">
            <a:gsLst>
              <a:gs pos="0">
                <a:srgbClr val="A1AEE7"/>
              </a:gs>
              <a:gs pos="100000">
                <a:srgbClr val="4B516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>
            <a:off x="7643813" y="4865688"/>
            <a:ext cx="377825" cy="377825"/>
          </a:xfrm>
          <a:prstGeom prst="ellipse">
            <a:avLst/>
          </a:prstGeom>
          <a:gradFill rotWithShape="1">
            <a:gsLst>
              <a:gs pos="0">
                <a:srgbClr val="A1AEE7"/>
              </a:gs>
              <a:gs pos="100000">
                <a:srgbClr val="4B516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2047875" y="4319588"/>
            <a:ext cx="377825" cy="377825"/>
          </a:xfrm>
          <a:prstGeom prst="ellipse">
            <a:avLst/>
          </a:prstGeom>
          <a:gradFill rotWithShape="1">
            <a:gsLst>
              <a:gs pos="0">
                <a:srgbClr val="A1AEE7"/>
              </a:gs>
              <a:gs pos="100000">
                <a:srgbClr val="4B516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016125" y="1762125"/>
            <a:ext cx="361950" cy="361950"/>
            <a:chOff x="1951" y="2530"/>
            <a:chExt cx="384" cy="384"/>
          </a:xfrm>
        </p:grpSpPr>
        <p:sp>
          <p:nvSpPr>
            <p:cNvPr id="21668" name="Oval 6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669" name="AutoShape 7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095500" y="1195388"/>
            <a:ext cx="288925" cy="288925"/>
            <a:chOff x="5384" y="1264"/>
            <a:chExt cx="182" cy="182"/>
          </a:xfrm>
        </p:grpSpPr>
        <p:sp>
          <p:nvSpPr>
            <p:cNvPr id="21666" name="Oval 9"/>
            <p:cNvSpPr>
              <a:spLocks noChangeArrowheads="1"/>
            </p:cNvSpPr>
            <p:nvPr/>
          </p:nvSpPr>
          <p:spPr bwMode="auto">
            <a:xfrm>
              <a:off x="5384" y="1264"/>
              <a:ext cx="182" cy="18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454545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667" name="Line 10"/>
            <p:cNvSpPr>
              <a:spLocks noChangeShapeType="1"/>
            </p:cNvSpPr>
            <p:nvPr/>
          </p:nvSpPr>
          <p:spPr bwMode="auto">
            <a:xfrm>
              <a:off x="5430" y="1355"/>
              <a:ext cx="92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11" name="Text Box 11"/>
          <p:cNvSpPr txBox="1">
            <a:spLocks noChangeArrowheads="1"/>
          </p:cNvSpPr>
          <p:nvPr/>
        </p:nvSpPr>
        <p:spPr bwMode="auto">
          <a:xfrm>
            <a:off x="250825" y="908050"/>
            <a:ext cx="15128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Водород</a:t>
            </a:r>
            <a:endParaRPr lang="en-US" sz="2400" b="1"/>
          </a:p>
        </p:txBody>
      </p:sp>
      <p:sp>
        <p:nvSpPr>
          <p:cNvPr id="21512" name="Oval 12"/>
          <p:cNvSpPr>
            <a:spLocks noChangeArrowheads="1"/>
          </p:cNvSpPr>
          <p:nvPr/>
        </p:nvSpPr>
        <p:spPr bwMode="auto">
          <a:xfrm>
            <a:off x="1935163" y="4799013"/>
            <a:ext cx="377825" cy="377825"/>
          </a:xfrm>
          <a:prstGeom prst="ellipse">
            <a:avLst/>
          </a:prstGeom>
          <a:gradFill rotWithShape="1">
            <a:gsLst>
              <a:gs pos="0">
                <a:srgbClr val="A1AEE7"/>
              </a:gs>
              <a:gs pos="100000">
                <a:srgbClr val="4B516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13" name="Oval 13"/>
          <p:cNvSpPr>
            <a:spLocks noChangeArrowheads="1"/>
          </p:cNvSpPr>
          <p:nvPr/>
        </p:nvSpPr>
        <p:spPr bwMode="auto">
          <a:xfrm>
            <a:off x="2414588" y="4668838"/>
            <a:ext cx="377825" cy="377825"/>
          </a:xfrm>
          <a:prstGeom prst="ellipse">
            <a:avLst/>
          </a:prstGeom>
          <a:gradFill rotWithShape="1">
            <a:gsLst>
              <a:gs pos="0">
                <a:srgbClr val="A1AEE7"/>
              </a:gs>
              <a:gs pos="100000">
                <a:srgbClr val="4B516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14" name="Oval 14"/>
          <p:cNvSpPr>
            <a:spLocks noChangeArrowheads="1"/>
          </p:cNvSpPr>
          <p:nvPr/>
        </p:nvSpPr>
        <p:spPr bwMode="auto">
          <a:xfrm>
            <a:off x="2189163" y="4341813"/>
            <a:ext cx="377825" cy="377825"/>
          </a:xfrm>
          <a:prstGeom prst="ellipse">
            <a:avLst/>
          </a:prstGeom>
          <a:gradFill rotWithShape="1">
            <a:gsLst>
              <a:gs pos="0">
                <a:srgbClr val="A1AEE7"/>
              </a:gs>
              <a:gs pos="100000">
                <a:srgbClr val="4B516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1963738" y="4491038"/>
            <a:ext cx="361950" cy="361950"/>
            <a:chOff x="1951" y="2530"/>
            <a:chExt cx="384" cy="384"/>
          </a:xfrm>
        </p:grpSpPr>
        <p:sp>
          <p:nvSpPr>
            <p:cNvPr id="21664" name="Oval 16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665" name="AutoShape 17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2449513" y="4484688"/>
            <a:ext cx="361950" cy="361950"/>
            <a:chOff x="1951" y="2530"/>
            <a:chExt cx="384" cy="384"/>
          </a:xfrm>
        </p:grpSpPr>
        <p:sp>
          <p:nvSpPr>
            <p:cNvPr id="21662" name="Oval 19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663" name="AutoShape 20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1517" name="Oval 21"/>
          <p:cNvSpPr>
            <a:spLocks noChangeArrowheads="1"/>
          </p:cNvSpPr>
          <p:nvPr/>
        </p:nvSpPr>
        <p:spPr bwMode="auto">
          <a:xfrm>
            <a:off x="2193925" y="4697413"/>
            <a:ext cx="377825" cy="377825"/>
          </a:xfrm>
          <a:prstGeom prst="ellipse">
            <a:avLst/>
          </a:prstGeom>
          <a:gradFill rotWithShape="1">
            <a:gsLst>
              <a:gs pos="0">
                <a:srgbClr val="A1AEE7"/>
              </a:gs>
              <a:gs pos="100000">
                <a:srgbClr val="4B516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2265363" y="3952875"/>
            <a:ext cx="268287" cy="1530350"/>
            <a:chOff x="3211" y="724"/>
            <a:chExt cx="182" cy="1037"/>
          </a:xfrm>
        </p:grpSpPr>
        <p:grpSp>
          <p:nvGrpSpPr>
            <p:cNvPr id="7" name="Group 23"/>
            <p:cNvGrpSpPr>
              <a:grpSpLocks/>
            </p:cNvGrpSpPr>
            <p:nvPr/>
          </p:nvGrpSpPr>
          <p:grpSpPr bwMode="auto">
            <a:xfrm>
              <a:off x="3211" y="724"/>
              <a:ext cx="182" cy="182"/>
              <a:chOff x="5384" y="1264"/>
              <a:chExt cx="182" cy="182"/>
            </a:xfrm>
          </p:grpSpPr>
          <p:sp>
            <p:nvSpPr>
              <p:cNvPr id="21660" name="Oval 24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61" name="Line 25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26"/>
            <p:cNvGrpSpPr>
              <a:grpSpLocks/>
            </p:cNvGrpSpPr>
            <p:nvPr/>
          </p:nvGrpSpPr>
          <p:grpSpPr bwMode="auto">
            <a:xfrm>
              <a:off x="3211" y="1579"/>
              <a:ext cx="182" cy="182"/>
              <a:chOff x="5384" y="1264"/>
              <a:chExt cx="182" cy="182"/>
            </a:xfrm>
          </p:grpSpPr>
          <p:sp>
            <p:nvSpPr>
              <p:cNvPr id="21658" name="Oval 27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59" name="Line 28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9" name="Group 29"/>
          <p:cNvGrpSpPr>
            <a:grpSpLocks/>
          </p:cNvGrpSpPr>
          <p:nvPr/>
        </p:nvGrpSpPr>
        <p:grpSpPr bwMode="auto">
          <a:xfrm>
            <a:off x="2201863" y="4543425"/>
            <a:ext cx="361950" cy="361950"/>
            <a:chOff x="1951" y="2530"/>
            <a:chExt cx="384" cy="384"/>
          </a:xfrm>
        </p:grpSpPr>
        <p:sp>
          <p:nvSpPr>
            <p:cNvPr id="21654" name="Oval 30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655" name="AutoShape 31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32"/>
          <p:cNvGrpSpPr>
            <a:grpSpLocks/>
          </p:cNvGrpSpPr>
          <p:nvPr/>
        </p:nvGrpSpPr>
        <p:grpSpPr bwMode="auto">
          <a:xfrm>
            <a:off x="2249488" y="3582988"/>
            <a:ext cx="295275" cy="2298700"/>
            <a:chOff x="1296" y="1983"/>
            <a:chExt cx="186" cy="1448"/>
          </a:xfrm>
        </p:grpSpPr>
        <p:grpSp>
          <p:nvGrpSpPr>
            <p:cNvPr id="11" name="Group 33"/>
            <p:cNvGrpSpPr>
              <a:grpSpLocks/>
            </p:cNvGrpSpPr>
            <p:nvPr/>
          </p:nvGrpSpPr>
          <p:grpSpPr bwMode="auto">
            <a:xfrm>
              <a:off x="1300" y="1983"/>
              <a:ext cx="182" cy="182"/>
              <a:chOff x="5384" y="1264"/>
              <a:chExt cx="182" cy="182"/>
            </a:xfrm>
          </p:grpSpPr>
          <p:sp>
            <p:nvSpPr>
              <p:cNvPr id="21652" name="Oval 34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53" name="Line 35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" name="Group 36"/>
            <p:cNvGrpSpPr>
              <a:grpSpLocks/>
            </p:cNvGrpSpPr>
            <p:nvPr/>
          </p:nvGrpSpPr>
          <p:grpSpPr bwMode="auto">
            <a:xfrm>
              <a:off x="1296" y="3249"/>
              <a:ext cx="182" cy="182"/>
              <a:chOff x="5384" y="1264"/>
              <a:chExt cx="182" cy="182"/>
            </a:xfrm>
          </p:grpSpPr>
          <p:sp>
            <p:nvSpPr>
              <p:cNvPr id="21650" name="Oval 37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51" name="Line 38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3" name="Group 39"/>
          <p:cNvGrpSpPr>
            <a:grpSpLocks/>
          </p:cNvGrpSpPr>
          <p:nvPr/>
        </p:nvGrpSpPr>
        <p:grpSpPr bwMode="auto">
          <a:xfrm>
            <a:off x="2401888" y="4765675"/>
            <a:ext cx="361950" cy="361950"/>
            <a:chOff x="1951" y="2530"/>
            <a:chExt cx="384" cy="384"/>
          </a:xfrm>
        </p:grpSpPr>
        <p:sp>
          <p:nvSpPr>
            <p:cNvPr id="21646" name="Oval 40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647" name="AutoShape 41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" name="Group 42"/>
          <p:cNvGrpSpPr>
            <a:grpSpLocks/>
          </p:cNvGrpSpPr>
          <p:nvPr/>
        </p:nvGrpSpPr>
        <p:grpSpPr bwMode="auto">
          <a:xfrm>
            <a:off x="2249488" y="3205163"/>
            <a:ext cx="296862" cy="3054350"/>
            <a:chOff x="4731" y="2198"/>
            <a:chExt cx="187" cy="1924"/>
          </a:xfrm>
        </p:grpSpPr>
        <p:grpSp>
          <p:nvGrpSpPr>
            <p:cNvPr id="15" name="Group 43"/>
            <p:cNvGrpSpPr>
              <a:grpSpLocks/>
            </p:cNvGrpSpPr>
            <p:nvPr/>
          </p:nvGrpSpPr>
          <p:grpSpPr bwMode="auto">
            <a:xfrm>
              <a:off x="4736" y="2198"/>
              <a:ext cx="182" cy="182"/>
              <a:chOff x="5384" y="1264"/>
              <a:chExt cx="182" cy="182"/>
            </a:xfrm>
          </p:grpSpPr>
          <p:sp>
            <p:nvSpPr>
              <p:cNvPr id="21644" name="Oval 44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45" name="Line 45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" name="Group 46"/>
            <p:cNvGrpSpPr>
              <a:grpSpLocks/>
            </p:cNvGrpSpPr>
            <p:nvPr/>
          </p:nvGrpSpPr>
          <p:grpSpPr bwMode="auto">
            <a:xfrm>
              <a:off x="4731" y="3940"/>
              <a:ext cx="182" cy="182"/>
              <a:chOff x="5384" y="1264"/>
              <a:chExt cx="182" cy="182"/>
            </a:xfrm>
          </p:grpSpPr>
          <p:sp>
            <p:nvSpPr>
              <p:cNvPr id="21642" name="Oval 47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43" name="Line 48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7" name="Group 49"/>
          <p:cNvGrpSpPr>
            <a:grpSpLocks/>
          </p:cNvGrpSpPr>
          <p:nvPr/>
        </p:nvGrpSpPr>
        <p:grpSpPr bwMode="auto">
          <a:xfrm>
            <a:off x="2216150" y="4265613"/>
            <a:ext cx="361950" cy="361950"/>
            <a:chOff x="1951" y="2530"/>
            <a:chExt cx="384" cy="384"/>
          </a:xfrm>
        </p:grpSpPr>
        <p:sp>
          <p:nvSpPr>
            <p:cNvPr id="21638" name="Oval 50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639" name="AutoShape 51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" name="Group 52"/>
          <p:cNvGrpSpPr>
            <a:grpSpLocks/>
          </p:cNvGrpSpPr>
          <p:nvPr/>
        </p:nvGrpSpPr>
        <p:grpSpPr bwMode="auto">
          <a:xfrm>
            <a:off x="2030413" y="4794250"/>
            <a:ext cx="361950" cy="361950"/>
            <a:chOff x="1951" y="2530"/>
            <a:chExt cx="384" cy="384"/>
          </a:xfrm>
        </p:grpSpPr>
        <p:sp>
          <p:nvSpPr>
            <p:cNvPr id="21636" name="Oval 53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637" name="AutoShape 54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1525" name="Oval 55"/>
          <p:cNvSpPr>
            <a:spLocks noChangeArrowheads="1"/>
          </p:cNvSpPr>
          <p:nvPr/>
        </p:nvSpPr>
        <p:spPr bwMode="auto">
          <a:xfrm>
            <a:off x="4616450" y="2597150"/>
            <a:ext cx="377825" cy="377825"/>
          </a:xfrm>
          <a:prstGeom prst="ellipse">
            <a:avLst/>
          </a:prstGeom>
          <a:gradFill rotWithShape="1">
            <a:gsLst>
              <a:gs pos="0">
                <a:srgbClr val="A1AEE7"/>
              </a:gs>
              <a:gs pos="100000">
                <a:srgbClr val="4B516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26" name="Oval 56"/>
          <p:cNvSpPr>
            <a:spLocks noChangeArrowheads="1"/>
          </p:cNvSpPr>
          <p:nvPr/>
        </p:nvSpPr>
        <p:spPr bwMode="auto">
          <a:xfrm>
            <a:off x="5095875" y="2466975"/>
            <a:ext cx="377825" cy="377825"/>
          </a:xfrm>
          <a:prstGeom prst="ellipse">
            <a:avLst/>
          </a:prstGeom>
          <a:gradFill rotWithShape="1">
            <a:gsLst>
              <a:gs pos="0">
                <a:srgbClr val="A1AEE7"/>
              </a:gs>
              <a:gs pos="100000">
                <a:srgbClr val="4B516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27" name="Oval 57"/>
          <p:cNvSpPr>
            <a:spLocks noChangeArrowheads="1"/>
          </p:cNvSpPr>
          <p:nvPr/>
        </p:nvSpPr>
        <p:spPr bwMode="auto">
          <a:xfrm>
            <a:off x="4870450" y="2139950"/>
            <a:ext cx="377825" cy="377825"/>
          </a:xfrm>
          <a:prstGeom prst="ellipse">
            <a:avLst/>
          </a:prstGeom>
          <a:gradFill rotWithShape="1">
            <a:gsLst>
              <a:gs pos="0">
                <a:srgbClr val="A1AEE7"/>
              </a:gs>
              <a:gs pos="100000">
                <a:srgbClr val="4B516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9" name="Group 58"/>
          <p:cNvGrpSpPr>
            <a:grpSpLocks/>
          </p:cNvGrpSpPr>
          <p:nvPr/>
        </p:nvGrpSpPr>
        <p:grpSpPr bwMode="auto">
          <a:xfrm>
            <a:off x="4645025" y="2289175"/>
            <a:ext cx="361950" cy="361950"/>
            <a:chOff x="1951" y="2530"/>
            <a:chExt cx="384" cy="384"/>
          </a:xfrm>
        </p:grpSpPr>
        <p:sp>
          <p:nvSpPr>
            <p:cNvPr id="21634" name="Oval 59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635" name="AutoShape 60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" name="Group 61"/>
          <p:cNvGrpSpPr>
            <a:grpSpLocks/>
          </p:cNvGrpSpPr>
          <p:nvPr/>
        </p:nvGrpSpPr>
        <p:grpSpPr bwMode="auto">
          <a:xfrm>
            <a:off x="5130800" y="2282825"/>
            <a:ext cx="361950" cy="361950"/>
            <a:chOff x="1951" y="2530"/>
            <a:chExt cx="384" cy="384"/>
          </a:xfrm>
        </p:grpSpPr>
        <p:sp>
          <p:nvSpPr>
            <p:cNvPr id="21632" name="Oval 62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633" name="AutoShape 63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1530" name="Oval 64"/>
          <p:cNvSpPr>
            <a:spLocks noChangeArrowheads="1"/>
          </p:cNvSpPr>
          <p:nvPr/>
        </p:nvSpPr>
        <p:spPr bwMode="auto">
          <a:xfrm>
            <a:off x="4875213" y="2495550"/>
            <a:ext cx="377825" cy="377825"/>
          </a:xfrm>
          <a:prstGeom prst="ellipse">
            <a:avLst/>
          </a:prstGeom>
          <a:gradFill rotWithShape="1">
            <a:gsLst>
              <a:gs pos="0">
                <a:srgbClr val="A1AEE7"/>
              </a:gs>
              <a:gs pos="100000">
                <a:srgbClr val="4B516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1" name="Group 65"/>
          <p:cNvGrpSpPr>
            <a:grpSpLocks/>
          </p:cNvGrpSpPr>
          <p:nvPr/>
        </p:nvGrpSpPr>
        <p:grpSpPr bwMode="auto">
          <a:xfrm>
            <a:off x="4946650" y="1751013"/>
            <a:ext cx="268288" cy="1530350"/>
            <a:chOff x="3211" y="724"/>
            <a:chExt cx="182" cy="1037"/>
          </a:xfrm>
        </p:grpSpPr>
        <p:grpSp>
          <p:nvGrpSpPr>
            <p:cNvPr id="22" name="Group 66"/>
            <p:cNvGrpSpPr>
              <a:grpSpLocks/>
            </p:cNvGrpSpPr>
            <p:nvPr/>
          </p:nvGrpSpPr>
          <p:grpSpPr bwMode="auto">
            <a:xfrm>
              <a:off x="3211" y="724"/>
              <a:ext cx="182" cy="182"/>
              <a:chOff x="5384" y="1264"/>
              <a:chExt cx="182" cy="182"/>
            </a:xfrm>
          </p:grpSpPr>
          <p:sp>
            <p:nvSpPr>
              <p:cNvPr id="21630" name="Oval 67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31" name="Line 68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" name="Group 69"/>
            <p:cNvGrpSpPr>
              <a:grpSpLocks/>
            </p:cNvGrpSpPr>
            <p:nvPr/>
          </p:nvGrpSpPr>
          <p:grpSpPr bwMode="auto">
            <a:xfrm>
              <a:off x="3211" y="1579"/>
              <a:ext cx="182" cy="182"/>
              <a:chOff x="5384" y="1264"/>
              <a:chExt cx="182" cy="182"/>
            </a:xfrm>
          </p:grpSpPr>
          <p:sp>
            <p:nvSpPr>
              <p:cNvPr id="21628" name="Oval 70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29" name="Line 71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4" name="Group 72"/>
          <p:cNvGrpSpPr>
            <a:grpSpLocks/>
          </p:cNvGrpSpPr>
          <p:nvPr/>
        </p:nvGrpSpPr>
        <p:grpSpPr bwMode="auto">
          <a:xfrm>
            <a:off x="4930775" y="1381125"/>
            <a:ext cx="295275" cy="2298700"/>
            <a:chOff x="1296" y="1983"/>
            <a:chExt cx="186" cy="1448"/>
          </a:xfrm>
        </p:grpSpPr>
        <p:grpSp>
          <p:nvGrpSpPr>
            <p:cNvPr id="25" name="Group 73"/>
            <p:cNvGrpSpPr>
              <a:grpSpLocks/>
            </p:cNvGrpSpPr>
            <p:nvPr/>
          </p:nvGrpSpPr>
          <p:grpSpPr bwMode="auto">
            <a:xfrm>
              <a:off x="1300" y="1983"/>
              <a:ext cx="182" cy="182"/>
              <a:chOff x="5384" y="1264"/>
              <a:chExt cx="182" cy="182"/>
            </a:xfrm>
          </p:grpSpPr>
          <p:sp>
            <p:nvSpPr>
              <p:cNvPr id="21624" name="Oval 74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25" name="Line 75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6" name="Group 76"/>
            <p:cNvGrpSpPr>
              <a:grpSpLocks/>
            </p:cNvGrpSpPr>
            <p:nvPr/>
          </p:nvGrpSpPr>
          <p:grpSpPr bwMode="auto">
            <a:xfrm>
              <a:off x="1296" y="3249"/>
              <a:ext cx="182" cy="182"/>
              <a:chOff x="5384" y="1264"/>
              <a:chExt cx="182" cy="182"/>
            </a:xfrm>
          </p:grpSpPr>
          <p:sp>
            <p:nvSpPr>
              <p:cNvPr id="21622" name="Oval 77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23" name="Line 78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7" name="Group 79"/>
          <p:cNvGrpSpPr>
            <a:grpSpLocks/>
          </p:cNvGrpSpPr>
          <p:nvPr/>
        </p:nvGrpSpPr>
        <p:grpSpPr bwMode="auto">
          <a:xfrm>
            <a:off x="5083175" y="2563813"/>
            <a:ext cx="361950" cy="361950"/>
            <a:chOff x="1951" y="2530"/>
            <a:chExt cx="384" cy="384"/>
          </a:xfrm>
        </p:grpSpPr>
        <p:sp>
          <p:nvSpPr>
            <p:cNvPr id="21618" name="Oval 80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619" name="AutoShape 81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8" name="Group 82"/>
          <p:cNvGrpSpPr>
            <a:grpSpLocks/>
          </p:cNvGrpSpPr>
          <p:nvPr/>
        </p:nvGrpSpPr>
        <p:grpSpPr bwMode="auto">
          <a:xfrm>
            <a:off x="4938713" y="1003300"/>
            <a:ext cx="288925" cy="288925"/>
            <a:chOff x="5384" y="1264"/>
            <a:chExt cx="182" cy="182"/>
          </a:xfrm>
        </p:grpSpPr>
        <p:sp>
          <p:nvSpPr>
            <p:cNvPr id="21616" name="Oval 83"/>
            <p:cNvSpPr>
              <a:spLocks noChangeArrowheads="1"/>
            </p:cNvSpPr>
            <p:nvPr/>
          </p:nvSpPr>
          <p:spPr bwMode="auto">
            <a:xfrm>
              <a:off x="5384" y="1264"/>
              <a:ext cx="182" cy="18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454545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617" name="Line 84"/>
            <p:cNvSpPr>
              <a:spLocks noChangeShapeType="1"/>
            </p:cNvSpPr>
            <p:nvPr/>
          </p:nvSpPr>
          <p:spPr bwMode="auto">
            <a:xfrm>
              <a:off x="5430" y="1355"/>
              <a:ext cx="92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9" name="Group 85"/>
          <p:cNvGrpSpPr>
            <a:grpSpLocks/>
          </p:cNvGrpSpPr>
          <p:nvPr/>
        </p:nvGrpSpPr>
        <p:grpSpPr bwMode="auto">
          <a:xfrm>
            <a:off x="4868863" y="2092325"/>
            <a:ext cx="361950" cy="361950"/>
            <a:chOff x="1951" y="2530"/>
            <a:chExt cx="384" cy="384"/>
          </a:xfrm>
        </p:grpSpPr>
        <p:sp>
          <p:nvSpPr>
            <p:cNvPr id="21614" name="Oval 86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615" name="AutoShape 87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1536" name="Oval 88"/>
          <p:cNvSpPr>
            <a:spLocks noChangeArrowheads="1"/>
          </p:cNvSpPr>
          <p:nvPr/>
        </p:nvSpPr>
        <p:spPr bwMode="auto">
          <a:xfrm>
            <a:off x="7554913" y="4419600"/>
            <a:ext cx="377825" cy="377825"/>
          </a:xfrm>
          <a:prstGeom prst="ellipse">
            <a:avLst/>
          </a:prstGeom>
          <a:gradFill rotWithShape="1">
            <a:gsLst>
              <a:gs pos="0">
                <a:srgbClr val="A1AEE7"/>
              </a:gs>
              <a:gs pos="100000">
                <a:srgbClr val="4B516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37" name="Oval 89"/>
          <p:cNvSpPr>
            <a:spLocks noChangeArrowheads="1"/>
          </p:cNvSpPr>
          <p:nvPr/>
        </p:nvSpPr>
        <p:spPr bwMode="auto">
          <a:xfrm>
            <a:off x="7572375" y="4776788"/>
            <a:ext cx="377825" cy="377825"/>
          </a:xfrm>
          <a:prstGeom prst="ellipse">
            <a:avLst/>
          </a:prstGeom>
          <a:gradFill rotWithShape="1">
            <a:gsLst>
              <a:gs pos="0">
                <a:srgbClr val="A1AEE7"/>
              </a:gs>
              <a:gs pos="100000">
                <a:srgbClr val="4B516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38" name="Oval 90"/>
          <p:cNvSpPr>
            <a:spLocks noChangeArrowheads="1"/>
          </p:cNvSpPr>
          <p:nvPr/>
        </p:nvSpPr>
        <p:spPr bwMode="auto">
          <a:xfrm>
            <a:off x="7224713" y="4449763"/>
            <a:ext cx="377825" cy="377825"/>
          </a:xfrm>
          <a:prstGeom prst="ellipse">
            <a:avLst/>
          </a:prstGeom>
          <a:gradFill rotWithShape="1">
            <a:gsLst>
              <a:gs pos="0">
                <a:srgbClr val="A1AEE7"/>
              </a:gs>
              <a:gs pos="100000">
                <a:srgbClr val="4B516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0" name="Group 91"/>
          <p:cNvGrpSpPr>
            <a:grpSpLocks/>
          </p:cNvGrpSpPr>
          <p:nvPr/>
        </p:nvGrpSpPr>
        <p:grpSpPr bwMode="auto">
          <a:xfrm>
            <a:off x="7121525" y="4598988"/>
            <a:ext cx="361950" cy="361950"/>
            <a:chOff x="1951" y="2530"/>
            <a:chExt cx="384" cy="384"/>
          </a:xfrm>
        </p:grpSpPr>
        <p:sp>
          <p:nvSpPr>
            <p:cNvPr id="21612" name="Oval 92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613" name="AutoShape 93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1" name="Group 94"/>
          <p:cNvGrpSpPr>
            <a:grpSpLocks/>
          </p:cNvGrpSpPr>
          <p:nvPr/>
        </p:nvGrpSpPr>
        <p:grpSpPr bwMode="auto">
          <a:xfrm>
            <a:off x="7607300" y="4514850"/>
            <a:ext cx="361950" cy="361950"/>
            <a:chOff x="1951" y="2530"/>
            <a:chExt cx="384" cy="384"/>
          </a:xfrm>
        </p:grpSpPr>
        <p:sp>
          <p:nvSpPr>
            <p:cNvPr id="21610" name="Oval 95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611" name="AutoShape 96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2929" name="Group 97"/>
          <p:cNvGrpSpPr>
            <a:grpSpLocks/>
          </p:cNvGrpSpPr>
          <p:nvPr/>
        </p:nvGrpSpPr>
        <p:grpSpPr bwMode="auto">
          <a:xfrm>
            <a:off x="7423150" y="4060825"/>
            <a:ext cx="268288" cy="1530350"/>
            <a:chOff x="3211" y="724"/>
            <a:chExt cx="182" cy="1037"/>
          </a:xfrm>
        </p:grpSpPr>
        <p:grpSp>
          <p:nvGrpSpPr>
            <p:cNvPr id="32931" name="Group 98"/>
            <p:cNvGrpSpPr>
              <a:grpSpLocks/>
            </p:cNvGrpSpPr>
            <p:nvPr/>
          </p:nvGrpSpPr>
          <p:grpSpPr bwMode="auto">
            <a:xfrm>
              <a:off x="3211" y="724"/>
              <a:ext cx="182" cy="182"/>
              <a:chOff x="5384" y="1264"/>
              <a:chExt cx="182" cy="182"/>
            </a:xfrm>
          </p:grpSpPr>
          <p:sp>
            <p:nvSpPr>
              <p:cNvPr id="21608" name="Oval 99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09" name="Line 100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2933" name="Group 101"/>
            <p:cNvGrpSpPr>
              <a:grpSpLocks/>
            </p:cNvGrpSpPr>
            <p:nvPr/>
          </p:nvGrpSpPr>
          <p:grpSpPr bwMode="auto">
            <a:xfrm>
              <a:off x="3211" y="1579"/>
              <a:ext cx="182" cy="182"/>
              <a:chOff x="5384" y="1264"/>
              <a:chExt cx="182" cy="182"/>
            </a:xfrm>
          </p:grpSpPr>
          <p:sp>
            <p:nvSpPr>
              <p:cNvPr id="21606" name="Oval 102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07" name="Line 103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32934" name="Group 104"/>
          <p:cNvGrpSpPr>
            <a:grpSpLocks/>
          </p:cNvGrpSpPr>
          <p:nvPr/>
        </p:nvGrpSpPr>
        <p:grpSpPr bwMode="auto">
          <a:xfrm>
            <a:off x="7359650" y="4651375"/>
            <a:ext cx="361950" cy="361950"/>
            <a:chOff x="1951" y="2530"/>
            <a:chExt cx="384" cy="384"/>
          </a:xfrm>
        </p:grpSpPr>
        <p:sp>
          <p:nvSpPr>
            <p:cNvPr id="21602" name="Oval 105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603" name="AutoShape 106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2935" name="Group 107"/>
          <p:cNvGrpSpPr>
            <a:grpSpLocks/>
          </p:cNvGrpSpPr>
          <p:nvPr/>
        </p:nvGrpSpPr>
        <p:grpSpPr bwMode="auto">
          <a:xfrm>
            <a:off x="7407275" y="3690938"/>
            <a:ext cx="295275" cy="2298700"/>
            <a:chOff x="1296" y="1983"/>
            <a:chExt cx="186" cy="1448"/>
          </a:xfrm>
        </p:grpSpPr>
        <p:grpSp>
          <p:nvGrpSpPr>
            <p:cNvPr id="32936" name="Group 108"/>
            <p:cNvGrpSpPr>
              <a:grpSpLocks/>
            </p:cNvGrpSpPr>
            <p:nvPr/>
          </p:nvGrpSpPr>
          <p:grpSpPr bwMode="auto">
            <a:xfrm>
              <a:off x="1300" y="1983"/>
              <a:ext cx="182" cy="182"/>
              <a:chOff x="5384" y="1264"/>
              <a:chExt cx="182" cy="182"/>
            </a:xfrm>
          </p:grpSpPr>
          <p:sp>
            <p:nvSpPr>
              <p:cNvPr id="21600" name="Oval 109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01" name="Line 110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2937" name="Group 111"/>
            <p:cNvGrpSpPr>
              <a:grpSpLocks/>
            </p:cNvGrpSpPr>
            <p:nvPr/>
          </p:nvGrpSpPr>
          <p:grpSpPr bwMode="auto">
            <a:xfrm>
              <a:off x="1296" y="3249"/>
              <a:ext cx="182" cy="182"/>
              <a:chOff x="5384" y="1264"/>
              <a:chExt cx="182" cy="182"/>
            </a:xfrm>
          </p:grpSpPr>
          <p:sp>
            <p:nvSpPr>
              <p:cNvPr id="21598" name="Oval 112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599" name="Line 113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32938" name="Group 114"/>
          <p:cNvGrpSpPr>
            <a:grpSpLocks/>
          </p:cNvGrpSpPr>
          <p:nvPr/>
        </p:nvGrpSpPr>
        <p:grpSpPr bwMode="auto">
          <a:xfrm>
            <a:off x="7407275" y="3313113"/>
            <a:ext cx="296863" cy="3054350"/>
            <a:chOff x="4731" y="2198"/>
            <a:chExt cx="187" cy="1924"/>
          </a:xfrm>
        </p:grpSpPr>
        <p:grpSp>
          <p:nvGrpSpPr>
            <p:cNvPr id="32939" name="Group 115"/>
            <p:cNvGrpSpPr>
              <a:grpSpLocks/>
            </p:cNvGrpSpPr>
            <p:nvPr/>
          </p:nvGrpSpPr>
          <p:grpSpPr bwMode="auto">
            <a:xfrm>
              <a:off x="4736" y="2198"/>
              <a:ext cx="182" cy="182"/>
              <a:chOff x="5384" y="1264"/>
              <a:chExt cx="182" cy="182"/>
            </a:xfrm>
          </p:grpSpPr>
          <p:sp>
            <p:nvSpPr>
              <p:cNvPr id="21594" name="Oval 116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595" name="Line 117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2940" name="Group 118"/>
            <p:cNvGrpSpPr>
              <a:grpSpLocks/>
            </p:cNvGrpSpPr>
            <p:nvPr/>
          </p:nvGrpSpPr>
          <p:grpSpPr bwMode="auto">
            <a:xfrm>
              <a:off x="4731" y="3940"/>
              <a:ext cx="182" cy="182"/>
              <a:chOff x="5384" y="1264"/>
              <a:chExt cx="182" cy="182"/>
            </a:xfrm>
          </p:grpSpPr>
          <p:sp>
            <p:nvSpPr>
              <p:cNvPr id="21592" name="Oval 119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593" name="Line 120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32941" name="Group 121"/>
          <p:cNvGrpSpPr>
            <a:grpSpLocks/>
          </p:cNvGrpSpPr>
          <p:nvPr/>
        </p:nvGrpSpPr>
        <p:grpSpPr bwMode="auto">
          <a:xfrm>
            <a:off x="7373938" y="4373563"/>
            <a:ext cx="361950" cy="361950"/>
            <a:chOff x="1951" y="2530"/>
            <a:chExt cx="384" cy="384"/>
          </a:xfrm>
        </p:grpSpPr>
        <p:sp>
          <p:nvSpPr>
            <p:cNvPr id="21588" name="Oval 122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89" name="AutoShape 123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2942" name="Group 124"/>
          <p:cNvGrpSpPr>
            <a:grpSpLocks/>
          </p:cNvGrpSpPr>
          <p:nvPr/>
        </p:nvGrpSpPr>
        <p:grpSpPr bwMode="auto">
          <a:xfrm>
            <a:off x="7167563" y="4832350"/>
            <a:ext cx="361950" cy="361950"/>
            <a:chOff x="1951" y="2530"/>
            <a:chExt cx="384" cy="384"/>
          </a:xfrm>
        </p:grpSpPr>
        <p:sp>
          <p:nvSpPr>
            <p:cNvPr id="21586" name="Oval 125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87" name="AutoShape 126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2943" name="Group 127"/>
          <p:cNvGrpSpPr>
            <a:grpSpLocks/>
          </p:cNvGrpSpPr>
          <p:nvPr/>
        </p:nvGrpSpPr>
        <p:grpSpPr bwMode="auto">
          <a:xfrm>
            <a:off x="4565650" y="2595563"/>
            <a:ext cx="361950" cy="361950"/>
            <a:chOff x="1951" y="2530"/>
            <a:chExt cx="384" cy="384"/>
          </a:xfrm>
        </p:grpSpPr>
        <p:sp>
          <p:nvSpPr>
            <p:cNvPr id="21584" name="Oval 128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85" name="AutoShape 129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2944" name="Group 130"/>
          <p:cNvGrpSpPr>
            <a:grpSpLocks/>
          </p:cNvGrpSpPr>
          <p:nvPr/>
        </p:nvGrpSpPr>
        <p:grpSpPr bwMode="auto">
          <a:xfrm>
            <a:off x="4833938" y="2624138"/>
            <a:ext cx="361950" cy="361950"/>
            <a:chOff x="1951" y="2530"/>
            <a:chExt cx="384" cy="384"/>
          </a:xfrm>
        </p:grpSpPr>
        <p:sp>
          <p:nvSpPr>
            <p:cNvPr id="21582" name="Oval 131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83" name="AutoShape 132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2945" name="Group 133"/>
          <p:cNvGrpSpPr>
            <a:grpSpLocks/>
          </p:cNvGrpSpPr>
          <p:nvPr/>
        </p:nvGrpSpPr>
        <p:grpSpPr bwMode="auto">
          <a:xfrm>
            <a:off x="4875213" y="2341563"/>
            <a:ext cx="361950" cy="361950"/>
            <a:chOff x="1951" y="2530"/>
            <a:chExt cx="384" cy="384"/>
          </a:xfrm>
        </p:grpSpPr>
        <p:sp>
          <p:nvSpPr>
            <p:cNvPr id="21580" name="Oval 134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81" name="AutoShape 135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2946" name="Group 136"/>
          <p:cNvGrpSpPr>
            <a:grpSpLocks/>
          </p:cNvGrpSpPr>
          <p:nvPr/>
        </p:nvGrpSpPr>
        <p:grpSpPr bwMode="auto">
          <a:xfrm>
            <a:off x="7372350" y="4895850"/>
            <a:ext cx="361950" cy="361950"/>
            <a:chOff x="1951" y="2530"/>
            <a:chExt cx="384" cy="384"/>
          </a:xfrm>
        </p:grpSpPr>
        <p:sp>
          <p:nvSpPr>
            <p:cNvPr id="21578" name="Oval 137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79" name="AutoShape 138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2947" name="Group 139"/>
          <p:cNvGrpSpPr>
            <a:grpSpLocks/>
          </p:cNvGrpSpPr>
          <p:nvPr/>
        </p:nvGrpSpPr>
        <p:grpSpPr bwMode="auto">
          <a:xfrm>
            <a:off x="7769225" y="4748213"/>
            <a:ext cx="361950" cy="361950"/>
            <a:chOff x="1951" y="2530"/>
            <a:chExt cx="384" cy="384"/>
          </a:xfrm>
        </p:grpSpPr>
        <p:sp>
          <p:nvSpPr>
            <p:cNvPr id="21576" name="Oval 140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77" name="AutoShape 141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2948" name="Group 142"/>
          <p:cNvGrpSpPr>
            <a:grpSpLocks/>
          </p:cNvGrpSpPr>
          <p:nvPr/>
        </p:nvGrpSpPr>
        <p:grpSpPr bwMode="auto">
          <a:xfrm>
            <a:off x="7559675" y="4873625"/>
            <a:ext cx="361950" cy="361950"/>
            <a:chOff x="1951" y="2530"/>
            <a:chExt cx="384" cy="384"/>
          </a:xfrm>
        </p:grpSpPr>
        <p:sp>
          <p:nvSpPr>
            <p:cNvPr id="21574" name="Oval 143"/>
            <p:cNvSpPr>
              <a:spLocks noChangeArrowheads="1"/>
            </p:cNvSpPr>
            <p:nvPr/>
          </p:nvSpPr>
          <p:spPr bwMode="auto">
            <a:xfrm>
              <a:off x="1951" y="2530"/>
              <a:ext cx="384" cy="384"/>
            </a:xfrm>
            <a:prstGeom prst="ellipse">
              <a:avLst/>
            </a:prstGeom>
            <a:gradFill rotWithShape="1">
              <a:gsLst>
                <a:gs pos="0">
                  <a:srgbClr val="E35353"/>
                </a:gs>
                <a:gs pos="100000">
                  <a:srgbClr val="69262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75" name="AutoShape 144"/>
            <p:cNvSpPr>
              <a:spLocks noChangeArrowheads="1"/>
            </p:cNvSpPr>
            <p:nvPr/>
          </p:nvSpPr>
          <p:spPr bwMode="auto">
            <a:xfrm>
              <a:off x="2058" y="2634"/>
              <a:ext cx="177" cy="182"/>
            </a:xfrm>
            <a:prstGeom prst="plus">
              <a:avLst>
                <a:gd name="adj" fmla="val 39245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2949" name="Group 145"/>
          <p:cNvGrpSpPr>
            <a:grpSpLocks/>
          </p:cNvGrpSpPr>
          <p:nvPr/>
        </p:nvGrpSpPr>
        <p:grpSpPr bwMode="auto">
          <a:xfrm rot="5400000">
            <a:off x="4869656" y="977107"/>
            <a:ext cx="296863" cy="3054350"/>
            <a:chOff x="4731" y="2198"/>
            <a:chExt cx="187" cy="1924"/>
          </a:xfrm>
        </p:grpSpPr>
        <p:grpSp>
          <p:nvGrpSpPr>
            <p:cNvPr id="32950" name="Group 146"/>
            <p:cNvGrpSpPr>
              <a:grpSpLocks/>
            </p:cNvGrpSpPr>
            <p:nvPr/>
          </p:nvGrpSpPr>
          <p:grpSpPr bwMode="auto">
            <a:xfrm>
              <a:off x="4736" y="2198"/>
              <a:ext cx="182" cy="182"/>
              <a:chOff x="5384" y="1264"/>
              <a:chExt cx="182" cy="182"/>
            </a:xfrm>
          </p:grpSpPr>
          <p:sp>
            <p:nvSpPr>
              <p:cNvPr id="21572" name="Oval 147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573" name="Line 148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2951" name="Group 149"/>
            <p:cNvGrpSpPr>
              <a:grpSpLocks/>
            </p:cNvGrpSpPr>
            <p:nvPr/>
          </p:nvGrpSpPr>
          <p:grpSpPr bwMode="auto">
            <a:xfrm>
              <a:off x="4731" y="3940"/>
              <a:ext cx="182" cy="182"/>
              <a:chOff x="5384" y="1264"/>
              <a:chExt cx="182" cy="182"/>
            </a:xfrm>
          </p:grpSpPr>
          <p:sp>
            <p:nvSpPr>
              <p:cNvPr id="21570" name="Oval 150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571" name="Line 151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32952" name="Group 152"/>
          <p:cNvGrpSpPr>
            <a:grpSpLocks/>
          </p:cNvGrpSpPr>
          <p:nvPr/>
        </p:nvGrpSpPr>
        <p:grpSpPr bwMode="auto">
          <a:xfrm rot="5400000">
            <a:off x="7357269" y="3331369"/>
            <a:ext cx="296862" cy="3054350"/>
            <a:chOff x="4731" y="2198"/>
            <a:chExt cx="187" cy="1924"/>
          </a:xfrm>
        </p:grpSpPr>
        <p:grpSp>
          <p:nvGrpSpPr>
            <p:cNvPr id="32953" name="Group 153"/>
            <p:cNvGrpSpPr>
              <a:grpSpLocks/>
            </p:cNvGrpSpPr>
            <p:nvPr/>
          </p:nvGrpSpPr>
          <p:grpSpPr bwMode="auto">
            <a:xfrm>
              <a:off x="4736" y="2198"/>
              <a:ext cx="182" cy="182"/>
              <a:chOff x="5384" y="1264"/>
              <a:chExt cx="182" cy="182"/>
            </a:xfrm>
          </p:grpSpPr>
          <p:sp>
            <p:nvSpPr>
              <p:cNvPr id="21566" name="Oval 154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567" name="Line 155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2954" name="Group 156"/>
            <p:cNvGrpSpPr>
              <a:grpSpLocks/>
            </p:cNvGrpSpPr>
            <p:nvPr/>
          </p:nvGrpSpPr>
          <p:grpSpPr bwMode="auto">
            <a:xfrm>
              <a:off x="4731" y="3940"/>
              <a:ext cx="182" cy="182"/>
              <a:chOff x="5384" y="1264"/>
              <a:chExt cx="182" cy="182"/>
            </a:xfrm>
          </p:grpSpPr>
          <p:sp>
            <p:nvSpPr>
              <p:cNvPr id="21564" name="Oval 157"/>
              <p:cNvSpPr>
                <a:spLocks noChangeArrowheads="1"/>
              </p:cNvSpPr>
              <p:nvPr/>
            </p:nvSpPr>
            <p:spPr bwMode="auto">
              <a:xfrm>
                <a:off x="5384" y="126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45454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565" name="Line 158"/>
              <p:cNvSpPr>
                <a:spLocks noChangeShapeType="1"/>
              </p:cNvSpPr>
              <p:nvPr/>
            </p:nvSpPr>
            <p:spPr bwMode="auto">
              <a:xfrm>
                <a:off x="5430" y="1355"/>
                <a:ext cx="92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2927" name="Oval 159"/>
          <p:cNvSpPr>
            <a:spLocks noChangeArrowheads="1"/>
          </p:cNvSpPr>
          <p:nvPr/>
        </p:nvSpPr>
        <p:spPr bwMode="auto">
          <a:xfrm>
            <a:off x="1506538" y="1209675"/>
            <a:ext cx="1438275" cy="1438275"/>
          </a:xfrm>
          <a:prstGeom prst="ellipse">
            <a:avLst/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bg1">
                  <a:gamma/>
                  <a:shade val="46275"/>
                  <a:invGamma/>
                  <a:alpha val="60001"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32928" name="Oval 160"/>
          <p:cNvSpPr>
            <a:spLocks noChangeArrowheads="1"/>
          </p:cNvSpPr>
          <p:nvPr/>
        </p:nvSpPr>
        <p:spPr bwMode="auto">
          <a:xfrm>
            <a:off x="3532188" y="1027113"/>
            <a:ext cx="3040062" cy="3040062"/>
          </a:xfrm>
          <a:prstGeom prst="ellipse">
            <a:avLst/>
          </a:prstGeom>
          <a:gradFill rotWithShape="1">
            <a:gsLst>
              <a:gs pos="0">
                <a:srgbClr val="99CCFF">
                  <a:alpha val="60001"/>
                </a:srgbClr>
              </a:gs>
              <a:gs pos="100000">
                <a:srgbClr val="2D4CBF">
                  <a:alpha val="60001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57" name="Text Box 161"/>
          <p:cNvSpPr txBox="1">
            <a:spLocks noChangeArrowheads="1"/>
          </p:cNvSpPr>
          <p:nvPr/>
        </p:nvSpPr>
        <p:spPr bwMode="auto">
          <a:xfrm>
            <a:off x="3071813" y="642938"/>
            <a:ext cx="12811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Азот</a:t>
            </a:r>
            <a:endParaRPr lang="en-US" sz="2400" b="1"/>
          </a:p>
        </p:txBody>
      </p:sp>
      <p:sp>
        <p:nvSpPr>
          <p:cNvPr id="32930" name="Oval 162"/>
          <p:cNvSpPr>
            <a:spLocks noChangeArrowheads="1"/>
          </p:cNvSpPr>
          <p:nvPr/>
        </p:nvSpPr>
        <p:spPr bwMode="auto">
          <a:xfrm>
            <a:off x="800100" y="3140075"/>
            <a:ext cx="3195638" cy="3195638"/>
          </a:xfrm>
          <a:prstGeom prst="ellipse">
            <a:avLst/>
          </a:prstGeom>
          <a:gradFill rotWithShape="1">
            <a:gsLst>
              <a:gs pos="0">
                <a:srgbClr val="C0C0C0">
                  <a:alpha val="60001"/>
                </a:srgbClr>
              </a:gs>
              <a:gs pos="100000">
                <a:srgbClr val="262626">
                  <a:alpha val="60001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932" name="Oval 164"/>
          <p:cNvSpPr>
            <a:spLocks noChangeArrowheads="1"/>
          </p:cNvSpPr>
          <p:nvPr/>
        </p:nvSpPr>
        <p:spPr bwMode="auto">
          <a:xfrm>
            <a:off x="5919788" y="3254375"/>
            <a:ext cx="3184525" cy="3184525"/>
          </a:xfrm>
          <a:prstGeom prst="ellipse">
            <a:avLst/>
          </a:prstGeom>
          <a:gradFill rotWithShape="1">
            <a:gsLst>
              <a:gs pos="0">
                <a:srgbClr val="FFA5A5">
                  <a:alpha val="60001"/>
                </a:srgbClr>
              </a:gs>
              <a:gs pos="100000">
                <a:srgbClr val="CF1D1D">
                  <a:alpha val="60001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60" name="Text Box 165"/>
          <p:cNvSpPr txBox="1">
            <a:spLocks noChangeArrowheads="1"/>
          </p:cNvSpPr>
          <p:nvPr/>
        </p:nvSpPr>
        <p:spPr bwMode="auto">
          <a:xfrm>
            <a:off x="5357813" y="5516563"/>
            <a:ext cx="15668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Кислород</a:t>
            </a:r>
            <a:endParaRPr lang="en-US" sz="2400" b="1"/>
          </a:p>
        </p:txBody>
      </p:sp>
      <p:sp>
        <p:nvSpPr>
          <p:cNvPr id="21561" name="Text Box 166"/>
          <p:cNvSpPr txBox="1">
            <a:spLocks noChangeArrowheads="1"/>
          </p:cNvSpPr>
          <p:nvPr/>
        </p:nvSpPr>
        <p:spPr bwMode="auto">
          <a:xfrm>
            <a:off x="209550" y="4589463"/>
            <a:ext cx="12811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Углерод</a:t>
            </a:r>
            <a:endParaRPr lang="en-US" sz="2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-1.84971E-6 C 0.03038 -1.84971E-6 0.0592 0.03815 0.0592 0.08509 C 0.0592 0.13179 0.03038 0.17018 -0.00469 0.17018 C -0.03993 0.17018 -0.06858 0.13179 -0.06858 0.08509 C -0.06858 0.03815 -0.03993 -1.84971E-6 -0.00469 -1.84971E-6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2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2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5000" fill="hold"/>
                                        <p:tgtEl>
                                          <p:spTgt spid="329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1.50289E-6 C 0.0816 1.50289E-6 0.1507 0.09133 0.1507 0.20439 C 0.1507 0.31722 0.0816 0.40925 -0.00312 0.40925 C -0.08802 0.40925 -0.1566 0.31722 -0.1566 0.20439 C -0.1566 0.09133 -0.08802 1.50289E-6 -0.00312 1.50289E-6 Z " pathEditMode="relative" rAng="0" ptsTypes="fffff">
                                      <p:cBhvr>
                                        <p:cTn id="32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2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329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3000" fill="hold"/>
                                        <p:tgtEl>
                                          <p:spTgt spid="329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5000" fill="hold"/>
                                        <p:tgtEl>
                                          <p:spTgt spid="329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5000" fill="hold"/>
                                        <p:tgtEl>
                                          <p:spTgt spid="329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2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27" grpId="0" animBg="1"/>
      <p:bldP spid="32928" grpId="0" animBg="1"/>
      <p:bldP spid="32930" grpId="0" animBg="1"/>
      <p:bldP spid="329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smtClean="0"/>
              <a:t>Периодическая система и строение атома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2276872"/>
            <a:ext cx="2880320" cy="1944687"/>
          </a:xfrm>
          <a:blipFill>
            <a:blip r:embed="rId2" cstate="print"/>
            <a:tile tx="0" ty="0" sx="100000" sy="100000" flip="none" algn="tl"/>
          </a:blipFill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/>
              <a:t>Порядковый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/>
              <a:t>номер элемента </a:t>
            </a:r>
          </a:p>
        </p:txBody>
      </p:sp>
      <p:sp>
        <p:nvSpPr>
          <p:cNvPr id="158724" name="Oval 4"/>
          <p:cNvSpPr>
            <a:spLocks noChangeArrowheads="1"/>
          </p:cNvSpPr>
          <p:nvPr/>
        </p:nvSpPr>
        <p:spPr bwMode="auto">
          <a:xfrm>
            <a:off x="5292725" y="1916113"/>
            <a:ext cx="2786063" cy="9144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dirty="0">
                <a:latin typeface="Arial" charset="0"/>
                <a:cs typeface="Arial" charset="0"/>
              </a:rPr>
              <a:t>Число протонов</a:t>
            </a:r>
          </a:p>
        </p:txBody>
      </p:sp>
      <p:sp>
        <p:nvSpPr>
          <p:cNvPr id="158726" name="Oval 6"/>
          <p:cNvSpPr>
            <a:spLocks noChangeArrowheads="1"/>
          </p:cNvSpPr>
          <p:nvPr/>
        </p:nvSpPr>
        <p:spPr bwMode="auto">
          <a:xfrm>
            <a:off x="5508625" y="3644900"/>
            <a:ext cx="2879725" cy="914400"/>
          </a:xfrm>
          <a:prstGeom prst="ellipse">
            <a:avLst/>
          </a:prstGeom>
          <a:solidFill>
            <a:srgbClr val="CCFF66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dirty="0">
                <a:latin typeface="Arial" charset="0"/>
                <a:cs typeface="Arial" charset="0"/>
              </a:rPr>
              <a:t>Число электронов</a:t>
            </a:r>
          </a:p>
        </p:txBody>
      </p:sp>
      <p:sp>
        <p:nvSpPr>
          <p:cNvPr id="158727" name="Oval 7"/>
          <p:cNvSpPr>
            <a:spLocks noChangeArrowheads="1"/>
          </p:cNvSpPr>
          <p:nvPr/>
        </p:nvSpPr>
        <p:spPr bwMode="auto">
          <a:xfrm>
            <a:off x="5651500" y="5445125"/>
            <a:ext cx="2879725" cy="914400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dirty="0">
                <a:latin typeface="Arial" charset="0"/>
                <a:cs typeface="Arial" charset="0"/>
              </a:rPr>
              <a:t>Заряд ядра (</a:t>
            </a:r>
            <a:r>
              <a:rPr lang="en-US" sz="2400" dirty="0">
                <a:latin typeface="Arial" charset="0"/>
                <a:cs typeface="Arial" charset="0"/>
              </a:rPr>
              <a:t>Z )</a:t>
            </a:r>
            <a:endParaRPr lang="ru-RU" sz="2400" dirty="0">
              <a:latin typeface="Arial" charset="0"/>
              <a:cs typeface="Arial" charset="0"/>
            </a:endParaRPr>
          </a:p>
        </p:txBody>
      </p:sp>
      <p:sp>
        <p:nvSpPr>
          <p:cNvPr id="158731" name="AutoShape 11"/>
          <p:cNvSpPr>
            <a:spLocks noChangeArrowheads="1"/>
          </p:cNvSpPr>
          <p:nvPr/>
        </p:nvSpPr>
        <p:spPr bwMode="auto">
          <a:xfrm rot="-1308084">
            <a:off x="3136900" y="2806700"/>
            <a:ext cx="2303463" cy="142875"/>
          </a:xfrm>
          <a:prstGeom prst="rightArrow">
            <a:avLst>
              <a:gd name="adj1" fmla="val 50000"/>
              <a:gd name="adj2" fmla="val 4030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8732" name="AutoShape 12"/>
          <p:cNvSpPr>
            <a:spLocks noChangeArrowheads="1"/>
          </p:cNvSpPr>
          <p:nvPr/>
        </p:nvSpPr>
        <p:spPr bwMode="auto">
          <a:xfrm rot="588365">
            <a:off x="3203575" y="3573463"/>
            <a:ext cx="2447925" cy="142875"/>
          </a:xfrm>
          <a:prstGeom prst="rightArrow">
            <a:avLst>
              <a:gd name="adj1" fmla="val 50000"/>
              <a:gd name="adj2" fmla="val 42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8733" name="AutoShape 13"/>
          <p:cNvSpPr>
            <a:spLocks noChangeArrowheads="1"/>
          </p:cNvSpPr>
          <p:nvPr/>
        </p:nvSpPr>
        <p:spPr bwMode="auto">
          <a:xfrm rot="2220818">
            <a:off x="2921000" y="4560888"/>
            <a:ext cx="3097213" cy="142875"/>
          </a:xfrm>
          <a:prstGeom prst="rightArrow">
            <a:avLst>
              <a:gd name="adj1" fmla="val 50000"/>
              <a:gd name="adj2" fmla="val 5419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8734" name="Text Box 14"/>
          <p:cNvSpPr txBox="1">
            <a:spLocks noChangeArrowheads="1"/>
          </p:cNvSpPr>
          <p:nvPr/>
        </p:nvSpPr>
        <p:spPr bwMode="auto">
          <a:xfrm>
            <a:off x="755650" y="5373688"/>
            <a:ext cx="3240088" cy="83099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Число нейтронов </a:t>
            </a:r>
            <a:r>
              <a:rPr lang="en-US" sz="2400" b="1" dirty="0"/>
              <a:t>  </a:t>
            </a:r>
            <a:endParaRPr lang="en-US" sz="2400" b="1" dirty="0" smtClean="0"/>
          </a:p>
          <a:p>
            <a:pPr algn="ctr"/>
            <a:r>
              <a:rPr lang="en-US" sz="2400" b="1" dirty="0" smtClean="0"/>
              <a:t>N </a:t>
            </a:r>
            <a:r>
              <a:rPr lang="en-US" sz="2400" b="1" dirty="0"/>
              <a:t>=A r -Z </a:t>
            </a:r>
            <a:endParaRPr lang="ru-RU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8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58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58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58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158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58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8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8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4" grpId="0" animBg="1"/>
      <p:bldP spid="158726" grpId="0" animBg="1"/>
      <p:bldP spid="158727" grpId="0" animBg="1"/>
      <p:bldP spid="158731" grpId="0" animBg="1"/>
      <p:bldP spid="158732" grpId="0" animBg="1"/>
      <p:bldP spid="158733" grpId="0" animBg="1"/>
      <p:bldP spid="1587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Заполни таблицу</a:t>
            </a:r>
          </a:p>
        </p:txBody>
      </p:sp>
      <p:graphicFrame>
        <p:nvGraphicFramePr>
          <p:cNvPr id="162856" name="Group 40"/>
          <p:cNvGraphicFramePr>
            <a:graphicFrameLocks noGrp="1"/>
          </p:cNvGraphicFramePr>
          <p:nvPr>
            <p:ph type="tbl" idx="1"/>
          </p:nvPr>
        </p:nvGraphicFramePr>
        <p:xfrm>
          <a:off x="457200" y="1628775"/>
          <a:ext cx="8229600" cy="4525964"/>
        </p:xfrm>
        <a:graphic>
          <a:graphicData uri="http://schemas.openxmlformats.org/drawingml/2006/table">
            <a:tbl>
              <a:tblPr/>
              <a:tblGrid>
                <a:gridCol w="1646238"/>
                <a:gridCol w="1646237"/>
                <a:gridCol w="1644650"/>
                <a:gridCol w="1646238"/>
                <a:gridCol w="1646237"/>
              </a:tblGrid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Mn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Co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Au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p</a:t>
                      </a:r>
                      <a:r>
                        <a:rPr kumimoji="0" lang="ru-RU" sz="4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+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e</a:t>
                      </a:r>
                      <a:r>
                        <a:rPr kumimoji="0" lang="en-US" sz="6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-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n</a:t>
                      </a:r>
                      <a:r>
                        <a:rPr kumimoji="0" lang="en-US" sz="4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Установите соответствие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0" y="1412875"/>
            <a:ext cx="9144000" cy="863600"/>
          </a:xfrm>
        </p:spPr>
        <p:txBody>
          <a:bodyPr>
            <a:normAutofit/>
          </a:bodyPr>
          <a:lstStyle/>
          <a:p>
            <a:pPr eaLnBrk="1" hangingPunct="1"/>
            <a:r>
              <a:rPr lang="ru-RU" b="1" smtClean="0"/>
              <a:t>Установите соответствие,</a:t>
            </a:r>
            <a:r>
              <a:rPr lang="en-US" b="1" smtClean="0"/>
              <a:t> </a:t>
            </a:r>
            <a:r>
              <a:rPr lang="ru-RU" b="1" smtClean="0"/>
              <a:t>соединив стрелками</a:t>
            </a:r>
          </a:p>
        </p:txBody>
      </p:sp>
      <p:sp>
        <p:nvSpPr>
          <p:cNvPr id="24580" name="Oval 6"/>
          <p:cNvSpPr>
            <a:spLocks noChangeArrowheads="1"/>
          </p:cNvSpPr>
          <p:nvPr/>
        </p:nvSpPr>
        <p:spPr bwMode="auto">
          <a:xfrm>
            <a:off x="1116013" y="3429000"/>
            <a:ext cx="2305050" cy="1511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/>
              <a:t>P</a:t>
            </a:r>
            <a:r>
              <a:rPr lang="en-US" sz="4400" baseline="30000"/>
              <a:t>+</a:t>
            </a:r>
            <a:r>
              <a:rPr lang="en-US" sz="4400"/>
              <a:t>=7</a:t>
            </a:r>
          </a:p>
          <a:p>
            <a:pPr algn="ctr"/>
            <a:r>
              <a:rPr lang="en-US" sz="4800"/>
              <a:t>n</a:t>
            </a:r>
            <a:r>
              <a:rPr lang="en-US" sz="4800" baseline="30000"/>
              <a:t>0</a:t>
            </a:r>
            <a:r>
              <a:rPr lang="en-US" sz="4800"/>
              <a:t>=7</a:t>
            </a:r>
            <a:endParaRPr lang="ru-RU" sz="4800"/>
          </a:p>
        </p:txBody>
      </p:sp>
      <p:sp>
        <p:nvSpPr>
          <p:cNvPr id="24581" name="Oval 7"/>
          <p:cNvSpPr>
            <a:spLocks noChangeArrowheads="1"/>
          </p:cNvSpPr>
          <p:nvPr/>
        </p:nvSpPr>
        <p:spPr bwMode="auto">
          <a:xfrm>
            <a:off x="6227763" y="3573463"/>
            <a:ext cx="2303462" cy="15843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800"/>
              <a:t>e</a:t>
            </a:r>
            <a:r>
              <a:rPr lang="en-US" sz="4800" baseline="30000"/>
              <a:t>-</a:t>
            </a:r>
            <a:r>
              <a:rPr lang="en-US" sz="4800"/>
              <a:t>=34</a:t>
            </a:r>
          </a:p>
          <a:p>
            <a:pPr algn="ctr"/>
            <a:r>
              <a:rPr lang="en-US" sz="4800"/>
              <a:t>P</a:t>
            </a:r>
            <a:r>
              <a:rPr lang="en-US" sz="4800" baseline="30000"/>
              <a:t>+</a:t>
            </a:r>
            <a:r>
              <a:rPr lang="en-US" sz="4800"/>
              <a:t>=34</a:t>
            </a:r>
            <a:endParaRPr lang="ru-RU" sz="4800"/>
          </a:p>
        </p:txBody>
      </p:sp>
      <p:sp>
        <p:nvSpPr>
          <p:cNvPr id="24582" name="Oval 8"/>
          <p:cNvSpPr>
            <a:spLocks noChangeArrowheads="1"/>
          </p:cNvSpPr>
          <p:nvPr/>
        </p:nvSpPr>
        <p:spPr bwMode="auto">
          <a:xfrm>
            <a:off x="3419475" y="4941888"/>
            <a:ext cx="2305050" cy="1511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800"/>
              <a:t>e</a:t>
            </a:r>
            <a:r>
              <a:rPr lang="en-US" sz="4800" baseline="30000"/>
              <a:t>-</a:t>
            </a:r>
            <a:r>
              <a:rPr lang="en-US" sz="4800"/>
              <a:t>=3</a:t>
            </a:r>
          </a:p>
          <a:p>
            <a:pPr algn="ctr"/>
            <a:r>
              <a:rPr lang="en-US" sz="4800"/>
              <a:t>n</a:t>
            </a:r>
            <a:r>
              <a:rPr lang="en-US" sz="4800" baseline="30000"/>
              <a:t>0</a:t>
            </a:r>
            <a:r>
              <a:rPr lang="en-US" sz="4800"/>
              <a:t>=4</a:t>
            </a:r>
            <a:endParaRPr lang="ru-RU" sz="4800"/>
          </a:p>
        </p:txBody>
      </p:sp>
      <p:sp>
        <p:nvSpPr>
          <p:cNvPr id="24583" name="AutoShape 9"/>
          <p:cNvSpPr>
            <a:spLocks noChangeArrowheads="1"/>
          </p:cNvSpPr>
          <p:nvPr/>
        </p:nvSpPr>
        <p:spPr bwMode="auto">
          <a:xfrm>
            <a:off x="3995738" y="2493963"/>
            <a:ext cx="1727200" cy="935037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5400" b="1" dirty="0">
                <a:solidFill>
                  <a:srgbClr val="FFFF00"/>
                </a:solidFill>
              </a:rPr>
              <a:t>N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24584" name="AutoShape 10"/>
          <p:cNvSpPr>
            <a:spLocks noChangeArrowheads="1"/>
          </p:cNvSpPr>
          <p:nvPr/>
        </p:nvSpPr>
        <p:spPr bwMode="auto">
          <a:xfrm>
            <a:off x="6948488" y="5516563"/>
            <a:ext cx="1727200" cy="935037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5400" b="1" dirty="0">
                <a:solidFill>
                  <a:srgbClr val="FFFF00"/>
                </a:solidFill>
              </a:rPr>
              <a:t>Se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24585" name="AutoShape 11"/>
          <p:cNvSpPr>
            <a:spLocks noChangeArrowheads="1"/>
          </p:cNvSpPr>
          <p:nvPr/>
        </p:nvSpPr>
        <p:spPr bwMode="auto">
          <a:xfrm>
            <a:off x="539750" y="5516563"/>
            <a:ext cx="1727200" cy="935037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5400" b="1" dirty="0">
                <a:solidFill>
                  <a:srgbClr val="FFFF00"/>
                </a:solidFill>
              </a:rPr>
              <a:t>Li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395288" y="1916113"/>
            <a:ext cx="8424862" cy="3778250"/>
          </a:xfrm>
          <a:prstGeom prst="rect">
            <a:avLst/>
          </a:prstGeom>
          <a:solidFill>
            <a:srgbClr val="FFFF99"/>
          </a:solidFill>
          <a:ln w="28575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0000FF"/>
                </a:solidFill>
              </a:rPr>
              <a:t>Свойства химических элементов, а также образованных ими веществ находятся в периодической зависимости от зарядов атомных ядер</a:t>
            </a:r>
          </a:p>
        </p:txBody>
      </p:sp>
      <p:sp>
        <p:nvSpPr>
          <p:cNvPr id="25603" name="Text Box 5"/>
          <p:cNvSpPr txBox="1">
            <a:spLocks noChangeArrowheads="1"/>
          </p:cNvSpPr>
          <p:nvPr/>
        </p:nvSpPr>
        <p:spPr bwMode="auto">
          <a:xfrm>
            <a:off x="755650" y="404813"/>
            <a:ext cx="76327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/>
              <a:t>Современная формулировка Периодического закона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Тестовые задания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25450" y="1341438"/>
            <a:ext cx="8291513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dirty="0" smtClean="0"/>
              <a:t>Заряд ядра атома азота равен :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а) 7     б) 13    в) 4     г) 29   </a:t>
            </a:r>
            <a:r>
              <a:rPr lang="ru-RU" dirty="0" err="1" smtClean="0"/>
              <a:t>д</a:t>
            </a:r>
            <a:r>
              <a:rPr lang="ru-RU" dirty="0" smtClean="0"/>
              <a:t>) 11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Число протонов в ядре атома криптона :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а ) 36   б) 17   в) 4     г) 31    </a:t>
            </a:r>
            <a:r>
              <a:rPr lang="ru-RU" dirty="0" err="1" smtClean="0"/>
              <a:t>д</a:t>
            </a:r>
            <a:r>
              <a:rPr lang="ru-RU" dirty="0" smtClean="0"/>
              <a:t>) 6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Число нейтронов в ядре атома цинка :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а) 8       б) 35   в)11    г)30     </a:t>
            </a:r>
            <a:r>
              <a:rPr lang="ru-RU" dirty="0" err="1" smtClean="0"/>
              <a:t>д</a:t>
            </a:r>
            <a:r>
              <a:rPr lang="ru-RU" dirty="0" smtClean="0"/>
              <a:t>)4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Число электронов в атоме железа :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а) 11      б)8      в)56    г)26     </a:t>
            </a:r>
            <a:r>
              <a:rPr lang="ru-RU" dirty="0" err="1" smtClean="0"/>
              <a:t>д</a:t>
            </a:r>
            <a:r>
              <a:rPr lang="ru-RU" dirty="0" smtClean="0"/>
              <a:t>)30</a:t>
            </a:r>
          </a:p>
          <a:p>
            <a:pPr eaLnBrk="1" hangingPunct="1">
              <a:lnSpc>
                <a:spcPct val="90000"/>
              </a:lnSpc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4032448" cy="568863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i="1" dirty="0" smtClean="0"/>
              <a:t>Маленькая точка, сделанная карандашом, состоит из огромного количества атомов, большего, чем количество жителей на Земле!</a:t>
            </a:r>
            <a:endParaRPr lang="ru-RU" sz="3600" b="1" i="1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 l="22564" t="24272" r="28205" b="15604"/>
          <a:stretch>
            <a:fillRect/>
          </a:stretch>
        </p:blipFill>
        <p:spPr bwMode="auto">
          <a:xfrm>
            <a:off x="3923928" y="260648"/>
            <a:ext cx="5000628" cy="49678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4943" y="1285861"/>
            <a:ext cx="1067944" cy="13573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5515295">
            <a:off x="5214942" y="2714620"/>
            <a:ext cx="1067944" cy="13573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80880" y="214290"/>
            <a:ext cx="730699" cy="9286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2561144"/>
            <a:ext cx="1357322" cy="17251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1071546"/>
            <a:ext cx="674491" cy="857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785926"/>
            <a:ext cx="1067944" cy="13573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1071546"/>
            <a:ext cx="674491" cy="857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10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 tmFilter="0, 0; .2, .5; .8, .5; 1, 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1000" autoRev="1" fill="hold"/>
                                        <p:tgtEl>
                                          <p:spTgt spid="225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10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10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10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Тестовые задания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052513"/>
            <a:ext cx="8291512" cy="525780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dirty="0" smtClean="0"/>
              <a:t>Заряд ядра атома азота равен :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а) 7</a:t>
            </a:r>
            <a:r>
              <a:rPr lang="ru-RU" dirty="0" smtClean="0">
                <a:solidFill>
                  <a:srgbClr val="FF0000"/>
                </a:solidFill>
              </a:rPr>
              <a:t>     </a:t>
            </a:r>
            <a:r>
              <a:rPr lang="ru-RU" dirty="0" smtClean="0"/>
              <a:t>б) 13    в) 4     г) 29   </a:t>
            </a:r>
            <a:r>
              <a:rPr lang="ru-RU" dirty="0" err="1" smtClean="0"/>
              <a:t>д</a:t>
            </a:r>
            <a:r>
              <a:rPr lang="ru-RU" dirty="0" smtClean="0"/>
              <a:t>) 11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Число протонов в ядре атома криптона :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а ) 36</a:t>
            </a:r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dirty="0" smtClean="0"/>
              <a:t>б) 17   в) 4     г) 31    </a:t>
            </a:r>
            <a:r>
              <a:rPr lang="ru-RU" dirty="0" err="1" smtClean="0"/>
              <a:t>д</a:t>
            </a:r>
            <a:r>
              <a:rPr lang="ru-RU" dirty="0" smtClean="0"/>
              <a:t>) 6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Число нейтронов в ядре атома цинка :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а) 8       </a:t>
            </a:r>
            <a:r>
              <a:rPr lang="ru-RU" b="1" dirty="0" smtClean="0">
                <a:solidFill>
                  <a:srgbClr val="FF0000"/>
                </a:solidFill>
              </a:rPr>
              <a:t>б) 35</a:t>
            </a:r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dirty="0" smtClean="0"/>
              <a:t>в)11    г)30     </a:t>
            </a:r>
            <a:r>
              <a:rPr lang="ru-RU" dirty="0" err="1" smtClean="0"/>
              <a:t>д</a:t>
            </a:r>
            <a:r>
              <a:rPr lang="ru-RU" dirty="0" smtClean="0"/>
              <a:t>)4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Число электронов в атоме железа :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а) 11      б)8      в)56    </a:t>
            </a:r>
            <a:r>
              <a:rPr lang="ru-RU" b="1" dirty="0" smtClean="0">
                <a:solidFill>
                  <a:srgbClr val="FF0000"/>
                </a:solidFill>
              </a:rPr>
              <a:t>г)26 </a:t>
            </a:r>
            <a:r>
              <a:rPr lang="ru-RU" b="1" dirty="0" smtClean="0">
                <a:solidFill>
                  <a:srgbClr val="FFFF66"/>
                </a:solidFill>
              </a:rPr>
              <a:t> </a:t>
            </a:r>
            <a:r>
              <a:rPr lang="ru-RU" dirty="0" smtClean="0"/>
              <a:t>   </a:t>
            </a:r>
            <a:r>
              <a:rPr lang="ru-RU" dirty="0" err="1" smtClean="0"/>
              <a:t>д</a:t>
            </a:r>
            <a:r>
              <a:rPr lang="ru-RU" dirty="0" smtClean="0"/>
              <a:t>)30</a:t>
            </a:r>
          </a:p>
          <a:p>
            <a:pPr eaLnBrk="1" hangingPunct="1">
              <a:lnSpc>
                <a:spcPct val="90000"/>
              </a:lnSpc>
            </a:pPr>
            <a:endParaRPr lang="ru-RU" dirty="0" smtClean="0"/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solidFill>
                  <a:srgbClr val="FE5926"/>
                </a:solidFill>
              </a:rPr>
              <a:t>МОЛОДЦЫ </a:t>
            </a:r>
            <a:r>
              <a:rPr lang="en-US" b="1" dirty="0" smtClean="0">
                <a:solidFill>
                  <a:srgbClr val="FE5926"/>
                </a:solidFill>
              </a:rPr>
              <a:t>!</a:t>
            </a:r>
            <a:r>
              <a:rPr lang="ru-RU" b="1" dirty="0" smtClean="0">
                <a:solidFill>
                  <a:srgbClr val="FE5926"/>
                </a:solidFill>
              </a:rPr>
              <a:t>    ЭТО   ВАМ    УДАЛОСЬ  !!!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92880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Домашнее задание</a:t>
            </a:r>
            <a:br>
              <a:rPr lang="ru-RU" dirty="0" smtClean="0"/>
            </a:br>
            <a:r>
              <a:rPr lang="ru-RU" dirty="0" smtClean="0"/>
              <a:t>п. 37 </a:t>
            </a:r>
            <a:r>
              <a:rPr lang="ru-RU" dirty="0" err="1" smtClean="0"/>
              <a:t>упр</a:t>
            </a:r>
            <a:r>
              <a:rPr lang="ru-RU" dirty="0" smtClean="0"/>
              <a:t> 1-3 стр. 138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98475" y="404665"/>
            <a:ext cx="8147050" cy="2232247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МОЛОДЦЫ  !!!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Вы справились. Желаю дальнейших успехов в изучении химии!</a:t>
            </a:r>
          </a:p>
        </p:txBody>
      </p:sp>
      <p:pic>
        <p:nvPicPr>
          <p:cNvPr id="28675" name="Picture 165" descr="71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420943"/>
            <a:ext cx="3600400" cy="4051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700338" y="0"/>
            <a:ext cx="5543550" cy="1447800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Bookman Old Style" pitchFamily="18" charset="0"/>
              </a:rPr>
              <a:t>Модель Томсона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211960" y="1412776"/>
            <a:ext cx="4680520" cy="4422874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800" dirty="0" smtClean="0">
                <a:latin typeface="Book Antiqua" pitchFamily="18" charset="0"/>
              </a:rPr>
              <a:t>Дж. Дж. Томсон в 1898 году предложил модель атома в виде положительно заряженного шара радиусом 10</a:t>
            </a:r>
            <a:r>
              <a:rPr lang="ru-RU" sz="2800" baseline="30000" dirty="0" smtClean="0">
                <a:latin typeface="Book Antiqua" pitchFamily="18" charset="0"/>
              </a:rPr>
              <a:t>-10</a:t>
            </a:r>
            <a:r>
              <a:rPr lang="ru-RU" sz="2800" dirty="0" smtClean="0">
                <a:latin typeface="Book Antiqua" pitchFamily="18" charset="0"/>
              </a:rPr>
              <a:t>м, в котором плавают электроны, нейтрализующие положительный заряд.</a:t>
            </a:r>
          </a:p>
        </p:txBody>
      </p:sp>
      <p:pic>
        <p:nvPicPr>
          <p:cNvPr id="13316" name="Picture 4" descr="6-1-1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700213"/>
            <a:ext cx="3763963" cy="3824287"/>
          </a:xfr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repeatCount="2000" fill="remove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Рентге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188913"/>
            <a:ext cx="2300288" cy="3095625"/>
          </a:xfrm>
          <a:prstGeom prst="rect">
            <a:avLst/>
          </a:prstGeom>
          <a:noFill/>
          <a:ln w="57150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9219" name="Text Box 11"/>
          <p:cNvSpPr txBox="1">
            <a:spLocks noChangeArrowheads="1"/>
          </p:cNvSpPr>
          <p:nvPr/>
        </p:nvSpPr>
        <p:spPr bwMode="auto">
          <a:xfrm>
            <a:off x="179388" y="260350"/>
            <a:ext cx="59055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В </a:t>
            </a:r>
            <a:r>
              <a:rPr lang="ru-RU" sz="2400" b="1"/>
              <a:t>1895</a:t>
            </a:r>
            <a:r>
              <a:rPr lang="ru-RU" sz="2000" b="1"/>
              <a:t> году немецкий учёный </a:t>
            </a:r>
            <a:r>
              <a:rPr lang="ru-RU" sz="2400" b="1">
                <a:solidFill>
                  <a:srgbClr val="CC3300"/>
                </a:solidFill>
              </a:rPr>
              <a:t>Уильям Конрад Рентген</a:t>
            </a:r>
            <a:r>
              <a:rPr lang="ru-RU" sz="2000" b="1"/>
              <a:t> обнаружил новый вид невидимых лучей, способных беспрепятственно проходить через твердые тела и вызывать почернение фотоплёнки. Рентген назвал их </a:t>
            </a:r>
            <a:r>
              <a:rPr lang="ru-RU" sz="2400" b="1">
                <a:solidFill>
                  <a:srgbClr val="CC3300"/>
                </a:solidFill>
              </a:rPr>
              <a:t>Х-лучами</a:t>
            </a:r>
            <a:r>
              <a:rPr lang="ru-RU" sz="2000" b="1"/>
              <a:t>.</a:t>
            </a:r>
          </a:p>
        </p:txBody>
      </p:sp>
      <p:pic>
        <p:nvPicPr>
          <p:cNvPr id="9220" name="Picture 12" descr="Беккерел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357563"/>
            <a:ext cx="2398713" cy="3208337"/>
          </a:xfrm>
          <a:prstGeom prst="rect">
            <a:avLst/>
          </a:prstGeom>
          <a:noFill/>
          <a:ln w="57150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9221" name="Text Box 13"/>
          <p:cNvSpPr txBox="1">
            <a:spLocks noChangeArrowheads="1"/>
          </p:cNvSpPr>
          <p:nvPr/>
        </p:nvSpPr>
        <p:spPr bwMode="auto">
          <a:xfrm>
            <a:off x="2843213" y="4581525"/>
            <a:ext cx="5688012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В </a:t>
            </a:r>
            <a:r>
              <a:rPr lang="ru-RU" sz="2400" b="1"/>
              <a:t>1896</a:t>
            </a:r>
            <a:r>
              <a:rPr lang="ru-RU" sz="2000" b="1"/>
              <a:t> году французский ученый </a:t>
            </a:r>
            <a:r>
              <a:rPr lang="ru-RU" sz="2400" b="1">
                <a:solidFill>
                  <a:srgbClr val="CC3300"/>
                </a:solidFill>
              </a:rPr>
              <a:t>Анри Беккерель</a:t>
            </a:r>
            <a:r>
              <a:rPr lang="ru-RU" sz="2000" b="1"/>
              <a:t> открыл явление естественной </a:t>
            </a:r>
            <a:r>
              <a:rPr lang="ru-RU" sz="2400" b="1">
                <a:solidFill>
                  <a:srgbClr val="CC3300"/>
                </a:solidFill>
              </a:rPr>
              <a:t>радиоактивности</a:t>
            </a:r>
            <a:r>
              <a:rPr lang="ru-RU" sz="2000" b="1"/>
              <a:t> (</a:t>
            </a:r>
            <a:r>
              <a:rPr lang="ru-RU" sz="2000" b="1" i="1"/>
              <a:t>от лат. </a:t>
            </a:r>
            <a:r>
              <a:rPr lang="en-US" sz="2000" b="1" i="1"/>
              <a:t>Radius – </a:t>
            </a:r>
            <a:r>
              <a:rPr lang="ru-RU" sz="2000" b="1" i="1"/>
              <a:t>«луч»</a:t>
            </a:r>
            <a:r>
              <a:rPr lang="en-US" sz="2000" b="1"/>
              <a:t>)</a:t>
            </a:r>
            <a:r>
              <a:rPr lang="ru-RU" sz="2000" b="1"/>
              <a:t> – самопроизвольного испускания атомами излучения. </a:t>
            </a:r>
          </a:p>
        </p:txBody>
      </p:sp>
      <p:pic>
        <p:nvPicPr>
          <p:cNvPr id="9222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1989138"/>
            <a:ext cx="2016125" cy="2593975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Кюри Пьер"/>
          <p:cNvPicPr>
            <a:picLocks noChangeAspect="1" noChangeArrowheads="1"/>
          </p:cNvPicPr>
          <p:nvPr/>
        </p:nvPicPr>
        <p:blipFill>
          <a:blip r:embed="rId2" cstate="print"/>
          <a:srcRect t="9007" r="23114" b="4604"/>
          <a:stretch>
            <a:fillRect/>
          </a:stretch>
        </p:blipFill>
        <p:spPr bwMode="auto">
          <a:xfrm>
            <a:off x="2268538" y="2420938"/>
            <a:ext cx="2743200" cy="4246562"/>
          </a:xfrm>
          <a:prstGeom prst="rect">
            <a:avLst/>
          </a:prstGeom>
          <a:noFill/>
          <a:ln w="57150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10243" name="Picture 6" descr="Склодовская-Кюри"/>
          <p:cNvPicPr>
            <a:picLocks noChangeAspect="1" noChangeArrowheads="1"/>
          </p:cNvPicPr>
          <p:nvPr/>
        </p:nvPicPr>
        <p:blipFill>
          <a:blip r:embed="rId3" cstate="print">
            <a:lum bright="18000"/>
          </a:blip>
          <a:srcRect/>
          <a:stretch>
            <a:fillRect/>
          </a:stretch>
        </p:blipFill>
        <p:spPr bwMode="auto">
          <a:xfrm>
            <a:off x="5940425" y="333375"/>
            <a:ext cx="2897188" cy="4608513"/>
          </a:xfrm>
          <a:prstGeom prst="rect">
            <a:avLst/>
          </a:prstGeom>
          <a:noFill/>
          <a:ln w="57150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10244" name="Text Box 10"/>
          <p:cNvSpPr txBox="1">
            <a:spLocks noChangeArrowheads="1"/>
          </p:cNvSpPr>
          <p:nvPr/>
        </p:nvSpPr>
        <p:spPr bwMode="auto">
          <a:xfrm>
            <a:off x="179388" y="404813"/>
            <a:ext cx="532923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В </a:t>
            </a:r>
            <a:r>
              <a:rPr lang="ru-RU" sz="2400" b="1"/>
              <a:t>1898 </a:t>
            </a:r>
            <a:r>
              <a:rPr lang="ru-RU" sz="2000" b="1"/>
              <a:t>году </a:t>
            </a:r>
            <a:r>
              <a:rPr lang="ru-RU" sz="2400" b="1">
                <a:solidFill>
                  <a:srgbClr val="CC3300"/>
                </a:solidFill>
              </a:rPr>
              <a:t>Пьер Кюри</a:t>
            </a:r>
            <a:r>
              <a:rPr lang="ru-RU" sz="2000" b="1"/>
              <a:t> и </a:t>
            </a:r>
            <a:r>
              <a:rPr lang="ru-RU" sz="2400" b="1">
                <a:solidFill>
                  <a:srgbClr val="CC3300"/>
                </a:solidFill>
              </a:rPr>
              <a:t>Мария Склодовская – Кюри</a:t>
            </a:r>
            <a:r>
              <a:rPr lang="ru-RU" sz="2000" b="1"/>
              <a:t>, изучавшие явление радиоактивности, </a:t>
            </a:r>
            <a:r>
              <a:rPr lang="ru-RU" sz="2400" b="1">
                <a:solidFill>
                  <a:srgbClr val="CC3300"/>
                </a:solidFill>
              </a:rPr>
              <a:t>открыли новые элементы</a:t>
            </a:r>
            <a:r>
              <a:rPr lang="ru-RU" sz="2000" b="1"/>
              <a:t> – полоний и радий.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lum bright="6000"/>
            <a:grayscl/>
          </a:blip>
          <a:srcRect/>
          <a:stretch>
            <a:fillRect/>
          </a:stretch>
        </p:blipFill>
        <p:spPr bwMode="auto">
          <a:xfrm>
            <a:off x="6372200" y="332656"/>
            <a:ext cx="2555776" cy="2844331"/>
          </a:xfrm>
          <a:prstGeom prst="rect">
            <a:avLst/>
          </a:prstGeom>
          <a:noFill/>
          <a:ln w="57150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79388" y="188913"/>
            <a:ext cx="6553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Английский физик </a:t>
            </a:r>
            <a:r>
              <a:rPr lang="ru-RU" sz="2800" b="1">
                <a:solidFill>
                  <a:srgbClr val="CC3300"/>
                </a:solidFill>
              </a:rPr>
              <a:t>Эрнест Резерфорд</a:t>
            </a:r>
            <a:r>
              <a:rPr lang="ru-RU" sz="2400" b="1"/>
              <a:t> в </a:t>
            </a:r>
            <a:r>
              <a:rPr lang="ru-RU" sz="2800" b="1"/>
              <a:t>1909 </a:t>
            </a:r>
            <a:r>
              <a:rPr lang="ru-RU" sz="2400" b="1"/>
              <a:t>г. открыл </a:t>
            </a:r>
            <a:r>
              <a:rPr lang="ru-RU" sz="2800" b="1">
                <a:solidFill>
                  <a:srgbClr val="CC3300"/>
                </a:solidFill>
              </a:rPr>
              <a:t>ядро атома</a:t>
            </a:r>
          </a:p>
        </p:txBody>
      </p:sp>
      <p:pic>
        <p:nvPicPr>
          <p:cNvPr id="11268" name="Picture 87"/>
          <p:cNvPicPr>
            <a:picLocks noChangeAspect="1" noChangeArrowheads="1"/>
          </p:cNvPicPr>
          <p:nvPr/>
        </p:nvPicPr>
        <p:blipFill>
          <a:blip r:embed="rId3" cstate="print">
            <a:lum bright="12000" contrast="48000"/>
          </a:blip>
          <a:srcRect/>
          <a:stretch>
            <a:fillRect/>
          </a:stretch>
        </p:blipFill>
        <p:spPr bwMode="auto">
          <a:xfrm>
            <a:off x="179512" y="1340768"/>
            <a:ext cx="6480720" cy="2808982"/>
          </a:xfrm>
          <a:prstGeom prst="rect">
            <a:avLst/>
          </a:prstGeom>
          <a:solidFill>
            <a:srgbClr val="FFFF00"/>
          </a:solidFill>
          <a:ln w="5715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1269" name="Text Box 88"/>
          <p:cNvSpPr txBox="1">
            <a:spLocks noChangeArrowheads="1"/>
          </p:cNvSpPr>
          <p:nvPr/>
        </p:nvSpPr>
        <p:spPr bwMode="auto">
          <a:xfrm>
            <a:off x="179512" y="4509121"/>
            <a:ext cx="871366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u="sng" dirty="0"/>
              <a:t>Опыт Резерфорда</a:t>
            </a:r>
            <a:r>
              <a:rPr lang="ru-RU" sz="2400" b="1" i="1" dirty="0"/>
              <a:t>: поток </a:t>
            </a:r>
            <a:r>
              <a:rPr lang="el-GR" sz="2400" b="1" i="1" dirty="0"/>
              <a:t>ά</a:t>
            </a:r>
            <a:r>
              <a:rPr lang="ru-RU" sz="2400" b="1" i="1" dirty="0"/>
              <a:t>-частиц, излучаемый радиоактивным источником, через узкую щель направлялся на тонкую золотую фольгу; при помощи флюоресцирующего экрана проводилась регистрация </a:t>
            </a:r>
            <a:r>
              <a:rPr lang="el-GR" sz="2400" b="1" i="1" dirty="0"/>
              <a:t>ά</a:t>
            </a:r>
            <a:r>
              <a:rPr lang="ru-RU" sz="2400" b="1" i="1" dirty="0"/>
              <a:t>-частиц, которые  в отсутствии фольги двигались узким пучком, вызывая на экране яркую вспышку</a:t>
            </a:r>
            <a:endParaRPr lang="el-GR" sz="24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8"/>
          <p:cNvGrpSpPr>
            <a:grpSpLocks/>
          </p:cNvGrpSpPr>
          <p:nvPr/>
        </p:nvGrpSpPr>
        <p:grpSpPr bwMode="auto">
          <a:xfrm>
            <a:off x="1547813" y="2924175"/>
            <a:ext cx="5688012" cy="3602038"/>
            <a:chOff x="158" y="572"/>
            <a:chExt cx="4900" cy="3359"/>
          </a:xfrm>
        </p:grpSpPr>
        <p:sp>
          <p:nvSpPr>
            <p:cNvPr id="12293" name="AutoShape 167"/>
            <p:cNvSpPr>
              <a:spLocks noChangeArrowheads="1"/>
            </p:cNvSpPr>
            <p:nvPr/>
          </p:nvSpPr>
          <p:spPr bwMode="auto">
            <a:xfrm>
              <a:off x="4241" y="3657"/>
              <a:ext cx="771" cy="27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4" name="AutoShape 166"/>
            <p:cNvSpPr>
              <a:spLocks noChangeArrowheads="1"/>
            </p:cNvSpPr>
            <p:nvPr/>
          </p:nvSpPr>
          <p:spPr bwMode="auto">
            <a:xfrm rot="8425827">
              <a:off x="1882" y="3249"/>
              <a:ext cx="817" cy="27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5" name="AutoShape 165"/>
            <p:cNvSpPr>
              <a:spLocks noChangeArrowheads="1"/>
            </p:cNvSpPr>
            <p:nvPr/>
          </p:nvSpPr>
          <p:spPr bwMode="auto">
            <a:xfrm rot="20883905" flipH="1">
              <a:off x="797" y="2340"/>
              <a:ext cx="908" cy="2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6" name="AutoShape 164"/>
            <p:cNvSpPr>
              <a:spLocks noChangeArrowheads="1"/>
            </p:cNvSpPr>
            <p:nvPr/>
          </p:nvSpPr>
          <p:spPr bwMode="auto">
            <a:xfrm rot="-3783256">
              <a:off x="2042" y="913"/>
              <a:ext cx="862" cy="27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7" name="AutoShape 163"/>
            <p:cNvSpPr>
              <a:spLocks noChangeArrowheads="1"/>
            </p:cNvSpPr>
            <p:nvPr/>
          </p:nvSpPr>
          <p:spPr bwMode="auto">
            <a:xfrm rot="433045">
              <a:off x="4105" y="2931"/>
              <a:ext cx="953" cy="27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8" name="AutoShape 162"/>
            <p:cNvSpPr>
              <a:spLocks noChangeArrowheads="1"/>
            </p:cNvSpPr>
            <p:nvPr/>
          </p:nvSpPr>
          <p:spPr bwMode="auto">
            <a:xfrm>
              <a:off x="3515" y="1162"/>
              <a:ext cx="953" cy="2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30"/>
            <p:cNvGrpSpPr>
              <a:grpSpLocks/>
            </p:cNvGrpSpPr>
            <p:nvPr/>
          </p:nvGrpSpPr>
          <p:grpSpPr bwMode="auto">
            <a:xfrm rot="1494109">
              <a:off x="4740" y="3657"/>
              <a:ext cx="287" cy="257"/>
              <a:chOff x="3651" y="3067"/>
              <a:chExt cx="409" cy="454"/>
            </a:xfrm>
          </p:grpSpPr>
          <p:sp>
            <p:nvSpPr>
              <p:cNvPr id="12370" name="Oval 31"/>
              <p:cNvSpPr>
                <a:spLocks noChangeArrowheads="1"/>
              </p:cNvSpPr>
              <p:nvPr/>
            </p:nvSpPr>
            <p:spPr bwMode="auto">
              <a:xfrm>
                <a:off x="3742" y="3294"/>
                <a:ext cx="227" cy="227"/>
              </a:xfrm>
              <a:prstGeom prst="ellipse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71" name="Oval 32"/>
              <p:cNvSpPr>
                <a:spLocks noChangeArrowheads="1"/>
              </p:cNvSpPr>
              <p:nvPr/>
            </p:nvSpPr>
            <p:spPr bwMode="auto">
              <a:xfrm>
                <a:off x="3742" y="3067"/>
                <a:ext cx="227" cy="227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72" name="Oval 33"/>
              <p:cNvSpPr>
                <a:spLocks noChangeArrowheads="1"/>
              </p:cNvSpPr>
              <p:nvPr/>
            </p:nvSpPr>
            <p:spPr bwMode="auto">
              <a:xfrm>
                <a:off x="3651" y="3203"/>
                <a:ext cx="227" cy="227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73" name="Oval 34"/>
              <p:cNvSpPr>
                <a:spLocks noChangeArrowheads="1"/>
              </p:cNvSpPr>
              <p:nvPr/>
            </p:nvSpPr>
            <p:spPr bwMode="auto">
              <a:xfrm>
                <a:off x="3833" y="3203"/>
                <a:ext cx="227" cy="227"/>
              </a:xfrm>
              <a:prstGeom prst="ellipse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" name="Group 135"/>
            <p:cNvGrpSpPr>
              <a:grpSpLocks/>
            </p:cNvGrpSpPr>
            <p:nvPr/>
          </p:nvGrpSpPr>
          <p:grpSpPr bwMode="auto">
            <a:xfrm>
              <a:off x="2517" y="572"/>
              <a:ext cx="272" cy="318"/>
              <a:chOff x="2472" y="799"/>
              <a:chExt cx="257" cy="266"/>
            </a:xfrm>
          </p:grpSpPr>
          <p:sp>
            <p:nvSpPr>
              <p:cNvPr id="12366" name="Oval 48"/>
              <p:cNvSpPr>
                <a:spLocks noChangeArrowheads="1"/>
              </p:cNvSpPr>
              <p:nvPr/>
            </p:nvSpPr>
            <p:spPr bwMode="auto">
              <a:xfrm rot="-780677">
                <a:off x="2472" y="890"/>
                <a:ext cx="168" cy="131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67" name="Oval 46"/>
              <p:cNvSpPr>
                <a:spLocks noChangeArrowheads="1"/>
              </p:cNvSpPr>
              <p:nvPr/>
            </p:nvSpPr>
            <p:spPr bwMode="auto">
              <a:xfrm rot="-780677">
                <a:off x="2517" y="935"/>
                <a:ext cx="168" cy="130"/>
              </a:xfrm>
              <a:prstGeom prst="ellipse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68" name="Oval 47"/>
              <p:cNvSpPr>
                <a:spLocks noChangeArrowheads="1"/>
              </p:cNvSpPr>
              <p:nvPr/>
            </p:nvSpPr>
            <p:spPr bwMode="auto">
              <a:xfrm rot="-780677">
                <a:off x="2517" y="799"/>
                <a:ext cx="168" cy="131"/>
              </a:xfrm>
              <a:prstGeom prst="ellipse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69" name="Oval 49"/>
              <p:cNvSpPr>
                <a:spLocks noChangeArrowheads="1"/>
              </p:cNvSpPr>
              <p:nvPr/>
            </p:nvSpPr>
            <p:spPr bwMode="auto">
              <a:xfrm rot="-780677">
                <a:off x="2561" y="861"/>
                <a:ext cx="168" cy="13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2301" name="Oval 7"/>
            <p:cNvSpPr>
              <a:spLocks noChangeArrowheads="1"/>
            </p:cNvSpPr>
            <p:nvPr/>
          </p:nvSpPr>
          <p:spPr bwMode="auto">
            <a:xfrm>
              <a:off x="1655" y="1298"/>
              <a:ext cx="2313" cy="222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2" name="Oval 8"/>
            <p:cNvSpPr>
              <a:spLocks noChangeArrowheads="1"/>
            </p:cNvSpPr>
            <p:nvPr/>
          </p:nvSpPr>
          <p:spPr bwMode="auto">
            <a:xfrm>
              <a:off x="1927" y="1525"/>
              <a:ext cx="1769" cy="1769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3" name="Oval 9"/>
            <p:cNvSpPr>
              <a:spLocks noChangeArrowheads="1"/>
            </p:cNvSpPr>
            <p:nvPr/>
          </p:nvSpPr>
          <p:spPr bwMode="auto">
            <a:xfrm>
              <a:off x="2291" y="1888"/>
              <a:ext cx="1044" cy="104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4" name="Oval 10"/>
            <p:cNvSpPr>
              <a:spLocks noChangeArrowheads="1"/>
            </p:cNvSpPr>
            <p:nvPr/>
          </p:nvSpPr>
          <p:spPr bwMode="auto">
            <a:xfrm>
              <a:off x="2744" y="3203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5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400" b="1"/>
                <a:t>-</a:t>
              </a:r>
            </a:p>
          </p:txBody>
        </p:sp>
        <p:sp>
          <p:nvSpPr>
            <p:cNvPr id="12305" name="Oval 12"/>
            <p:cNvSpPr>
              <a:spLocks noChangeArrowheads="1"/>
            </p:cNvSpPr>
            <p:nvPr/>
          </p:nvSpPr>
          <p:spPr bwMode="auto">
            <a:xfrm>
              <a:off x="2018" y="2840"/>
              <a:ext cx="136" cy="13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5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400" b="1"/>
                <a:t>-</a:t>
              </a:r>
            </a:p>
          </p:txBody>
        </p:sp>
        <p:sp>
          <p:nvSpPr>
            <p:cNvPr id="12306" name="Oval 13"/>
            <p:cNvSpPr>
              <a:spLocks noChangeArrowheads="1"/>
            </p:cNvSpPr>
            <p:nvPr/>
          </p:nvSpPr>
          <p:spPr bwMode="auto">
            <a:xfrm>
              <a:off x="3107" y="2750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5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400" b="1"/>
                <a:t>-</a:t>
              </a:r>
            </a:p>
          </p:txBody>
        </p:sp>
        <p:sp>
          <p:nvSpPr>
            <p:cNvPr id="12307" name="Oval 14"/>
            <p:cNvSpPr>
              <a:spLocks noChangeArrowheads="1"/>
            </p:cNvSpPr>
            <p:nvPr/>
          </p:nvSpPr>
          <p:spPr bwMode="auto">
            <a:xfrm>
              <a:off x="2472" y="1888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5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400" b="1"/>
                <a:t>-</a:t>
              </a:r>
            </a:p>
          </p:txBody>
        </p:sp>
        <p:sp>
          <p:nvSpPr>
            <p:cNvPr id="12308" name="Oval 15"/>
            <p:cNvSpPr>
              <a:spLocks noChangeArrowheads="1"/>
            </p:cNvSpPr>
            <p:nvPr/>
          </p:nvSpPr>
          <p:spPr bwMode="auto">
            <a:xfrm>
              <a:off x="3515" y="2704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5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400" b="1"/>
                <a:t>-</a:t>
              </a:r>
            </a:p>
          </p:txBody>
        </p:sp>
        <p:sp>
          <p:nvSpPr>
            <p:cNvPr id="12309" name="Oval 16"/>
            <p:cNvSpPr>
              <a:spLocks noChangeArrowheads="1"/>
            </p:cNvSpPr>
            <p:nvPr/>
          </p:nvSpPr>
          <p:spPr bwMode="auto">
            <a:xfrm>
              <a:off x="3560" y="2024"/>
              <a:ext cx="137" cy="136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5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000" b="1"/>
                <a:t>-</a:t>
              </a:r>
            </a:p>
          </p:txBody>
        </p:sp>
        <p:sp>
          <p:nvSpPr>
            <p:cNvPr id="12310" name="Oval 17"/>
            <p:cNvSpPr>
              <a:spLocks noChangeArrowheads="1"/>
            </p:cNvSpPr>
            <p:nvPr/>
          </p:nvSpPr>
          <p:spPr bwMode="auto">
            <a:xfrm>
              <a:off x="3243" y="1661"/>
              <a:ext cx="136" cy="13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5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400" b="1"/>
                <a:t>-</a:t>
              </a:r>
            </a:p>
          </p:txBody>
        </p:sp>
        <p:sp>
          <p:nvSpPr>
            <p:cNvPr id="12311" name="Oval 18"/>
            <p:cNvSpPr>
              <a:spLocks noChangeArrowheads="1"/>
            </p:cNvSpPr>
            <p:nvPr/>
          </p:nvSpPr>
          <p:spPr bwMode="auto">
            <a:xfrm>
              <a:off x="2653" y="1434"/>
              <a:ext cx="136" cy="13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5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400" b="1"/>
                <a:t>-</a:t>
              </a:r>
            </a:p>
          </p:txBody>
        </p:sp>
        <p:sp>
          <p:nvSpPr>
            <p:cNvPr id="12312" name="Oval 19"/>
            <p:cNvSpPr>
              <a:spLocks noChangeArrowheads="1"/>
            </p:cNvSpPr>
            <p:nvPr/>
          </p:nvSpPr>
          <p:spPr bwMode="auto">
            <a:xfrm>
              <a:off x="2109" y="1752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5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400" b="1"/>
                <a:t>-</a:t>
              </a:r>
            </a:p>
          </p:txBody>
        </p:sp>
        <p:sp>
          <p:nvSpPr>
            <p:cNvPr id="12313" name="Oval 20"/>
            <p:cNvSpPr>
              <a:spLocks noChangeArrowheads="1"/>
            </p:cNvSpPr>
            <p:nvPr/>
          </p:nvSpPr>
          <p:spPr bwMode="auto">
            <a:xfrm>
              <a:off x="1882" y="2432"/>
              <a:ext cx="136" cy="13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5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400" b="1"/>
                <a:t>-</a:t>
              </a:r>
            </a:p>
          </p:txBody>
        </p:sp>
        <p:sp>
          <p:nvSpPr>
            <p:cNvPr id="12314" name="Oval 21"/>
            <p:cNvSpPr>
              <a:spLocks noChangeArrowheads="1"/>
            </p:cNvSpPr>
            <p:nvPr/>
          </p:nvSpPr>
          <p:spPr bwMode="auto">
            <a:xfrm>
              <a:off x="3198" y="1344"/>
              <a:ext cx="135" cy="136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5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400" b="1"/>
                <a:t>-</a:t>
              </a:r>
            </a:p>
          </p:txBody>
        </p:sp>
        <p:sp>
          <p:nvSpPr>
            <p:cNvPr id="12315" name="Oval 22"/>
            <p:cNvSpPr>
              <a:spLocks noChangeArrowheads="1"/>
            </p:cNvSpPr>
            <p:nvPr/>
          </p:nvSpPr>
          <p:spPr bwMode="auto">
            <a:xfrm>
              <a:off x="3878" y="2568"/>
              <a:ext cx="137" cy="136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5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400" b="1"/>
                <a:t>-</a:t>
              </a:r>
            </a:p>
          </p:txBody>
        </p:sp>
        <p:sp>
          <p:nvSpPr>
            <p:cNvPr id="12316" name="Oval 23"/>
            <p:cNvSpPr>
              <a:spLocks noChangeArrowheads="1"/>
            </p:cNvSpPr>
            <p:nvPr/>
          </p:nvSpPr>
          <p:spPr bwMode="auto">
            <a:xfrm>
              <a:off x="1837" y="3067"/>
              <a:ext cx="136" cy="135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5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400" b="1"/>
                <a:t>-</a:t>
              </a:r>
            </a:p>
          </p:txBody>
        </p:sp>
        <p:grpSp>
          <p:nvGrpSpPr>
            <p:cNvPr id="5" name="Group 128"/>
            <p:cNvGrpSpPr>
              <a:grpSpLocks/>
            </p:cNvGrpSpPr>
            <p:nvPr/>
          </p:nvGrpSpPr>
          <p:grpSpPr bwMode="auto">
            <a:xfrm>
              <a:off x="2608" y="2251"/>
              <a:ext cx="408" cy="363"/>
              <a:chOff x="3878" y="2069"/>
              <a:chExt cx="329" cy="285"/>
            </a:xfrm>
          </p:grpSpPr>
          <p:grpSp>
            <p:nvGrpSpPr>
              <p:cNvPr id="6" name="Group 103"/>
              <p:cNvGrpSpPr>
                <a:grpSpLocks/>
              </p:cNvGrpSpPr>
              <p:nvPr/>
            </p:nvGrpSpPr>
            <p:grpSpPr bwMode="auto">
              <a:xfrm rot="1494109">
                <a:off x="3878" y="2069"/>
                <a:ext cx="193" cy="194"/>
                <a:chOff x="3651" y="3067"/>
                <a:chExt cx="409" cy="454"/>
              </a:xfrm>
            </p:grpSpPr>
            <p:sp>
              <p:nvSpPr>
                <p:cNvPr id="12362" name="Oval 104"/>
                <p:cNvSpPr>
                  <a:spLocks noChangeArrowheads="1"/>
                </p:cNvSpPr>
                <p:nvPr/>
              </p:nvSpPr>
              <p:spPr bwMode="auto">
                <a:xfrm>
                  <a:off x="3742" y="3294"/>
                  <a:ext cx="227" cy="227"/>
                </a:xfrm>
                <a:prstGeom prst="ellipse">
                  <a:avLst/>
                </a:prstGeom>
                <a:solidFill>
                  <a:srgbClr val="96969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63" name="Oval 105"/>
                <p:cNvSpPr>
                  <a:spLocks noChangeArrowheads="1"/>
                </p:cNvSpPr>
                <p:nvPr/>
              </p:nvSpPr>
              <p:spPr bwMode="auto">
                <a:xfrm>
                  <a:off x="3742" y="3067"/>
                  <a:ext cx="227" cy="227"/>
                </a:xfrm>
                <a:prstGeom prst="ellipse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64" name="Oval 106"/>
                <p:cNvSpPr>
                  <a:spLocks noChangeArrowheads="1"/>
                </p:cNvSpPr>
                <p:nvPr/>
              </p:nvSpPr>
              <p:spPr bwMode="auto">
                <a:xfrm>
                  <a:off x="3651" y="3203"/>
                  <a:ext cx="227" cy="227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65" name="Oval 107"/>
                <p:cNvSpPr>
                  <a:spLocks noChangeArrowheads="1"/>
                </p:cNvSpPr>
                <p:nvPr/>
              </p:nvSpPr>
              <p:spPr bwMode="auto">
                <a:xfrm>
                  <a:off x="3833" y="3203"/>
                  <a:ext cx="227" cy="227"/>
                </a:xfrm>
                <a:prstGeom prst="ellipse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7" name="Group 113"/>
              <p:cNvGrpSpPr>
                <a:grpSpLocks/>
              </p:cNvGrpSpPr>
              <p:nvPr/>
            </p:nvGrpSpPr>
            <p:grpSpPr bwMode="auto">
              <a:xfrm rot="1494109">
                <a:off x="3878" y="2160"/>
                <a:ext cx="193" cy="194"/>
                <a:chOff x="3651" y="3067"/>
                <a:chExt cx="409" cy="454"/>
              </a:xfrm>
            </p:grpSpPr>
            <p:sp>
              <p:nvSpPr>
                <p:cNvPr id="12358" name="Oval 114"/>
                <p:cNvSpPr>
                  <a:spLocks noChangeArrowheads="1"/>
                </p:cNvSpPr>
                <p:nvPr/>
              </p:nvSpPr>
              <p:spPr bwMode="auto">
                <a:xfrm>
                  <a:off x="3742" y="3294"/>
                  <a:ext cx="227" cy="227"/>
                </a:xfrm>
                <a:prstGeom prst="ellipse">
                  <a:avLst/>
                </a:prstGeom>
                <a:solidFill>
                  <a:srgbClr val="96969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59" name="Oval 115"/>
                <p:cNvSpPr>
                  <a:spLocks noChangeArrowheads="1"/>
                </p:cNvSpPr>
                <p:nvPr/>
              </p:nvSpPr>
              <p:spPr bwMode="auto">
                <a:xfrm>
                  <a:off x="3742" y="3067"/>
                  <a:ext cx="227" cy="227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60" name="Oval 116"/>
                <p:cNvSpPr>
                  <a:spLocks noChangeArrowheads="1"/>
                </p:cNvSpPr>
                <p:nvPr/>
              </p:nvSpPr>
              <p:spPr bwMode="auto">
                <a:xfrm>
                  <a:off x="3651" y="3203"/>
                  <a:ext cx="227" cy="227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61" name="Oval 117"/>
                <p:cNvSpPr>
                  <a:spLocks noChangeArrowheads="1"/>
                </p:cNvSpPr>
                <p:nvPr/>
              </p:nvSpPr>
              <p:spPr bwMode="auto">
                <a:xfrm>
                  <a:off x="3833" y="3203"/>
                  <a:ext cx="227" cy="227"/>
                </a:xfrm>
                <a:prstGeom prst="ellipse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8" name="Group 118"/>
              <p:cNvGrpSpPr>
                <a:grpSpLocks/>
              </p:cNvGrpSpPr>
              <p:nvPr/>
            </p:nvGrpSpPr>
            <p:grpSpPr bwMode="auto">
              <a:xfrm rot="1494109">
                <a:off x="4014" y="2069"/>
                <a:ext cx="193" cy="194"/>
                <a:chOff x="3651" y="3067"/>
                <a:chExt cx="409" cy="454"/>
              </a:xfrm>
            </p:grpSpPr>
            <p:sp>
              <p:nvSpPr>
                <p:cNvPr id="12354" name="Oval 119"/>
                <p:cNvSpPr>
                  <a:spLocks noChangeArrowheads="1"/>
                </p:cNvSpPr>
                <p:nvPr/>
              </p:nvSpPr>
              <p:spPr bwMode="auto">
                <a:xfrm>
                  <a:off x="3742" y="3294"/>
                  <a:ext cx="227" cy="227"/>
                </a:xfrm>
                <a:prstGeom prst="ellipse">
                  <a:avLst/>
                </a:prstGeom>
                <a:solidFill>
                  <a:srgbClr val="96969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55" name="Oval 120"/>
                <p:cNvSpPr>
                  <a:spLocks noChangeArrowheads="1"/>
                </p:cNvSpPr>
                <p:nvPr/>
              </p:nvSpPr>
              <p:spPr bwMode="auto">
                <a:xfrm>
                  <a:off x="3742" y="3067"/>
                  <a:ext cx="227" cy="227"/>
                </a:xfrm>
                <a:prstGeom prst="ellipse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56" name="Oval 121"/>
                <p:cNvSpPr>
                  <a:spLocks noChangeArrowheads="1"/>
                </p:cNvSpPr>
                <p:nvPr/>
              </p:nvSpPr>
              <p:spPr bwMode="auto">
                <a:xfrm>
                  <a:off x="3651" y="3203"/>
                  <a:ext cx="227" cy="227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57" name="Oval 122"/>
                <p:cNvSpPr>
                  <a:spLocks noChangeArrowheads="1"/>
                </p:cNvSpPr>
                <p:nvPr/>
              </p:nvSpPr>
              <p:spPr bwMode="auto">
                <a:xfrm>
                  <a:off x="3833" y="3203"/>
                  <a:ext cx="227" cy="227"/>
                </a:xfrm>
                <a:prstGeom prst="ellipse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" name="Group 123"/>
              <p:cNvGrpSpPr>
                <a:grpSpLocks/>
              </p:cNvGrpSpPr>
              <p:nvPr/>
            </p:nvGrpSpPr>
            <p:grpSpPr bwMode="auto">
              <a:xfrm rot="1494109">
                <a:off x="4014" y="2160"/>
                <a:ext cx="193" cy="194"/>
                <a:chOff x="3651" y="3067"/>
                <a:chExt cx="409" cy="454"/>
              </a:xfrm>
            </p:grpSpPr>
            <p:sp>
              <p:nvSpPr>
                <p:cNvPr id="12350" name="Oval 124"/>
                <p:cNvSpPr>
                  <a:spLocks noChangeArrowheads="1"/>
                </p:cNvSpPr>
                <p:nvPr/>
              </p:nvSpPr>
              <p:spPr bwMode="auto">
                <a:xfrm>
                  <a:off x="3742" y="3294"/>
                  <a:ext cx="227" cy="227"/>
                </a:xfrm>
                <a:prstGeom prst="ellipse">
                  <a:avLst/>
                </a:prstGeom>
                <a:solidFill>
                  <a:srgbClr val="96969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51" name="Oval 125"/>
                <p:cNvSpPr>
                  <a:spLocks noChangeArrowheads="1"/>
                </p:cNvSpPr>
                <p:nvPr/>
              </p:nvSpPr>
              <p:spPr bwMode="auto">
                <a:xfrm>
                  <a:off x="3742" y="3067"/>
                  <a:ext cx="227" cy="227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52" name="Oval 126"/>
                <p:cNvSpPr>
                  <a:spLocks noChangeArrowheads="1"/>
                </p:cNvSpPr>
                <p:nvPr/>
              </p:nvSpPr>
              <p:spPr bwMode="auto">
                <a:xfrm>
                  <a:off x="3651" y="3203"/>
                  <a:ext cx="227" cy="227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53" name="Oval 127"/>
                <p:cNvSpPr>
                  <a:spLocks noChangeArrowheads="1"/>
                </p:cNvSpPr>
                <p:nvPr/>
              </p:nvSpPr>
              <p:spPr bwMode="auto">
                <a:xfrm>
                  <a:off x="3833" y="3203"/>
                  <a:ext cx="227" cy="227"/>
                </a:xfrm>
                <a:prstGeom prst="ellipse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2318" name="Line 129"/>
            <p:cNvSpPr>
              <a:spLocks noChangeShapeType="1"/>
            </p:cNvSpPr>
            <p:nvPr/>
          </p:nvSpPr>
          <p:spPr bwMode="auto">
            <a:xfrm>
              <a:off x="204" y="1253"/>
              <a:ext cx="3991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" name="Group 134"/>
            <p:cNvGrpSpPr>
              <a:grpSpLocks/>
            </p:cNvGrpSpPr>
            <p:nvPr/>
          </p:nvGrpSpPr>
          <p:grpSpPr bwMode="auto">
            <a:xfrm>
              <a:off x="4241" y="1162"/>
              <a:ext cx="272" cy="226"/>
              <a:chOff x="4377" y="1298"/>
              <a:chExt cx="272" cy="226"/>
            </a:xfrm>
          </p:grpSpPr>
          <p:sp>
            <p:nvSpPr>
              <p:cNvPr id="12342" name="Oval 52"/>
              <p:cNvSpPr>
                <a:spLocks noChangeArrowheads="1"/>
              </p:cNvSpPr>
              <p:nvPr/>
            </p:nvSpPr>
            <p:spPr bwMode="auto">
              <a:xfrm rot="-229053">
                <a:off x="4422" y="1298"/>
                <a:ext cx="150" cy="136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43" name="Oval 53"/>
              <p:cNvSpPr>
                <a:spLocks noChangeArrowheads="1"/>
              </p:cNvSpPr>
              <p:nvPr/>
            </p:nvSpPr>
            <p:spPr bwMode="auto">
              <a:xfrm rot="-229053">
                <a:off x="4377" y="1337"/>
                <a:ext cx="151" cy="136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44" name="Oval 54"/>
              <p:cNvSpPr>
                <a:spLocks noChangeArrowheads="1"/>
              </p:cNvSpPr>
              <p:nvPr/>
            </p:nvSpPr>
            <p:spPr bwMode="auto">
              <a:xfrm rot="-229053">
                <a:off x="4498" y="1329"/>
                <a:ext cx="151" cy="136"/>
              </a:xfrm>
              <a:prstGeom prst="ellipse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45" name="Oval 51"/>
              <p:cNvSpPr>
                <a:spLocks noChangeArrowheads="1"/>
              </p:cNvSpPr>
              <p:nvPr/>
            </p:nvSpPr>
            <p:spPr bwMode="auto">
              <a:xfrm rot="-229053">
                <a:off x="4442" y="1388"/>
                <a:ext cx="150" cy="136"/>
              </a:xfrm>
              <a:prstGeom prst="ellipse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2320" name="Line 143"/>
            <p:cNvSpPr>
              <a:spLocks noChangeShapeType="1"/>
            </p:cNvSpPr>
            <p:nvPr/>
          </p:nvSpPr>
          <p:spPr bwMode="auto">
            <a:xfrm>
              <a:off x="158" y="1888"/>
              <a:ext cx="1860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21" name="Line 144"/>
            <p:cNvSpPr>
              <a:spLocks noChangeShapeType="1"/>
            </p:cNvSpPr>
            <p:nvPr/>
          </p:nvSpPr>
          <p:spPr bwMode="auto">
            <a:xfrm flipV="1">
              <a:off x="2018" y="1026"/>
              <a:ext cx="499" cy="862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" name="Group 146"/>
            <p:cNvGrpSpPr>
              <a:grpSpLocks/>
            </p:cNvGrpSpPr>
            <p:nvPr/>
          </p:nvGrpSpPr>
          <p:grpSpPr bwMode="auto">
            <a:xfrm>
              <a:off x="793" y="2432"/>
              <a:ext cx="272" cy="226"/>
              <a:chOff x="4377" y="1298"/>
              <a:chExt cx="272" cy="226"/>
            </a:xfrm>
          </p:grpSpPr>
          <p:sp>
            <p:nvSpPr>
              <p:cNvPr id="12338" name="Oval 147"/>
              <p:cNvSpPr>
                <a:spLocks noChangeArrowheads="1"/>
              </p:cNvSpPr>
              <p:nvPr/>
            </p:nvSpPr>
            <p:spPr bwMode="auto">
              <a:xfrm rot="-229053">
                <a:off x="4422" y="1298"/>
                <a:ext cx="150" cy="136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39" name="Oval 148"/>
              <p:cNvSpPr>
                <a:spLocks noChangeArrowheads="1"/>
              </p:cNvSpPr>
              <p:nvPr/>
            </p:nvSpPr>
            <p:spPr bwMode="auto">
              <a:xfrm rot="-229053">
                <a:off x="4377" y="1337"/>
                <a:ext cx="151" cy="136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40" name="Oval 149"/>
              <p:cNvSpPr>
                <a:spLocks noChangeArrowheads="1"/>
              </p:cNvSpPr>
              <p:nvPr/>
            </p:nvSpPr>
            <p:spPr bwMode="auto">
              <a:xfrm rot="-229053">
                <a:off x="4498" y="1329"/>
                <a:ext cx="151" cy="136"/>
              </a:xfrm>
              <a:prstGeom prst="ellipse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41" name="Oval 150"/>
              <p:cNvSpPr>
                <a:spLocks noChangeArrowheads="1"/>
              </p:cNvSpPr>
              <p:nvPr/>
            </p:nvSpPr>
            <p:spPr bwMode="auto">
              <a:xfrm rot="-229053">
                <a:off x="4442" y="1388"/>
                <a:ext cx="150" cy="136"/>
              </a:xfrm>
              <a:prstGeom prst="ellipse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2323" name="Freeform 151"/>
            <p:cNvSpPr>
              <a:spLocks/>
            </p:cNvSpPr>
            <p:nvPr/>
          </p:nvSpPr>
          <p:spPr bwMode="auto">
            <a:xfrm>
              <a:off x="204" y="2115"/>
              <a:ext cx="2495" cy="363"/>
            </a:xfrm>
            <a:custGeom>
              <a:avLst/>
              <a:gdLst>
                <a:gd name="T0" fmla="*/ 0 w 2427"/>
                <a:gd name="T1" fmla="*/ 71 h 265"/>
                <a:gd name="T2" fmla="*/ 2397 w 2427"/>
                <a:gd name="T3" fmla="*/ 71 h 265"/>
                <a:gd name="T4" fmla="*/ 1007 w 2427"/>
                <a:gd name="T5" fmla="*/ 497 h 265"/>
                <a:gd name="T6" fmla="*/ 0 60000 65536"/>
                <a:gd name="T7" fmla="*/ 0 60000 65536"/>
                <a:gd name="T8" fmla="*/ 0 60000 65536"/>
                <a:gd name="T9" fmla="*/ 0 w 2427"/>
                <a:gd name="T10" fmla="*/ 0 h 265"/>
                <a:gd name="T11" fmla="*/ 2427 w 2427"/>
                <a:gd name="T12" fmla="*/ 265 h 26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27" h="265">
                  <a:moveTo>
                    <a:pt x="0" y="38"/>
                  </a:moveTo>
                  <a:cubicBezTo>
                    <a:pt x="1054" y="19"/>
                    <a:pt x="2109" y="0"/>
                    <a:pt x="2268" y="38"/>
                  </a:cubicBezTo>
                  <a:cubicBezTo>
                    <a:pt x="2427" y="76"/>
                    <a:pt x="1172" y="227"/>
                    <a:pt x="953" y="265"/>
                  </a:cubicBezTo>
                </a:path>
              </a:pathLst>
            </a:custGeom>
            <a:noFill/>
            <a:ln w="57150">
              <a:solidFill>
                <a:schemeClr val="hlink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24" name="Freeform 153"/>
            <p:cNvSpPr>
              <a:spLocks/>
            </p:cNvSpPr>
            <p:nvPr/>
          </p:nvSpPr>
          <p:spPr bwMode="auto">
            <a:xfrm>
              <a:off x="158" y="2750"/>
              <a:ext cx="2858" cy="635"/>
            </a:xfrm>
            <a:custGeom>
              <a:avLst/>
              <a:gdLst>
                <a:gd name="T0" fmla="*/ 0 w 2896"/>
                <a:gd name="T1" fmla="*/ 72 h 793"/>
                <a:gd name="T2" fmla="*/ 2475 w 2896"/>
                <a:gd name="T3" fmla="*/ 72 h 793"/>
                <a:gd name="T4" fmla="*/ 2076 w 2896"/>
                <a:gd name="T5" fmla="*/ 508 h 793"/>
                <a:gd name="T6" fmla="*/ 0 60000 65536"/>
                <a:gd name="T7" fmla="*/ 0 60000 65536"/>
                <a:gd name="T8" fmla="*/ 0 60000 65536"/>
                <a:gd name="T9" fmla="*/ 0 w 2896"/>
                <a:gd name="T10" fmla="*/ 0 h 793"/>
                <a:gd name="T11" fmla="*/ 2896 w 2896"/>
                <a:gd name="T12" fmla="*/ 793 h 7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96" h="793">
                  <a:moveTo>
                    <a:pt x="0" y="113"/>
                  </a:moveTo>
                  <a:cubicBezTo>
                    <a:pt x="1093" y="56"/>
                    <a:pt x="2186" y="0"/>
                    <a:pt x="2541" y="113"/>
                  </a:cubicBezTo>
                  <a:cubicBezTo>
                    <a:pt x="2896" y="226"/>
                    <a:pt x="2200" y="672"/>
                    <a:pt x="2132" y="793"/>
                  </a:cubicBezTo>
                </a:path>
              </a:pathLst>
            </a:custGeom>
            <a:noFill/>
            <a:ln w="57150">
              <a:solidFill>
                <a:schemeClr val="hlink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" name="Group 155"/>
            <p:cNvGrpSpPr>
              <a:grpSpLocks/>
            </p:cNvGrpSpPr>
            <p:nvPr/>
          </p:nvGrpSpPr>
          <p:grpSpPr bwMode="auto">
            <a:xfrm>
              <a:off x="1927" y="3430"/>
              <a:ext cx="257" cy="278"/>
              <a:chOff x="1916" y="3396"/>
              <a:chExt cx="257" cy="278"/>
            </a:xfrm>
          </p:grpSpPr>
          <p:sp>
            <p:nvSpPr>
              <p:cNvPr id="12333" name="Oval 39"/>
              <p:cNvSpPr>
                <a:spLocks noChangeArrowheads="1"/>
              </p:cNvSpPr>
              <p:nvPr/>
            </p:nvSpPr>
            <p:spPr bwMode="auto">
              <a:xfrm rot="6381164">
                <a:off x="1956" y="3517"/>
                <a:ext cx="158" cy="155"/>
              </a:xfrm>
              <a:prstGeom prst="ellipse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3" name="Group 154"/>
              <p:cNvGrpSpPr>
                <a:grpSpLocks/>
              </p:cNvGrpSpPr>
              <p:nvPr/>
            </p:nvGrpSpPr>
            <p:grpSpPr bwMode="auto">
              <a:xfrm>
                <a:off x="1916" y="3396"/>
                <a:ext cx="257" cy="237"/>
                <a:chOff x="1916" y="3396"/>
                <a:chExt cx="257" cy="237"/>
              </a:xfrm>
            </p:grpSpPr>
            <p:sp>
              <p:nvSpPr>
                <p:cNvPr id="12335" name="Oval 36"/>
                <p:cNvSpPr>
                  <a:spLocks noChangeArrowheads="1"/>
                </p:cNvSpPr>
                <p:nvPr/>
              </p:nvSpPr>
              <p:spPr bwMode="auto">
                <a:xfrm rot="6381164">
                  <a:off x="1915" y="3440"/>
                  <a:ext cx="158" cy="155"/>
                </a:xfrm>
                <a:prstGeom prst="ellipse">
                  <a:avLst/>
                </a:prstGeom>
                <a:solidFill>
                  <a:srgbClr val="96969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36" name="Oval 38"/>
                <p:cNvSpPr>
                  <a:spLocks noChangeArrowheads="1"/>
                </p:cNvSpPr>
                <p:nvPr/>
              </p:nvSpPr>
              <p:spPr bwMode="auto">
                <a:xfrm rot="6381164">
                  <a:off x="1992" y="3397"/>
                  <a:ext cx="158" cy="155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37" name="Oval 37"/>
                <p:cNvSpPr>
                  <a:spLocks noChangeArrowheads="1"/>
                </p:cNvSpPr>
                <p:nvPr/>
              </p:nvSpPr>
              <p:spPr bwMode="auto">
                <a:xfrm rot="6381164">
                  <a:off x="2017" y="3476"/>
                  <a:ext cx="158" cy="155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2326" name="Arc 157"/>
            <p:cNvSpPr>
              <a:spLocks/>
            </p:cNvSpPr>
            <p:nvPr/>
          </p:nvSpPr>
          <p:spPr bwMode="auto">
            <a:xfrm rot="-454569">
              <a:off x="218" y="2891"/>
              <a:ext cx="4442" cy="1040"/>
            </a:xfrm>
            <a:custGeom>
              <a:avLst/>
              <a:gdLst>
                <a:gd name="T0" fmla="*/ 0 w 18130"/>
                <a:gd name="T1" fmla="*/ 0 h 21600"/>
                <a:gd name="T2" fmla="*/ 267 w 18130"/>
                <a:gd name="T3" fmla="*/ 1 h 21600"/>
                <a:gd name="T4" fmla="*/ 0 w 18130"/>
                <a:gd name="T5" fmla="*/ 2 h 21600"/>
                <a:gd name="T6" fmla="*/ 0 60000 65536"/>
                <a:gd name="T7" fmla="*/ 0 60000 65536"/>
                <a:gd name="T8" fmla="*/ 0 60000 65536"/>
                <a:gd name="T9" fmla="*/ 0 w 18130"/>
                <a:gd name="T10" fmla="*/ 0 h 21600"/>
                <a:gd name="T11" fmla="*/ 18130 w 1813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130" h="21600" fill="none" extrusionOk="0">
                  <a:moveTo>
                    <a:pt x="-1" y="0"/>
                  </a:moveTo>
                  <a:cubicBezTo>
                    <a:pt x="7323" y="0"/>
                    <a:pt x="14148" y="3711"/>
                    <a:pt x="18129" y="9858"/>
                  </a:cubicBezTo>
                </a:path>
                <a:path w="18130" h="21600" stroke="0" extrusionOk="0">
                  <a:moveTo>
                    <a:pt x="-1" y="0"/>
                  </a:moveTo>
                  <a:cubicBezTo>
                    <a:pt x="7323" y="0"/>
                    <a:pt x="14148" y="3711"/>
                    <a:pt x="18129" y="9858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57150">
              <a:solidFill>
                <a:schemeClr val="hlink"/>
              </a:solidFill>
              <a:round/>
              <a:headEnd/>
              <a:tailEnd type="arrow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4" name="Group 158"/>
            <p:cNvGrpSpPr>
              <a:grpSpLocks/>
            </p:cNvGrpSpPr>
            <p:nvPr/>
          </p:nvGrpSpPr>
          <p:grpSpPr bwMode="auto">
            <a:xfrm>
              <a:off x="4785" y="2976"/>
              <a:ext cx="272" cy="273"/>
              <a:chOff x="4616" y="3073"/>
              <a:chExt cx="276" cy="225"/>
            </a:xfrm>
          </p:grpSpPr>
          <p:sp>
            <p:nvSpPr>
              <p:cNvPr id="12329" name="Oval 28"/>
              <p:cNvSpPr>
                <a:spLocks noChangeArrowheads="1"/>
              </p:cNvSpPr>
              <p:nvPr/>
            </p:nvSpPr>
            <p:spPr bwMode="auto">
              <a:xfrm rot="1536855" flipV="1">
                <a:off x="4698" y="3073"/>
                <a:ext cx="161" cy="140"/>
              </a:xfrm>
              <a:prstGeom prst="ellipse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30" name="Oval 24"/>
              <p:cNvSpPr>
                <a:spLocks noChangeArrowheads="1"/>
              </p:cNvSpPr>
              <p:nvPr/>
            </p:nvSpPr>
            <p:spPr bwMode="auto">
              <a:xfrm rot="1536855" flipV="1">
                <a:off x="4616" y="3096"/>
                <a:ext cx="160" cy="140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31" name="Oval 26"/>
              <p:cNvSpPr>
                <a:spLocks noChangeArrowheads="1"/>
              </p:cNvSpPr>
              <p:nvPr/>
            </p:nvSpPr>
            <p:spPr bwMode="auto">
              <a:xfrm rot="1536855" flipV="1">
                <a:off x="4732" y="3152"/>
                <a:ext cx="160" cy="140"/>
              </a:xfrm>
              <a:prstGeom prst="ellipse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32" name="Oval 27"/>
              <p:cNvSpPr>
                <a:spLocks noChangeArrowheads="1"/>
              </p:cNvSpPr>
              <p:nvPr/>
            </p:nvSpPr>
            <p:spPr bwMode="auto">
              <a:xfrm rot="1536855" flipV="1">
                <a:off x="4649" y="3158"/>
                <a:ext cx="161" cy="140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2328" name="Line 159"/>
            <p:cNvSpPr>
              <a:spLocks noChangeShapeType="1"/>
            </p:cNvSpPr>
            <p:nvPr/>
          </p:nvSpPr>
          <p:spPr bwMode="auto">
            <a:xfrm>
              <a:off x="249" y="3793"/>
              <a:ext cx="4400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291" name="Text Box 169"/>
          <p:cNvSpPr txBox="1">
            <a:spLocks noChangeArrowheads="1"/>
          </p:cNvSpPr>
          <p:nvPr/>
        </p:nvSpPr>
        <p:spPr bwMode="auto">
          <a:xfrm>
            <a:off x="6156176" y="332656"/>
            <a:ext cx="280843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sz="2400" b="1" i="1" dirty="0"/>
              <a:t>ά</a:t>
            </a:r>
            <a:r>
              <a:rPr lang="ru-RU" sz="2400" b="1" i="1" dirty="0"/>
              <a:t>-частицы, пролетая вблизи атомного ядра, отклоняются на разные углы</a:t>
            </a:r>
          </a:p>
        </p:txBody>
      </p:sp>
      <p:pic>
        <p:nvPicPr>
          <p:cNvPr id="12292" name="Picture 171"/>
          <p:cNvPicPr>
            <a:picLocks noChangeAspect="1" noChangeArrowheads="1"/>
          </p:cNvPicPr>
          <p:nvPr/>
        </p:nvPicPr>
        <p:blipFill>
          <a:blip r:embed="rId2" cstate="print">
            <a:lum bright="18000" contrast="42000"/>
          </a:blip>
          <a:srcRect/>
          <a:stretch>
            <a:fillRect/>
          </a:stretch>
        </p:blipFill>
        <p:spPr bwMode="auto">
          <a:xfrm>
            <a:off x="250824" y="260350"/>
            <a:ext cx="5905351" cy="2592586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0" descr="glin"/>
          <p:cNvPicPr>
            <a:picLocks noChangeAspect="1" noChangeArrowheads="1"/>
          </p:cNvPicPr>
          <p:nvPr/>
        </p:nvPicPr>
        <p:blipFill>
          <a:blip r:embed="rId2" cstate="print">
            <a:lum bright="18000"/>
          </a:blip>
          <a:srcRect/>
          <a:stretch>
            <a:fillRect/>
          </a:stretch>
        </p:blipFill>
        <p:spPr bwMode="auto">
          <a:xfrm>
            <a:off x="4643438" y="3212975"/>
            <a:ext cx="4319587" cy="3448175"/>
          </a:xfrm>
          <a:prstGeom prst="rect">
            <a:avLst/>
          </a:prstGeom>
          <a:noFill/>
          <a:ln w="57150">
            <a:solidFill>
              <a:srgbClr val="FF9933"/>
            </a:solidFill>
            <a:miter lim="800000"/>
            <a:headEnd/>
            <a:tailEnd/>
          </a:ln>
        </p:spPr>
      </p:pic>
      <p:pic>
        <p:nvPicPr>
          <p:cNvPr id="14339" name="Picture 11"/>
          <p:cNvPicPr>
            <a:picLocks noChangeAspect="1" noChangeArrowheads="1"/>
          </p:cNvPicPr>
          <p:nvPr/>
        </p:nvPicPr>
        <p:blipFill>
          <a:blip r:embed="rId3" cstate="print">
            <a:lum bright="12000"/>
          </a:blip>
          <a:srcRect b="14816"/>
          <a:stretch>
            <a:fillRect/>
          </a:stretch>
        </p:blipFill>
        <p:spPr bwMode="auto">
          <a:xfrm>
            <a:off x="323528" y="2852936"/>
            <a:ext cx="4033838" cy="3825875"/>
          </a:xfrm>
          <a:prstGeom prst="rect">
            <a:avLst/>
          </a:prstGeom>
          <a:noFill/>
          <a:ln w="57150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179512" y="188640"/>
            <a:ext cx="871378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/>
              <a:t>Э. Резерфорд предложил </a:t>
            </a:r>
            <a:r>
              <a:rPr lang="ru-RU" sz="2400" b="1" i="1" dirty="0">
                <a:solidFill>
                  <a:srgbClr val="FF0000"/>
                </a:solidFill>
              </a:rPr>
              <a:t>планетарную модель атома</a:t>
            </a:r>
            <a:r>
              <a:rPr lang="ru-RU" sz="2400" b="1" i="1" dirty="0"/>
              <a:t>: в центре находится положительно заряженное ядро, которое имеет достаточно малые размеры, но в нём заключена почти вся масса атома; вокруг ядра по круговым орбитам движутся отрицательно заряженные электроны, подобно движению планет вокруг солнца.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79388" y="260350"/>
            <a:ext cx="460851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</a:rPr>
              <a:t>1. В центре атома находится положительно заряженное </a:t>
            </a:r>
            <a:r>
              <a:rPr lang="ru-RU" sz="2400" b="1" i="1" dirty="0">
                <a:solidFill>
                  <a:srgbClr val="0000FF"/>
                </a:solidFill>
              </a:rPr>
              <a:t>ядро, </a:t>
            </a:r>
            <a:r>
              <a:rPr lang="ru-RU" sz="2400" b="1" dirty="0">
                <a:solidFill>
                  <a:srgbClr val="0000FF"/>
                </a:solidFill>
              </a:rPr>
              <a:t>занимающее ничтожную часть пространства внутри атома.</a:t>
            </a:r>
          </a:p>
          <a:p>
            <a:endParaRPr lang="ru-RU" sz="2400" b="1" dirty="0">
              <a:solidFill>
                <a:srgbClr val="0000FF"/>
              </a:solidFill>
            </a:endParaRPr>
          </a:p>
          <a:p>
            <a:r>
              <a:rPr lang="ru-RU" sz="2400" b="1" dirty="0">
                <a:solidFill>
                  <a:srgbClr val="0000FF"/>
                </a:solidFill>
              </a:rPr>
              <a:t>2. Весь положительный заряд и почти вся масса атома сосредоточены в его ядре.</a:t>
            </a:r>
          </a:p>
          <a:p>
            <a:endParaRPr lang="ru-RU" sz="2400" b="1" dirty="0">
              <a:solidFill>
                <a:srgbClr val="0000FF"/>
              </a:solidFill>
            </a:endParaRPr>
          </a:p>
          <a:p>
            <a:r>
              <a:rPr lang="ru-RU" sz="2400" b="1" dirty="0">
                <a:solidFill>
                  <a:srgbClr val="0000FF"/>
                </a:solidFill>
              </a:rPr>
              <a:t>3. Ядра атомов состоят из </a:t>
            </a:r>
            <a:r>
              <a:rPr lang="ru-RU" sz="2400" b="1" i="1" dirty="0">
                <a:solidFill>
                  <a:srgbClr val="0000FF"/>
                </a:solidFill>
              </a:rPr>
              <a:t>протонов</a:t>
            </a:r>
            <a:r>
              <a:rPr lang="ru-RU" sz="2400" b="1" dirty="0">
                <a:solidFill>
                  <a:srgbClr val="0000FF"/>
                </a:solidFill>
              </a:rPr>
              <a:t> и </a:t>
            </a:r>
            <a:r>
              <a:rPr lang="ru-RU" sz="2400" b="1" i="1" dirty="0">
                <a:solidFill>
                  <a:srgbClr val="0000FF"/>
                </a:solidFill>
              </a:rPr>
              <a:t>нейтронов</a:t>
            </a:r>
            <a:r>
              <a:rPr lang="ru-RU" sz="2400" b="1" dirty="0">
                <a:solidFill>
                  <a:srgbClr val="0000FF"/>
                </a:solidFill>
              </a:rPr>
              <a:t> (</a:t>
            </a:r>
            <a:r>
              <a:rPr lang="ru-RU" sz="2400" b="1" i="1" dirty="0">
                <a:solidFill>
                  <a:srgbClr val="0000FF"/>
                </a:solidFill>
              </a:rPr>
              <a:t>нуклонов).</a:t>
            </a:r>
            <a:r>
              <a:rPr lang="ru-RU" sz="2400" b="1" dirty="0">
                <a:solidFill>
                  <a:srgbClr val="0000FF"/>
                </a:solidFill>
              </a:rPr>
              <a:t> </a:t>
            </a:r>
          </a:p>
          <a:p>
            <a:endParaRPr lang="ru-RU" sz="2400" b="1" dirty="0">
              <a:solidFill>
                <a:srgbClr val="0000FF"/>
              </a:solidFill>
            </a:endParaRPr>
          </a:p>
          <a:p>
            <a:r>
              <a:rPr lang="ru-RU" sz="2400" b="1" dirty="0">
                <a:solidFill>
                  <a:srgbClr val="0000FF"/>
                </a:solidFill>
              </a:rPr>
              <a:t>4. Вокруг ядра по </a:t>
            </a:r>
            <a:r>
              <a:rPr lang="ru-RU" sz="2400" b="1" i="1" dirty="0">
                <a:solidFill>
                  <a:srgbClr val="0000FF"/>
                </a:solidFill>
              </a:rPr>
              <a:t>замкнутым орбитам</a:t>
            </a:r>
            <a:r>
              <a:rPr lang="ru-RU" sz="2400" b="1" dirty="0">
                <a:solidFill>
                  <a:srgbClr val="0000FF"/>
                </a:solidFill>
              </a:rPr>
              <a:t> вращаются </a:t>
            </a:r>
            <a:r>
              <a:rPr lang="ru-RU" sz="2400" b="1" i="1" dirty="0">
                <a:solidFill>
                  <a:srgbClr val="0000FF"/>
                </a:solidFill>
              </a:rPr>
              <a:t>электроны</a:t>
            </a:r>
            <a:r>
              <a:rPr lang="ru-RU" sz="2400" i="1" dirty="0">
                <a:solidFill>
                  <a:srgbClr val="0000FF"/>
                </a:solidFill>
              </a:rPr>
              <a:t>.</a:t>
            </a:r>
            <a:r>
              <a:rPr lang="ru-RU" sz="2000" b="1" i="1" dirty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15363" name="Picture 6" descr="4_1_1"/>
          <p:cNvPicPr>
            <a:picLocks noChangeAspect="1" noChangeArrowheads="1"/>
          </p:cNvPicPr>
          <p:nvPr/>
        </p:nvPicPr>
        <p:blipFill>
          <a:blip r:embed="rId2" cstate="print"/>
          <a:srcRect l="34367" t="1801" r="2014" b="3801"/>
          <a:stretch>
            <a:fillRect/>
          </a:stretch>
        </p:blipFill>
        <p:spPr bwMode="auto">
          <a:xfrm>
            <a:off x="4643438" y="260350"/>
            <a:ext cx="4319587" cy="3562350"/>
          </a:xfrm>
          <a:prstGeom prst="rect">
            <a:avLst/>
          </a:prstGeom>
          <a:noFill/>
          <a:ln w="38100">
            <a:solidFill>
              <a:srgbClr val="FF9933"/>
            </a:solidFill>
            <a:miter lim="800000"/>
            <a:headEnd/>
            <a:tailEnd/>
          </a:ln>
        </p:spPr>
      </p:pic>
      <p:graphicFrame>
        <p:nvGraphicFramePr>
          <p:cNvPr id="16436" name="Group 52"/>
          <p:cNvGraphicFramePr>
            <a:graphicFrameLocks noGrp="1"/>
          </p:cNvGraphicFramePr>
          <p:nvPr/>
        </p:nvGraphicFramePr>
        <p:xfrm>
          <a:off x="4643438" y="3933825"/>
          <a:ext cx="4249737" cy="2721928"/>
        </p:xfrm>
        <a:graphic>
          <a:graphicData uri="http://schemas.openxmlformats.org/drawingml/2006/table">
            <a:tbl>
              <a:tblPr/>
              <a:tblGrid>
                <a:gridCol w="1873250"/>
                <a:gridCol w="962025"/>
                <a:gridCol w="1414462"/>
              </a:tblGrid>
              <a:tr h="674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Частица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Заряд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Массовое число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Электрон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е</a:t>
                      </a:r>
                      <a:r>
                        <a:rPr kumimoji="0" lang="ru-RU" sz="3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–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674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Протон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р</a:t>
                      </a:r>
                      <a:r>
                        <a:rPr kumimoji="0" lang="ru-RU" sz="3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+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+1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Нейтрон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</a:t>
                      </a:r>
                      <a:r>
                        <a:rPr kumimoji="0" lang="en-US" sz="3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678</Words>
  <Application>Microsoft Office PowerPoint</Application>
  <PresentationFormat>Экран (4:3)</PresentationFormat>
  <Paragraphs>125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Маленькая точка, сделанная карандашом, состоит из огромного количества атомов, большего, чем количество жителей на Земле!</vt:lpstr>
      <vt:lpstr>Модель Томсона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Периодическая система и строение атома</vt:lpstr>
      <vt:lpstr>Заполни таблицу</vt:lpstr>
      <vt:lpstr>Установите соответствие </vt:lpstr>
      <vt:lpstr>Слайд 18</vt:lpstr>
      <vt:lpstr>Тестовые задания</vt:lpstr>
      <vt:lpstr>Тестовые задания</vt:lpstr>
      <vt:lpstr>Домашнее задание п. 37 упр 1-3 стр. 138 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коралл</dc:creator>
  <cp:lastModifiedBy>Lenovo</cp:lastModifiedBy>
  <cp:revision>12</cp:revision>
  <dcterms:created xsi:type="dcterms:W3CDTF">2014-03-04T18:03:26Z</dcterms:created>
  <dcterms:modified xsi:type="dcterms:W3CDTF">2020-04-08T12:20:56Z</dcterms:modified>
</cp:coreProperties>
</file>