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3" r:id="rId2"/>
    <p:sldId id="264" r:id="rId3"/>
    <p:sldId id="276" r:id="rId4"/>
    <p:sldId id="277" r:id="rId5"/>
    <p:sldId id="279" r:id="rId6"/>
    <p:sldId id="278" r:id="rId7"/>
    <p:sldId id="280" r:id="rId8"/>
    <p:sldId id="266" r:id="rId9"/>
    <p:sldId id="282" r:id="rId10"/>
    <p:sldId id="283" r:id="rId11"/>
    <p:sldId id="281" r:id="rId12"/>
    <p:sldId id="269" r:id="rId13"/>
    <p:sldId id="270" r:id="rId14"/>
    <p:sldId id="271" r:id="rId15"/>
    <p:sldId id="284" r:id="rId16"/>
    <p:sldId id="285" r:id="rId17"/>
    <p:sldId id="286" r:id="rId18"/>
    <p:sldId id="272" r:id="rId19"/>
    <p:sldId id="287" r:id="rId20"/>
    <p:sldId id="275" r:id="rId21"/>
    <p:sldId id="288" r:id="rId22"/>
    <p:sldId id="273" r:id="rId23"/>
    <p:sldId id="289" r:id="rId24"/>
    <p:sldId id="291" r:id="rId25"/>
    <p:sldId id="295" r:id="rId26"/>
    <p:sldId id="293" r:id="rId27"/>
    <p:sldId id="292" r:id="rId28"/>
    <p:sldId id="294" r:id="rId29"/>
    <p:sldId id="274" r:id="rId30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2F1BE-50A1-44E5-9C79-DB027EBC9B69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B7903-7FF3-4638-9B1D-B5266EC55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14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A2FC-47ED-4BEE-B730-E56893BA4E9F}" type="datetime1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A122-8D27-4360-9FD3-F36068F7B9DD}" type="datetime1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4473-4A59-4AF7-8632-9E467AEE1775}" type="datetime1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1FCF-736E-4826-BA58-75786FA666F4}" type="datetime1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B1F33-E945-46D1-BC5A-F9755CDCAA75}" type="datetime1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F12-F783-48FF-96CE-AEE6C1F9EC79}" type="datetime1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5DE44-DE05-4475-9C49-D73F0C53F7F1}" type="datetime1">
              <a:rPr lang="ru-RU" smtClean="0"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00A8-5A1F-48A6-89EA-3EE20C06A238}" type="datetime1">
              <a:rPr lang="ru-RU" smtClean="0"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8AD5-FCEA-4E3D-88A3-97715C7EEB42}" type="datetime1">
              <a:rPr lang="ru-RU" smtClean="0"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B5A8-7B37-43BC-8E44-4A0C853AAD9B}" type="datetime1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4FCDD-4923-4FFD-A9A9-555401BCACC1}" type="datetime1">
              <a:rPr lang="ru-RU" smtClean="0"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6B14C-1908-4CD3-BC73-04F912D835BE}" type="datetime1">
              <a:rPr lang="ru-RU" smtClean="0"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E4198-DC76-4637-B081-F9D4BD1451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36712"/>
            <a:ext cx="59401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Девятое </a:t>
            </a:r>
            <a:r>
              <a:rPr lang="ru-RU" sz="44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апреля</a:t>
            </a:r>
            <a:br>
              <a:rPr lang="ru-RU" sz="4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Домашняя работа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Нужно было выписать 5 словосочетаний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69168" y="1916832"/>
            <a:ext cx="8867328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5400" dirty="0" err="1" smtClean="0"/>
              <a:t>в_сёлые</a:t>
            </a:r>
            <a:r>
              <a:rPr lang="ru-RU" sz="5400" dirty="0" smtClean="0"/>
              <a:t>  </a:t>
            </a:r>
            <a:r>
              <a:rPr lang="ru-RU" sz="5400" dirty="0" err="1" smtClean="0"/>
              <a:t>р_бята</a:t>
            </a:r>
            <a:r>
              <a:rPr lang="ru-RU" sz="5400" dirty="0" smtClean="0"/>
              <a:t>,  </a:t>
            </a:r>
            <a:r>
              <a:rPr lang="ru-RU" sz="5400" dirty="0" err="1" smtClean="0"/>
              <a:t>ябл_чный</a:t>
            </a:r>
            <a:r>
              <a:rPr lang="ru-RU" sz="5400" dirty="0" smtClean="0"/>
              <a:t> </a:t>
            </a:r>
            <a:r>
              <a:rPr lang="ru-RU" sz="5400" dirty="0" err="1" smtClean="0"/>
              <a:t>п_рог</a:t>
            </a:r>
            <a:r>
              <a:rPr lang="ru-RU" sz="5400" dirty="0" smtClean="0"/>
              <a:t>, </a:t>
            </a:r>
            <a:r>
              <a:rPr lang="ru-RU" sz="5400" dirty="0" smtClean="0"/>
              <a:t>_</a:t>
            </a:r>
            <a:r>
              <a:rPr lang="ru-RU" sz="5400" dirty="0" err="1" smtClean="0"/>
              <a:t>ди_адцатое</a:t>
            </a:r>
            <a:r>
              <a:rPr lang="ru-RU" sz="5400" dirty="0" smtClean="0"/>
              <a:t>  </a:t>
            </a:r>
            <a:r>
              <a:rPr lang="ru-RU" sz="5400" dirty="0" smtClean="0"/>
              <a:t>мая</a:t>
            </a:r>
            <a:r>
              <a:rPr lang="ru-RU" sz="5400" dirty="0"/>
              <a:t>, </a:t>
            </a:r>
            <a:r>
              <a:rPr lang="ru-RU" sz="5400" dirty="0" smtClean="0"/>
              <a:t>в   </a:t>
            </a:r>
            <a:r>
              <a:rPr lang="ru-RU" sz="5400" dirty="0" err="1" smtClean="0"/>
              <a:t>з_лён_м</a:t>
            </a:r>
            <a:r>
              <a:rPr lang="ru-RU" sz="5400" dirty="0" smtClean="0"/>
              <a:t>   </a:t>
            </a:r>
            <a:r>
              <a:rPr lang="ru-RU" sz="5400" dirty="0" err="1" smtClean="0"/>
              <a:t>л_су</a:t>
            </a:r>
            <a:r>
              <a:rPr lang="ru-RU" sz="5400" dirty="0" smtClean="0"/>
              <a:t>, </a:t>
            </a:r>
            <a:r>
              <a:rPr lang="ru-RU" sz="5400" dirty="0" err="1" smtClean="0"/>
              <a:t>чес_ный</a:t>
            </a:r>
            <a:r>
              <a:rPr lang="ru-RU" sz="5400" dirty="0" smtClean="0"/>
              <a:t>  бой </a:t>
            </a:r>
            <a:endParaRPr lang="ru-RU" sz="7200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58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Оцени себя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94306" y="692696"/>
            <a:ext cx="79924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b="1" dirty="0" smtClean="0">
                <a:solidFill>
                  <a:srgbClr val="0070C0"/>
                </a:solidFill>
              </a:rPr>
              <a:t>Если ты самостоятельно ответил(а) на все вопросы и выполнил(а) задание, можешь себя похвалить. Ты хорошо усвоил(а) тему прошлых уроков.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7745" y="206084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rgbClr val="00B050"/>
                </a:solidFill>
              </a:rPr>
              <a:t>Если иногда ты подсматривал(а) в учебник или тебе помогали родители, значит что-то ты не запомнил(а). Повтори ещё раз правила на с. 119-120.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2785" y="3717032"/>
            <a:ext cx="82089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rgbClr val="FF0000"/>
                </a:solidFill>
              </a:rPr>
              <a:t>Если ты  испытывал(а) затруднения при ответе на все вопросы, ты не усвоил(а) прошлую тему. </a:t>
            </a:r>
            <a:r>
              <a:rPr lang="ru-RU" sz="2400" dirty="0">
                <a:solidFill>
                  <a:srgbClr val="FF0000"/>
                </a:solidFill>
              </a:rPr>
              <a:t>Повтори ещё раз правила на с. </a:t>
            </a:r>
            <a:r>
              <a:rPr lang="ru-RU" sz="2400" dirty="0" smtClean="0">
                <a:solidFill>
                  <a:srgbClr val="FF0000"/>
                </a:solidFill>
              </a:rPr>
              <a:t>119-120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и выполни задания из дополнительного материала в конце урока.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123728" y="5617917"/>
            <a:ext cx="453650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Дополнительный материал</a:t>
            </a:r>
            <a:endParaRPr lang="ru-RU" sz="2400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827584" y="5536511"/>
            <a:ext cx="1080322" cy="5896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Жми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1409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rgbClr val="FF0000"/>
                </a:solidFill>
              </a:rPr>
              <a:t>Тема урока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6600" b="1" dirty="0" smtClean="0">
                <a:solidFill>
                  <a:srgbClr val="0070C0"/>
                </a:solidFill>
              </a:rPr>
              <a:t>Связь слов в словосочетании.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6600" b="1" dirty="0" smtClean="0">
                <a:solidFill>
                  <a:srgbClr val="0070C0"/>
                </a:solidFill>
              </a:rPr>
              <a:t>Управление</a:t>
            </a:r>
            <a:r>
              <a:rPr lang="en-US" sz="6600" b="1" dirty="0" smtClean="0">
                <a:solidFill>
                  <a:srgbClr val="0070C0"/>
                </a:solidFill>
              </a:rPr>
              <a:t>.</a:t>
            </a:r>
            <a:endParaRPr lang="ru-RU" sz="6600" b="1" dirty="0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 </a:t>
            </a:r>
            <a:endParaRPr lang="ru-RU" sz="4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1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31552" y="1340768"/>
            <a:ext cx="8795320" cy="45259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Наша цель.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5400" dirty="0" smtClean="0">
                <a:solidFill>
                  <a:srgbClr val="0070C0"/>
                </a:solidFill>
              </a:rPr>
              <a:t>Узнать, что такое словосочетание с управлением.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5400" dirty="0" smtClean="0">
                <a:solidFill>
                  <a:srgbClr val="0070C0"/>
                </a:solidFill>
              </a:rPr>
              <a:t>Научиться находить словосочетания с управлением.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80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39552" y="764704"/>
            <a:ext cx="8229600" cy="510202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Словосочетания, которые мы не выписали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учу уроки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собираем грибы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улицы города</a:t>
            </a:r>
            <a:endParaRPr lang="ru-RU" sz="5400" dirty="0" smtClean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53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39552" y="404664"/>
            <a:ext cx="8229600" cy="5462067"/>
          </a:xfrm>
          <a:prstGeom prst="rect">
            <a:avLst/>
          </a:prstGeom>
          <a:ln w="19050">
            <a:noFill/>
          </a:ln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Изменим форму главного слова и понаблюдаем за зависимым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уч</a:t>
            </a:r>
            <a:r>
              <a:rPr lang="ru-RU" sz="5400" dirty="0" smtClean="0">
                <a:solidFill>
                  <a:srgbClr val="00B050"/>
                </a:solidFill>
              </a:rPr>
              <a:t>у</a:t>
            </a:r>
            <a:r>
              <a:rPr lang="ru-RU" sz="5400" dirty="0" smtClean="0">
                <a:solidFill>
                  <a:srgbClr val="0070C0"/>
                </a:solidFill>
              </a:rPr>
              <a:t> уроки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>
                <a:solidFill>
                  <a:srgbClr val="0070C0"/>
                </a:solidFill>
              </a:rPr>
              <a:t>у</a:t>
            </a:r>
            <a:r>
              <a:rPr lang="ru-RU" sz="5400" dirty="0" smtClean="0">
                <a:solidFill>
                  <a:srgbClr val="0070C0"/>
                </a:solidFill>
              </a:rPr>
              <a:t>чил уроки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буд</a:t>
            </a:r>
            <a:r>
              <a:rPr lang="ru-RU" sz="5400" dirty="0" smtClean="0">
                <a:solidFill>
                  <a:srgbClr val="00B050"/>
                </a:solidFill>
              </a:rPr>
              <a:t>ем</a:t>
            </a:r>
            <a:r>
              <a:rPr lang="ru-RU" sz="5400" dirty="0" smtClean="0">
                <a:solidFill>
                  <a:srgbClr val="0070C0"/>
                </a:solidFill>
              </a:rPr>
              <a:t> учить уроки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учил</a:t>
            </a:r>
            <a:r>
              <a:rPr lang="ru-RU" sz="5400" dirty="0" smtClean="0">
                <a:solidFill>
                  <a:srgbClr val="00B050"/>
                </a:solidFill>
              </a:rPr>
              <a:t>и</a:t>
            </a:r>
            <a:r>
              <a:rPr lang="ru-RU" sz="5400" dirty="0" smtClean="0">
                <a:solidFill>
                  <a:srgbClr val="0070C0"/>
                </a:solidFill>
              </a:rPr>
              <a:t> уроки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уч</a:t>
            </a:r>
            <a:r>
              <a:rPr lang="ru-RU" sz="5400" dirty="0" smtClean="0">
                <a:solidFill>
                  <a:srgbClr val="00B050"/>
                </a:solidFill>
              </a:rPr>
              <a:t>ит</a:t>
            </a:r>
            <a:r>
              <a:rPr lang="ru-RU" sz="5400" dirty="0" smtClean="0">
                <a:solidFill>
                  <a:srgbClr val="0070C0"/>
                </a:solidFill>
              </a:rPr>
              <a:t> уроки</a:t>
            </a:r>
          </a:p>
          <a:p>
            <a:pPr marL="0" indent="0">
              <a:buFont typeface="Arial" pitchFamily="34" charset="0"/>
              <a:buNone/>
            </a:pPr>
            <a:endParaRPr lang="ru-RU" sz="5400" dirty="0" smtClean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1535627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1187624" y="1808755"/>
            <a:ext cx="1224136" cy="143302"/>
            <a:chOff x="1403648" y="2350308"/>
            <a:chExt cx="1224136" cy="286604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31640" y="1489460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057272" y="234888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2771800" y="317837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187624" y="4005064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935596" y="486916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1665218" y="229616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1516088" y="2569616"/>
            <a:ext cx="1224136" cy="143302"/>
            <a:chOff x="1403648" y="2350308"/>
            <a:chExt cx="1224136" cy="286604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3491880" y="3470757"/>
            <a:ext cx="1224136" cy="143302"/>
            <a:chOff x="1403648" y="2350308"/>
            <a:chExt cx="1224136" cy="286604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1763688" y="4297451"/>
            <a:ext cx="1224136" cy="143302"/>
            <a:chOff x="1403648" y="2350308"/>
            <a:chExt cx="1224136" cy="286604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1362301" y="5089896"/>
            <a:ext cx="1224136" cy="143302"/>
            <a:chOff x="1403648" y="2350308"/>
            <a:chExt cx="1224136" cy="286604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3755155" y="3178370"/>
            <a:ext cx="744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2064571" y="4005366"/>
            <a:ext cx="744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1630919" y="4835058"/>
            <a:ext cx="744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68054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39552" y="404664"/>
            <a:ext cx="8229600" cy="5462067"/>
          </a:xfrm>
          <a:prstGeom prst="rect">
            <a:avLst/>
          </a:prstGeom>
          <a:ln w="19050">
            <a:noFill/>
          </a:ln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Изменим форму главного слова и понаблюдаем за зависимым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уч</a:t>
            </a:r>
            <a:r>
              <a:rPr lang="ru-RU" sz="5400" dirty="0" smtClean="0">
                <a:solidFill>
                  <a:srgbClr val="00B050"/>
                </a:solidFill>
              </a:rPr>
              <a:t>у</a:t>
            </a:r>
            <a:r>
              <a:rPr lang="ru-RU" sz="5400" dirty="0" smtClean="0">
                <a:solidFill>
                  <a:srgbClr val="0070C0"/>
                </a:solidFill>
              </a:rPr>
              <a:t> уроки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>
                <a:solidFill>
                  <a:srgbClr val="0070C0"/>
                </a:solidFill>
              </a:rPr>
              <a:t>у</a:t>
            </a:r>
            <a:r>
              <a:rPr lang="ru-RU" sz="5400" dirty="0" smtClean="0">
                <a:solidFill>
                  <a:srgbClr val="0070C0"/>
                </a:solidFill>
              </a:rPr>
              <a:t>чил уроки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буд</a:t>
            </a:r>
            <a:r>
              <a:rPr lang="ru-RU" sz="5400" dirty="0" smtClean="0">
                <a:solidFill>
                  <a:srgbClr val="00B050"/>
                </a:solidFill>
              </a:rPr>
              <a:t>ем</a:t>
            </a:r>
            <a:r>
              <a:rPr lang="ru-RU" sz="5400" dirty="0" smtClean="0">
                <a:solidFill>
                  <a:srgbClr val="0070C0"/>
                </a:solidFill>
              </a:rPr>
              <a:t> учить уроки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учил</a:t>
            </a:r>
            <a:r>
              <a:rPr lang="ru-RU" sz="5400" dirty="0" smtClean="0">
                <a:solidFill>
                  <a:srgbClr val="00B050"/>
                </a:solidFill>
              </a:rPr>
              <a:t>и</a:t>
            </a:r>
            <a:r>
              <a:rPr lang="ru-RU" sz="5400" dirty="0" smtClean="0">
                <a:solidFill>
                  <a:srgbClr val="0070C0"/>
                </a:solidFill>
              </a:rPr>
              <a:t> уроки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уч</a:t>
            </a:r>
            <a:r>
              <a:rPr lang="ru-RU" sz="5400" dirty="0" smtClean="0">
                <a:solidFill>
                  <a:srgbClr val="00B050"/>
                </a:solidFill>
              </a:rPr>
              <a:t>ит</a:t>
            </a:r>
            <a:r>
              <a:rPr lang="ru-RU" sz="5400" dirty="0" smtClean="0">
                <a:solidFill>
                  <a:srgbClr val="0070C0"/>
                </a:solidFill>
              </a:rPr>
              <a:t> уроки</a:t>
            </a:r>
          </a:p>
          <a:p>
            <a:pPr marL="0" indent="0">
              <a:buFont typeface="Arial" pitchFamily="34" charset="0"/>
              <a:buNone/>
            </a:pPr>
            <a:endParaRPr lang="ru-RU" sz="5400" dirty="0" smtClean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27584" y="1535627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1187624" y="1808755"/>
            <a:ext cx="1224136" cy="143302"/>
            <a:chOff x="1403648" y="2350308"/>
            <a:chExt cx="1224136" cy="286604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331640" y="1489460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057272" y="234888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2771800" y="317837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187624" y="4005064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935596" y="486916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1665218" y="229616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1516088" y="2569616"/>
            <a:ext cx="1224136" cy="143302"/>
            <a:chOff x="1403648" y="2350308"/>
            <a:chExt cx="1224136" cy="286604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3491880" y="3470757"/>
            <a:ext cx="1224136" cy="143302"/>
            <a:chOff x="1403648" y="2350308"/>
            <a:chExt cx="1224136" cy="286604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1763688" y="4297451"/>
            <a:ext cx="1224136" cy="143302"/>
            <a:chOff x="1403648" y="2350308"/>
            <a:chExt cx="1224136" cy="286604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1362301" y="5089896"/>
            <a:ext cx="1224136" cy="143302"/>
            <a:chOff x="1403648" y="2350308"/>
            <a:chExt cx="1224136" cy="286604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3755155" y="3178370"/>
            <a:ext cx="744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2064571" y="4005366"/>
            <a:ext cx="744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1630919" y="4835058"/>
            <a:ext cx="744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что?</a:t>
            </a:r>
            <a:endParaRPr lang="ru-RU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868144" y="1927134"/>
            <a:ext cx="37444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ВЫВОД!!!</a:t>
            </a:r>
          </a:p>
          <a:p>
            <a:r>
              <a:rPr lang="ru-RU" sz="3600" dirty="0" smtClean="0"/>
              <a:t>Форма главного слова меняется, </a:t>
            </a:r>
          </a:p>
          <a:p>
            <a:r>
              <a:rPr lang="ru-RU" sz="3600" dirty="0" smtClean="0"/>
              <a:t>а зависимое  </a:t>
            </a:r>
            <a:endParaRPr lang="ru-RU" sz="3600" dirty="0"/>
          </a:p>
          <a:p>
            <a:r>
              <a:rPr lang="ru-RU" sz="3600" dirty="0"/>
              <a:t>о</a:t>
            </a:r>
            <a:r>
              <a:rPr lang="ru-RU" sz="3600" dirty="0" smtClean="0"/>
              <a:t>стаётся без</a:t>
            </a:r>
          </a:p>
          <a:p>
            <a:r>
              <a:rPr lang="ru-RU" sz="3600" dirty="0" smtClean="0"/>
              <a:t>изменений.</a:t>
            </a:r>
          </a:p>
        </p:txBody>
      </p:sp>
    </p:spTree>
    <p:extLst>
      <p:ext uri="{BB962C8B-B14F-4D97-AF65-F5344CB8AC3E}">
        <p14:creationId xmlns:p14="http://schemas.microsoft.com/office/powerpoint/2010/main" val="2963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39552" y="404664"/>
            <a:ext cx="8229600" cy="5462067"/>
          </a:xfrm>
          <a:prstGeom prst="rect">
            <a:avLst/>
          </a:prstGeom>
          <a:ln w="19050">
            <a:noFill/>
          </a:ln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Измени форму главного слова и понаблюдай за зависимым (устно)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улиц</a:t>
            </a:r>
            <a:r>
              <a:rPr lang="ru-RU" sz="5400" dirty="0" smtClean="0">
                <a:solidFill>
                  <a:srgbClr val="00B050"/>
                </a:solidFill>
              </a:rPr>
              <a:t>ы</a:t>
            </a:r>
            <a:r>
              <a:rPr lang="ru-RU" sz="5400" dirty="0" smtClean="0">
                <a:solidFill>
                  <a:srgbClr val="0070C0"/>
                </a:solidFill>
              </a:rPr>
              <a:t> города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(нет) улиц  …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улиц</a:t>
            </a:r>
            <a:r>
              <a:rPr lang="ru-RU" sz="5400" dirty="0" smtClean="0">
                <a:solidFill>
                  <a:srgbClr val="00B050"/>
                </a:solidFill>
              </a:rPr>
              <a:t>ам</a:t>
            </a:r>
            <a:r>
              <a:rPr lang="ru-RU" sz="5400" dirty="0" smtClean="0">
                <a:solidFill>
                  <a:srgbClr val="0070C0"/>
                </a:solidFill>
              </a:rPr>
              <a:t>  …</a:t>
            </a:r>
          </a:p>
          <a:p>
            <a:pPr marL="0" indent="0">
              <a:buFont typeface="Arial" pitchFamily="34" charset="0"/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на улицах …</a:t>
            </a:r>
          </a:p>
          <a:p>
            <a:pPr marL="0" indent="0">
              <a:buFont typeface="Arial" pitchFamily="34" charset="0"/>
              <a:buNone/>
            </a:pPr>
            <a:endParaRPr lang="ru-RU" sz="5400" dirty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ru-RU" sz="5400" dirty="0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ru-RU" sz="5400" dirty="0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ru-RU" sz="5400" dirty="0" smtClean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94040" y="1648620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1804274" y="1925016"/>
            <a:ext cx="1224136" cy="143302"/>
            <a:chOff x="1403648" y="2350308"/>
            <a:chExt cx="1224136" cy="286604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2053873" y="1626295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чего?</a:t>
            </a:r>
            <a:endParaRPr lang="ru-RU" sz="16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318090" y="2621504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1428431" y="3474251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798096" y="4366635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ym typeface="Wingdings"/>
              </a:rPr>
              <a:t>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3174018" y="2448290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чего?</a:t>
            </a:r>
            <a:endParaRPr lang="ru-RU" sz="1600" i="1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2869661" y="2786844"/>
            <a:ext cx="1224136" cy="143302"/>
            <a:chOff x="1403648" y="2350308"/>
            <a:chExt cx="1224136" cy="286604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2111378" y="3766638"/>
            <a:ext cx="1584176" cy="143302"/>
            <a:chOff x="1403648" y="2350308"/>
            <a:chExt cx="1224136" cy="286604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2631030" y="4643934"/>
            <a:ext cx="1224136" cy="143302"/>
            <a:chOff x="1403648" y="2350308"/>
            <a:chExt cx="1224136" cy="286604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2559825" y="3428084"/>
            <a:ext cx="744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чего?</a:t>
            </a:r>
            <a:endParaRPr lang="ru-RU" sz="16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2801599" y="4377031"/>
            <a:ext cx="744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ym typeface="Wingdings"/>
              </a:rPr>
              <a:t>чего?</a:t>
            </a:r>
            <a:endParaRPr lang="ru-RU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662902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Сделай вывод. Если затрудняешься, </a:t>
            </a:r>
          </a:p>
          <a:p>
            <a:r>
              <a:rPr lang="ru-RU" sz="2000" dirty="0" smtClean="0"/>
              <a:t>посмотри на предыдущий слайд.</a:t>
            </a:r>
            <a:endParaRPr lang="ru-RU" sz="2000" dirty="0"/>
          </a:p>
        </p:txBody>
      </p:sp>
      <p:sp>
        <p:nvSpPr>
          <p:cNvPr id="7" name="Выгнутая вправо стрелка 6">
            <a:hlinkClick r:id="rId3" action="ppaction://hlinksldjump"/>
          </p:cNvPr>
          <p:cNvSpPr/>
          <p:nvPr/>
        </p:nvSpPr>
        <p:spPr>
          <a:xfrm flipV="1">
            <a:off x="5364088" y="5249771"/>
            <a:ext cx="792088" cy="108011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flipH="1">
            <a:off x="6372200" y="5512788"/>
            <a:ext cx="1224136" cy="70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Жми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119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67544" y="332656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Можно ли так сказать</a:t>
            </a:r>
            <a:endParaRPr lang="ru-RU" sz="4400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учу уроков; 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собираем грибами; 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рисовал мелки.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77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67544" y="332656"/>
            <a:ext cx="8229600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Можно ли так сказать</a:t>
            </a:r>
            <a:endParaRPr lang="ru-RU" sz="4400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учу уроков; 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собираем грибами; 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рисовал мелки.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srgbClr val="00B050"/>
                </a:solidFill>
              </a:rPr>
              <a:t>Конечно же нет. Эти словосочетания вызывают улыбку.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73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Вспомним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Устно ответьте на 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1988840"/>
            <a:ext cx="72728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70C0"/>
                </a:solidFill>
              </a:rPr>
              <a:t>Что такое согласование?</a:t>
            </a:r>
          </a:p>
        </p:txBody>
      </p:sp>
    </p:spTree>
    <p:extLst>
      <p:ext uri="{BB962C8B-B14F-4D97-AF65-F5344CB8AC3E}">
        <p14:creationId xmlns:p14="http://schemas.microsoft.com/office/powerpoint/2010/main" val="13593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67544" y="332656"/>
            <a:ext cx="8229600" cy="662473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Управление</a:t>
            </a:r>
            <a:endParaRPr lang="ru-RU" sz="4400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sz="4300" dirty="0" smtClean="0">
                <a:solidFill>
                  <a:srgbClr val="0070C0"/>
                </a:solidFill>
              </a:rPr>
              <a:t>Подчинительная связь, при которой главное слово, требует от зависимого определённой формы, называется управлением.</a:t>
            </a:r>
          </a:p>
          <a:p>
            <a:pPr marL="0" indent="0">
              <a:buFont typeface="Arial" pitchFamily="34" charset="0"/>
              <a:buNone/>
            </a:pPr>
            <a:r>
              <a:rPr lang="ru-RU" sz="4300" dirty="0" smtClean="0">
                <a:solidFill>
                  <a:srgbClr val="0070C0"/>
                </a:solidFill>
              </a:rPr>
              <a:t>При управлении главное слово способно изменяться, а зависимое не изменяет своей формы.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4300" dirty="0" smtClean="0">
                <a:solidFill>
                  <a:srgbClr val="FF0000"/>
                </a:solidFill>
              </a:rPr>
              <a:t>Правило с. 125</a:t>
            </a:r>
          </a:p>
          <a:p>
            <a:pPr marL="0" indent="0">
              <a:buFont typeface="Arial" pitchFamily="34" charset="0"/>
              <a:buNone/>
            </a:pP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5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67544" y="332656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sz="4300" dirty="0" smtClean="0">
              <a:solidFill>
                <a:srgbClr val="0070C0"/>
              </a:solidFill>
            </a:endParaRPr>
          </a:p>
          <a:p>
            <a:pPr marL="0" indent="0" algn="ctr">
              <a:buFont typeface="Arial" pitchFamily="34" charset="0"/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Прочитай инструкцию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«Как найти словосочетание с управлением»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на с. 126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02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43608" y="260648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Выполните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упражнение № 1</a:t>
            </a:r>
          </a:p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С.127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6" y="1484784"/>
            <a:ext cx="944882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Устно!!!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0" y="1668468"/>
            <a:ext cx="944882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260648"/>
            <a:ext cx="5544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Устно!!!</a:t>
            </a:r>
            <a:endParaRPr lang="ru-RU" sz="60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35596" y="3720696"/>
            <a:ext cx="6768752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13100" y="4725144"/>
            <a:ext cx="4955044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13100" y="5733256"/>
            <a:ext cx="3658900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27988" y="4084039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смотрю телевизор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14925" y="3958386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ym typeface="Wingdings"/>
              </a:rPr>
              <a:t>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380195" y="482016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посылка от бабушки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472960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ym typeface="Wingdings"/>
              </a:rPr>
              <a:t></a:t>
            </a: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6618833" y="4084039"/>
            <a:ext cx="612068" cy="118027"/>
            <a:chOff x="1403648" y="2350308"/>
            <a:chExt cx="1224136" cy="28660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6934352" y="4820160"/>
            <a:ext cx="1137378" cy="118027"/>
            <a:chOff x="1403648" y="2350308"/>
            <a:chExt cx="1224136" cy="286604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1403648" y="2350308"/>
              <a:ext cx="0" cy="2866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1403648" y="2350308"/>
              <a:ext cx="12241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2627784" y="2350308"/>
              <a:ext cx="0" cy="2866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6660232" y="3835275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FF0000"/>
                </a:solidFill>
              </a:rPr>
              <a:t>что?</a:t>
            </a:r>
            <a:endParaRPr lang="ru-RU" sz="1400" i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92280" y="4453371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FF0000"/>
                </a:solidFill>
              </a:rPr>
              <a:t>от кого?</a:t>
            </a:r>
            <a:endParaRPr lang="ru-RU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8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43608" y="260648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Выполните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упражнение № 3</a:t>
            </a:r>
          </a:p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С.128</a:t>
            </a:r>
            <a:r>
              <a:rPr lang="ru-RU" sz="3600" dirty="0" smtClean="0">
                <a:solidFill>
                  <a:srgbClr val="0070C0"/>
                </a:solidFill>
              </a:rPr>
              <a:t> 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260648"/>
            <a:ext cx="8820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Дополнительный материал</a:t>
            </a:r>
          </a:p>
          <a:p>
            <a:pPr marL="742950" indent="-742950">
              <a:buAutoNum type="arabicParenR"/>
            </a:pPr>
            <a:r>
              <a:rPr lang="ru-RU" sz="2800" dirty="0" smtClean="0">
                <a:solidFill>
                  <a:srgbClr val="0070C0"/>
                </a:solidFill>
              </a:rPr>
              <a:t>Повтори правило с.119-120</a:t>
            </a:r>
          </a:p>
          <a:p>
            <a:pPr marL="742950" indent="-742950">
              <a:buAutoNum type="arabicParenR"/>
            </a:pPr>
            <a:r>
              <a:rPr lang="ru-RU" sz="2800" dirty="0" smtClean="0">
                <a:solidFill>
                  <a:srgbClr val="0070C0"/>
                </a:solidFill>
              </a:rPr>
              <a:t>Прочитай памятку «Как найти словосочетание с согласованием» с 120.</a:t>
            </a:r>
            <a:endParaRPr lang="ru-RU" sz="2800" dirty="0" smtClean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092376"/>
            <a:ext cx="882047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Допиши слова, подходящие по смыслу. Главное слово отметьте </a:t>
            </a:r>
            <a:r>
              <a:rPr lang="ru-RU" sz="2800" dirty="0" smtClean="0">
                <a:sym typeface="Wingdings"/>
              </a:rPr>
              <a:t>. </a:t>
            </a:r>
            <a:r>
              <a:rPr lang="ru-RU" sz="2800" dirty="0" smtClean="0">
                <a:solidFill>
                  <a:srgbClr val="FF0000"/>
                </a:solidFill>
                <a:sym typeface="Wingdings"/>
              </a:rPr>
              <a:t>Напиши, какими частями речи являются главное и зависимое слово.</a:t>
            </a:r>
            <a:endParaRPr lang="ru-RU" sz="2800" dirty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3600" dirty="0" smtClean="0"/>
              <a:t>душистая </a:t>
            </a:r>
            <a:r>
              <a:rPr lang="ru-RU" sz="3600" dirty="0"/>
              <a:t>____, </a:t>
            </a:r>
            <a:r>
              <a:rPr lang="ru-RU" sz="3600" dirty="0" smtClean="0"/>
              <a:t>первый ________, спелая </a:t>
            </a:r>
            <a:r>
              <a:rPr lang="ru-RU" sz="3600" dirty="0"/>
              <a:t>____, широкая ____, русский ____, теплое ____, вкусное ____, </a:t>
            </a:r>
            <a:r>
              <a:rPr lang="ru-RU" sz="3600" dirty="0" smtClean="0"/>
              <a:t>Девятое ______, </a:t>
            </a:r>
          </a:p>
          <a:p>
            <a:r>
              <a:rPr lang="ru-RU" sz="3600" dirty="0" smtClean="0"/>
              <a:t>новые ____, пятый ___________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902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43608" y="260648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Выпишите словосочетания с согласованием.</a:t>
            </a: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014974"/>
            <a:ext cx="777686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иду гулять, белый снег, маленький котёнок, страница из книги, звонок от друга, красивая чашка, хороший совет, тренируюсь в спортзале </a:t>
            </a: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86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24500" y="264383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Проверь себя</a:t>
            </a:r>
          </a:p>
          <a:p>
            <a:pPr algn="ctr"/>
            <a:endParaRPr lang="ru-RU" sz="3600" dirty="0" smtClean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014974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белый снег, маленький котёнок, красивая чашка, хороший совет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  <p:sp>
        <p:nvSpPr>
          <p:cNvPr id="5" name="Выгнутая вправо стрелка 4">
            <a:hlinkClick r:id="rId3" action="ppaction://hlinksldjump"/>
          </p:cNvPr>
          <p:cNvSpPr/>
          <p:nvPr/>
        </p:nvSpPr>
        <p:spPr>
          <a:xfrm flipV="1">
            <a:off x="4046105" y="3861048"/>
            <a:ext cx="1152128" cy="129614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339752" y="4077072"/>
            <a:ext cx="108012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Жми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213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47664" y="1988840"/>
            <a:ext cx="56886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Желаю всем удачи и </a:t>
            </a:r>
            <a:r>
              <a:rPr lang="ru-RU" sz="6000" dirty="0" smtClean="0">
                <a:solidFill>
                  <a:srgbClr val="FF0000"/>
                </a:solidFill>
              </a:rPr>
              <a:t>здоровья!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Вспомним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Устно ответьте на 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1988840"/>
            <a:ext cx="72728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70C0"/>
                </a:solidFill>
              </a:rPr>
              <a:t>Что такое согласование?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2753" y="2708920"/>
            <a:ext cx="727280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B050"/>
                </a:solidFill>
              </a:rPr>
              <a:t>Согласование – это тип подчинительной связи в словосочетании, при котором главное и зависимое слова стоят в одном и том же числе, роде и падеже.</a:t>
            </a:r>
          </a:p>
        </p:txBody>
      </p:sp>
    </p:spTree>
    <p:extLst>
      <p:ext uri="{BB962C8B-B14F-4D97-AF65-F5344CB8AC3E}">
        <p14:creationId xmlns:p14="http://schemas.microsoft.com/office/powerpoint/2010/main" val="219892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Вспомним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Устно ответьте на 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1988840"/>
            <a:ext cx="72728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70C0"/>
                </a:solidFill>
              </a:rPr>
              <a:t>Какой частью речи выражено главное слово в словосочетаниях с согласованием?</a:t>
            </a:r>
          </a:p>
        </p:txBody>
      </p:sp>
    </p:spTree>
    <p:extLst>
      <p:ext uri="{BB962C8B-B14F-4D97-AF65-F5344CB8AC3E}">
        <p14:creationId xmlns:p14="http://schemas.microsoft.com/office/powerpoint/2010/main" val="119405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Вспомним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Устно ответьте на 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1988840"/>
            <a:ext cx="72728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70C0"/>
                </a:solidFill>
              </a:rPr>
              <a:t>Какой частью речи выражено главное  слово в словосочетаниях с согласованием?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9417" y="3717032"/>
            <a:ext cx="72728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B050"/>
                </a:solidFill>
              </a:rPr>
              <a:t>Имя существительное.</a:t>
            </a:r>
          </a:p>
        </p:txBody>
      </p:sp>
    </p:spTree>
    <p:extLst>
      <p:ext uri="{BB962C8B-B14F-4D97-AF65-F5344CB8AC3E}">
        <p14:creationId xmlns:p14="http://schemas.microsoft.com/office/powerpoint/2010/main" val="123833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Вспомним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Устно ответьте на 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1988840"/>
            <a:ext cx="72728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70C0"/>
                </a:solidFill>
              </a:rPr>
              <a:t>Какими частями речи может быть выражено зависимое слово в словосочетаниях с согласованием?</a:t>
            </a:r>
          </a:p>
        </p:txBody>
      </p:sp>
    </p:spTree>
    <p:extLst>
      <p:ext uri="{BB962C8B-B14F-4D97-AF65-F5344CB8AC3E}">
        <p14:creationId xmlns:p14="http://schemas.microsoft.com/office/powerpoint/2010/main" val="378165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Вспомним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Устно ответьте на вопросы.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4" y="1988840"/>
            <a:ext cx="72728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>
                <a:solidFill>
                  <a:srgbClr val="0070C0"/>
                </a:solidFill>
              </a:rPr>
              <a:t>Какими частями речи может быть выражено зависимое слово в словосочетаниях с согласованием?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9417" y="3717032"/>
            <a:ext cx="72728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solidFill>
                  <a:srgbClr val="00B050"/>
                </a:solidFill>
              </a:rPr>
              <a:t>Имя прилагательное или имя числительное.</a:t>
            </a:r>
          </a:p>
        </p:txBody>
      </p:sp>
    </p:spTree>
    <p:extLst>
      <p:ext uri="{BB962C8B-B14F-4D97-AF65-F5344CB8AC3E}">
        <p14:creationId xmlns:p14="http://schemas.microsoft.com/office/powerpoint/2010/main" val="33766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Найдите </a:t>
            </a:r>
            <a:r>
              <a:rPr lang="ru-RU" b="1" dirty="0" smtClean="0">
                <a:solidFill>
                  <a:srgbClr val="FF0000"/>
                </a:solidFill>
              </a:rPr>
              <a:t> и запишите словосочетания с согласованием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69168" y="1916832"/>
            <a:ext cx="8867328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5400" dirty="0" err="1" smtClean="0"/>
              <a:t>в_сёлые</a:t>
            </a:r>
            <a:r>
              <a:rPr lang="ru-RU" sz="5400" dirty="0" smtClean="0"/>
              <a:t>  </a:t>
            </a:r>
            <a:r>
              <a:rPr lang="ru-RU" sz="5400" dirty="0" err="1" smtClean="0"/>
              <a:t>р_бята</a:t>
            </a:r>
            <a:r>
              <a:rPr lang="ru-RU" sz="5400" dirty="0" smtClean="0"/>
              <a:t>,  </a:t>
            </a:r>
            <a:r>
              <a:rPr lang="ru-RU" sz="5400" dirty="0" err="1" smtClean="0"/>
              <a:t>ябл_чный</a:t>
            </a:r>
            <a:r>
              <a:rPr lang="ru-RU" sz="5400" dirty="0" smtClean="0"/>
              <a:t> </a:t>
            </a:r>
            <a:r>
              <a:rPr lang="ru-RU" sz="5400" dirty="0" err="1" smtClean="0"/>
              <a:t>п_рог</a:t>
            </a:r>
            <a:r>
              <a:rPr lang="ru-RU" sz="5400" dirty="0" smtClean="0"/>
              <a:t>, </a:t>
            </a:r>
            <a:r>
              <a:rPr lang="ru-RU" sz="5400" dirty="0" smtClean="0"/>
              <a:t>_</a:t>
            </a:r>
            <a:r>
              <a:rPr lang="ru-RU" sz="5400" dirty="0" err="1" smtClean="0"/>
              <a:t>ди_адцатое</a:t>
            </a:r>
            <a:r>
              <a:rPr lang="ru-RU" sz="5400" dirty="0" smtClean="0"/>
              <a:t>  </a:t>
            </a:r>
            <a:r>
              <a:rPr lang="ru-RU" sz="5400" dirty="0" smtClean="0"/>
              <a:t>мая</a:t>
            </a:r>
            <a:r>
              <a:rPr lang="ru-RU" sz="5400" dirty="0"/>
              <a:t>, </a:t>
            </a:r>
            <a:r>
              <a:rPr lang="ru-RU" sz="5400" dirty="0" err="1"/>
              <a:t>уч</a:t>
            </a:r>
            <a:r>
              <a:rPr lang="ru-RU" sz="5400" dirty="0"/>
              <a:t>_ уроки, </a:t>
            </a:r>
            <a:r>
              <a:rPr lang="ru-RU" sz="5400" dirty="0" smtClean="0"/>
              <a:t> в   </a:t>
            </a:r>
            <a:r>
              <a:rPr lang="ru-RU" sz="5400" dirty="0" err="1" smtClean="0"/>
              <a:t>з_лён_м</a:t>
            </a:r>
            <a:r>
              <a:rPr lang="ru-RU" sz="5400" dirty="0" smtClean="0"/>
              <a:t>   </a:t>
            </a:r>
            <a:r>
              <a:rPr lang="ru-RU" sz="5400" dirty="0" err="1" smtClean="0"/>
              <a:t>л_су</a:t>
            </a:r>
            <a:r>
              <a:rPr lang="ru-RU" sz="5400" dirty="0" smtClean="0"/>
              <a:t>, </a:t>
            </a:r>
            <a:endParaRPr lang="ru-RU" sz="5400" dirty="0" smtClean="0"/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5400" dirty="0" err="1" smtClean="0"/>
              <a:t>с_бира_м</a:t>
            </a:r>
            <a:r>
              <a:rPr lang="ru-RU" sz="5400" dirty="0" smtClean="0"/>
              <a:t>   </a:t>
            </a:r>
            <a:r>
              <a:rPr lang="ru-RU" sz="5400" dirty="0" err="1" smtClean="0"/>
              <a:t>гр_бы</a:t>
            </a:r>
            <a:r>
              <a:rPr lang="ru-RU" sz="5400" dirty="0" smtClean="0"/>
              <a:t>, </a:t>
            </a:r>
            <a:r>
              <a:rPr lang="ru-RU" sz="5400" dirty="0" err="1" smtClean="0"/>
              <a:t>чес_ный</a:t>
            </a:r>
            <a:r>
              <a:rPr lang="ru-RU" sz="5400" dirty="0" smtClean="0"/>
              <a:t> бой, улиц_ </a:t>
            </a:r>
            <a:r>
              <a:rPr lang="ru-RU" sz="5400" dirty="0" err="1" smtClean="0"/>
              <a:t>гор_да</a:t>
            </a:r>
            <a:endParaRPr lang="ru-RU" sz="5400" dirty="0" smtClean="0"/>
          </a:p>
          <a:p>
            <a:pPr marL="0" indent="0">
              <a:buFont typeface="Arial" pitchFamily="34" charset="0"/>
              <a:buNone/>
            </a:pPr>
            <a:endParaRPr lang="ru-RU" sz="7200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Сколько словосочетаний ты выписал(а)?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69168" y="1916832"/>
            <a:ext cx="8867328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ru-RU" sz="5400" dirty="0" err="1" smtClean="0"/>
              <a:t>в_сёлые</a:t>
            </a:r>
            <a:r>
              <a:rPr lang="ru-RU" sz="5400" dirty="0" smtClean="0"/>
              <a:t>  </a:t>
            </a:r>
            <a:r>
              <a:rPr lang="ru-RU" sz="5400" dirty="0" err="1" smtClean="0"/>
              <a:t>р_бята</a:t>
            </a:r>
            <a:r>
              <a:rPr lang="ru-RU" sz="5400" dirty="0" smtClean="0"/>
              <a:t>,  </a:t>
            </a:r>
            <a:r>
              <a:rPr lang="ru-RU" sz="5400" dirty="0" err="1" smtClean="0"/>
              <a:t>ябл_чный</a:t>
            </a:r>
            <a:r>
              <a:rPr lang="ru-RU" sz="5400" dirty="0" smtClean="0"/>
              <a:t> </a:t>
            </a:r>
            <a:r>
              <a:rPr lang="ru-RU" sz="5400" dirty="0" err="1" smtClean="0"/>
              <a:t>п_рог</a:t>
            </a:r>
            <a:r>
              <a:rPr lang="ru-RU" sz="5400" dirty="0" smtClean="0"/>
              <a:t>, </a:t>
            </a:r>
            <a:r>
              <a:rPr lang="ru-RU" sz="5400" dirty="0" smtClean="0"/>
              <a:t>_</a:t>
            </a:r>
            <a:r>
              <a:rPr lang="ru-RU" sz="5400" dirty="0" err="1" smtClean="0"/>
              <a:t>ди_адцатое</a:t>
            </a:r>
            <a:r>
              <a:rPr lang="ru-RU" sz="5400" dirty="0" smtClean="0"/>
              <a:t>  </a:t>
            </a:r>
            <a:r>
              <a:rPr lang="ru-RU" sz="5400" dirty="0" smtClean="0"/>
              <a:t>мая</a:t>
            </a:r>
            <a:r>
              <a:rPr lang="ru-RU" sz="5400" dirty="0"/>
              <a:t>, </a:t>
            </a:r>
            <a:r>
              <a:rPr lang="ru-RU" sz="5400" dirty="0" err="1"/>
              <a:t>уч</a:t>
            </a:r>
            <a:r>
              <a:rPr lang="ru-RU" sz="5400" dirty="0"/>
              <a:t>_ уроки, </a:t>
            </a:r>
            <a:r>
              <a:rPr lang="ru-RU" sz="5400" dirty="0" smtClean="0"/>
              <a:t> в   </a:t>
            </a:r>
            <a:r>
              <a:rPr lang="ru-RU" sz="5400" dirty="0" err="1" smtClean="0"/>
              <a:t>з_лён_м</a:t>
            </a:r>
            <a:r>
              <a:rPr lang="ru-RU" sz="5400" dirty="0" smtClean="0"/>
              <a:t>   </a:t>
            </a:r>
            <a:r>
              <a:rPr lang="ru-RU" sz="5400" dirty="0" err="1" smtClean="0"/>
              <a:t>л_су</a:t>
            </a:r>
            <a:r>
              <a:rPr lang="ru-RU" sz="5400" dirty="0" smtClean="0"/>
              <a:t>, </a:t>
            </a:r>
            <a:endParaRPr lang="ru-RU" sz="5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5400" dirty="0" err="1" smtClean="0"/>
              <a:t>с_бира_м</a:t>
            </a:r>
            <a:r>
              <a:rPr lang="ru-RU" sz="5400" dirty="0" smtClean="0"/>
              <a:t>   </a:t>
            </a:r>
            <a:r>
              <a:rPr lang="ru-RU" sz="5400" dirty="0" err="1" smtClean="0"/>
              <a:t>гр_бы</a:t>
            </a:r>
            <a:r>
              <a:rPr lang="ru-RU" sz="5400" dirty="0" smtClean="0"/>
              <a:t>, </a:t>
            </a:r>
            <a:r>
              <a:rPr lang="ru-RU" sz="5400" dirty="0" err="1" smtClean="0"/>
              <a:t>чес_ный</a:t>
            </a:r>
            <a:r>
              <a:rPr lang="ru-RU" sz="5400" dirty="0" smtClean="0"/>
              <a:t> бой</a:t>
            </a:r>
            <a:r>
              <a:rPr lang="ru-RU" sz="5400" dirty="0"/>
              <a:t>, улиц_ </a:t>
            </a:r>
            <a:r>
              <a:rPr lang="ru-RU" sz="5400" dirty="0" err="1"/>
              <a:t>гор_да</a:t>
            </a:r>
            <a:endParaRPr lang="ru-RU" sz="5400" dirty="0"/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ru-RU" sz="5400" dirty="0" smtClean="0"/>
          </a:p>
          <a:p>
            <a:pPr marL="0" indent="0">
              <a:buFont typeface="Arial" pitchFamily="34" charset="0"/>
              <a:buNone/>
            </a:pPr>
            <a:endParaRPr lang="ru-RU" sz="7200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Мизерная Елена Ивановна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17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aedafbfbfd9809145103958ff913383f8a5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778</Words>
  <Application>Microsoft Office PowerPoint</Application>
  <PresentationFormat>Экран (4:3)</PresentationFormat>
  <Paragraphs>185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дом</cp:lastModifiedBy>
  <cp:revision>38</cp:revision>
  <dcterms:created xsi:type="dcterms:W3CDTF">2014-04-15T04:41:55Z</dcterms:created>
  <dcterms:modified xsi:type="dcterms:W3CDTF">2020-04-08T09:23:09Z</dcterms:modified>
</cp:coreProperties>
</file>