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3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780A0A-9B9C-4FEF-A050-3D27A460D52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PMingLiU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PMingLiU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PMingLiU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PMingLiU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PMingLiU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97953D6-BA5A-486F-A5E9-BE6AD975EAC7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  <p:sp>
        <p:nvSpPr>
          <p:cNvPr id="153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F4EA31C-5AF0-44DD-9C37-3EB8365CCD16}" type="slidenum">
              <a:rPr lang="zh-CN" altLang="en-US" smtClean="0"/>
              <a:pPr/>
              <a:t>2</a:t>
            </a:fld>
            <a:endParaRPr lang="en-US" altLang="zh-CN" smtClean="0"/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C92BF78-38FD-45D2-B064-41AACF437266}" type="slidenum">
              <a:rPr lang="zh-CN" altLang="en-US" smtClean="0"/>
              <a:pPr/>
              <a:t>3</a:t>
            </a:fld>
            <a:endParaRPr lang="en-US" altLang="zh-CN" smtClean="0"/>
          </a:p>
        </p:txBody>
      </p:sp>
      <p:sp>
        <p:nvSpPr>
          <p:cNvPr id="174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B5AFFBA-3593-403A-ADD7-E8B1AB52FCF1}" type="slidenum">
              <a:rPr lang="zh-CN" altLang="en-US" smtClean="0"/>
              <a:pPr/>
              <a:t>5</a:t>
            </a:fld>
            <a:endParaRPr lang="en-US" altLang="zh-CN" smtClean="0"/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9B5AD-B146-4AA4-AF9F-49125082225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0D1F7-BAA1-41FF-83F8-3310A4BDFB2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9DA83-F572-4625-845B-957A2494134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CBBB1-B68F-434B-A298-8FCA09CEE77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99935-5780-4019-BA11-B600B25AA97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89B89-8AD2-4E39-9C2B-9EBD1364DDB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E5DDE-547A-4BC7-A73C-79DCD2B13DD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9E010-51BE-4E6F-BB1C-6D9A6CDAF79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AAD3E-723D-4AFF-A607-6977B9F203B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95B32-14F9-425D-B14E-8EEF7306954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813ED-F620-4E9C-90CF-BDDEA4FAC16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993A61-5370-4F10-9556-3BBB4EDD687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altLang="zh-CN" sz="5400" b="1" smtClean="0">
                <a:solidFill>
                  <a:srgbClr val="FF0000"/>
                </a:solidFill>
                <a:latin typeface="Monotype Corsiva" pitchFamily="66" charset="0"/>
              </a:rPr>
              <a:t>«Экологическое воспитание через проектную деятельность»</a:t>
            </a:r>
            <a:endParaRPr lang="zh-CN" altLang="en-US" sz="5400" b="1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84888" y="3886200"/>
            <a:ext cx="2519362" cy="1752600"/>
          </a:xfrm>
        </p:spPr>
        <p:txBody>
          <a:bodyPr/>
          <a:lstStyle/>
          <a:p>
            <a:pPr algn="r" eaLnBrk="1" hangingPunct="1"/>
            <a:r>
              <a:rPr lang="ru-RU" altLang="zh-CN" sz="2000" b="1" i="1" smtClean="0">
                <a:latin typeface="Times New Roman" pitchFamily="18" charset="0"/>
                <a:cs typeface="Times New Roman" pitchFamily="18" charset="0"/>
              </a:rPr>
              <a:t>Выполнил воспитатель старшей группы Крайкина Н.В</a:t>
            </a:r>
            <a:r>
              <a:rPr lang="ru-RU" altLang="zh-CN" sz="200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20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0243" name="Picture 2" descr="C:\Users\светлана\Desktop\Рисунок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effectLst>
            <a:softEdge rad="112500"/>
          </a:effectLst>
        </p:spPr>
      </p:pic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1331913" y="260350"/>
            <a:ext cx="63357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>
                <a:solidFill>
                  <a:srgbClr val="002060"/>
                </a:solidFill>
                <a:latin typeface="Monotype Corsiva" pitchFamily="66" charset="0"/>
              </a:rPr>
              <a:t>«Я садовником родился»</a:t>
            </a:r>
          </a:p>
        </p:txBody>
      </p:sp>
      <p:pic>
        <p:nvPicPr>
          <p:cNvPr id="16387" name="Picture 3" descr="C:\Users\светлана\Desktop\IMG-49d6da50b6721f714805dbc4a472f240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484784"/>
            <a:ext cx="3456384" cy="2562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4" descr="C:\Users\светлана\Desktop\IMG-007d3c950859fba827fbc739953fab5c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32240" y="1484784"/>
            <a:ext cx="2116754" cy="2855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8" name="Picture 8" descr="C:\Users\светлана\Desktop\i (4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07904" y="1844824"/>
            <a:ext cx="3124887" cy="2316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9" name="Picture 9" descr="C:\Users\светлана\Desktop\i (5)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536" y="4083124"/>
            <a:ext cx="2057418" cy="2774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3" name="Picture 10" descr="C:\Users\светлана\Desktop\i (14)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00338" y="4292600"/>
            <a:ext cx="25844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1" descr="C:\Users\светлана\Desktop\i (12)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652120" y="3717032"/>
            <a:ext cx="2112955" cy="2849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2291" name="Picture 2" descr="C:\Users\светлана\Desktop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375775" cy="6858000"/>
          </a:xfrm>
          <a:noFill/>
        </p:spPr>
      </p:pic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3708400" y="549275"/>
            <a:ext cx="4032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>
                <a:latin typeface="Monotype Corsiva" pitchFamily="66" charset="0"/>
              </a:rPr>
              <a:t>Выставки</a:t>
            </a:r>
          </a:p>
        </p:txBody>
      </p:sp>
      <p:pic>
        <p:nvPicPr>
          <p:cNvPr id="39939" name="Picture 3" descr="C:\Users\светлана\Desktop\i (6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908720"/>
            <a:ext cx="3610478" cy="2676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0" name="Picture 4" descr="C:\Users\светлана\Desktop\i (13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05365" y="1772816"/>
            <a:ext cx="5438635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2" name="Picture 6" descr="C:\Users\светлана\Desktop\i (8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99592" y="3501008"/>
            <a:ext cx="2338058" cy="3153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5" name="Picture 2" descr="C:\Users\светлана\Desktop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1547813" y="476250"/>
            <a:ext cx="59039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rgbClr val="FF0000"/>
                </a:solidFill>
              </a:rPr>
              <a:t>Работа с родителями</a:t>
            </a:r>
          </a:p>
        </p:txBody>
      </p:sp>
      <p:pic>
        <p:nvPicPr>
          <p:cNvPr id="40964" name="Picture 4" descr="C:\Users\светлана\Desktop\мастер класс Крайкина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340768"/>
            <a:ext cx="4096455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65" name="Picture 5" descr="C:\Users\светлана\Desktop\мастер класс Крайкина 1 (2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95936" y="3266982"/>
            <a:ext cx="4825504" cy="2714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8913"/>
            <a:ext cx="8229600" cy="45259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zh-CN" sz="2000" b="1" i="1" smtClean="0">
                <a:latin typeface="Times New Roman" pitchFamily="18" charset="0"/>
                <a:cs typeface="Times New Roman" pitchFamily="18" charset="0"/>
              </a:rPr>
              <a:t>Огород на подоконнике в детском саду является очень приятным занятием, особенно зимой и весной, когда хочется не только отведать свежие дары природы, но и посмотреть на цвета зелени. Благодаря данному проекту происходить расширения представлений детей о том, как ухаживать за растениями в комнатных условиях, обобщения представлений о необходимости света, тепла, влаги почвы для роста растений, развития познавательных и творческих способностей детей. Именно в дошкольном возрасте закладываются позитивные чувства к природе и природным явлениям, впервые осознается роль природы в жизни человека. </a:t>
            </a:r>
            <a:endParaRPr lang="zh-CN" altLang="en-US" sz="2000" b="1" i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C:\Users\светлана\Desktop\IMG-9e1ea65c77e46558399cbd9145d35887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573016"/>
            <a:ext cx="4067944" cy="3015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Users\светлана\Desktop\огород 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3645024"/>
            <a:ext cx="3600400" cy="26990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6035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zh-CN" sz="2800" b="1" smtClean="0">
                <a:latin typeface="Monotype Corsiva" pitchFamily="66" charset="0"/>
              </a:rPr>
              <a:t>Вид , тип проекта: </a:t>
            </a:r>
            <a:r>
              <a:rPr lang="ru-RU" altLang="zh-CN" sz="2800" smtClean="0">
                <a:latin typeface="Monotype Corsiva" pitchFamily="66" charset="0"/>
              </a:rPr>
              <a:t>долгосрочный.</a:t>
            </a:r>
            <a:endParaRPr lang="ru-RU" altLang="zh-CN" sz="2800" b="1" smtClean="0">
              <a:latin typeface="Monotype Corsiva" pitchFamily="66" charset="0"/>
            </a:endParaRPr>
          </a:p>
          <a:p>
            <a:pPr eaLnBrk="1" hangingPunct="1">
              <a:buFontTx/>
              <a:buNone/>
            </a:pPr>
            <a:r>
              <a:rPr lang="ru-RU" altLang="zh-CN" sz="2800" b="1" smtClean="0">
                <a:latin typeface="Monotype Corsiva" pitchFamily="66" charset="0"/>
              </a:rPr>
              <a:t>Цель</a:t>
            </a:r>
            <a:r>
              <a:rPr lang="ru-RU" altLang="zh-CN" sz="2800" smtClean="0">
                <a:latin typeface="Monotype Corsiva" pitchFamily="66" charset="0"/>
              </a:rPr>
              <a:t>: расширять представления детей об  окружающем мире и прививать трудовые навыки, посредством совместного создания огорода.</a:t>
            </a:r>
          </a:p>
          <a:p>
            <a:pPr eaLnBrk="1" hangingPunct="1">
              <a:buFontTx/>
              <a:buNone/>
            </a:pPr>
            <a:r>
              <a:rPr lang="ru-RU" altLang="zh-CN" sz="1800" b="1" i="1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eaLnBrk="1" hangingPunct="1">
              <a:buFontTx/>
              <a:buChar char="-"/>
            </a:pPr>
            <a:r>
              <a:rPr lang="ru-RU" altLang="zh-CN" sz="1800" i="1" smtClean="0">
                <a:latin typeface="Times New Roman" pitchFamily="18" charset="0"/>
                <a:cs typeface="Times New Roman" pitchFamily="18" charset="0"/>
              </a:rPr>
              <a:t>ФОРМИРОВАТЬ ПРЕДСТАВЛЕНИЯ О РАБОТАХ ПРОВОДИМЫХ В ВЕСЕННИЙ , ЛЕТНИЙ и ОСЕННИЙ ПЕРИОД В САДУ И ОГОРОДЕ.</a:t>
            </a:r>
          </a:p>
          <a:p>
            <a:pPr eaLnBrk="1" hangingPunct="1">
              <a:buFontTx/>
              <a:buChar char="-"/>
            </a:pPr>
            <a:r>
              <a:rPr lang="ru-RU" altLang="zh-CN" sz="1800" i="1" smtClean="0">
                <a:latin typeface="Times New Roman" pitchFamily="18" charset="0"/>
                <a:cs typeface="Times New Roman" pitchFamily="18" charset="0"/>
              </a:rPr>
              <a:t>РАСШИРЯТЬ ПРЕДСТАВЛЕНИЯ ДЕТЕЙ О ЖИЗНИ РАСТЕНИЙ.</a:t>
            </a:r>
          </a:p>
          <a:p>
            <a:pPr eaLnBrk="1" hangingPunct="1">
              <a:buFontTx/>
              <a:buChar char="-"/>
            </a:pPr>
            <a:r>
              <a:rPr lang="ru-RU" altLang="zh-CN" sz="1800" i="1" smtClean="0">
                <a:latin typeface="Times New Roman" pitchFamily="18" charset="0"/>
                <a:cs typeface="Times New Roman" pitchFamily="18" charset="0"/>
              </a:rPr>
              <a:t>УЧИТЬ НАБЛЮДАТЬ ЗА ПОСАДКОЙ И ВСХОДАМИ СЕМЯН.</a:t>
            </a:r>
          </a:p>
          <a:p>
            <a:pPr eaLnBrk="1" hangingPunct="1">
              <a:buFontTx/>
              <a:buChar char="-"/>
            </a:pPr>
            <a:r>
              <a:rPr lang="ru-RU" altLang="zh-CN" sz="1800" i="1" smtClean="0">
                <a:latin typeface="Times New Roman" pitchFamily="18" charset="0"/>
                <a:cs typeface="Times New Roman" pitchFamily="18" charset="0"/>
              </a:rPr>
              <a:t>УЧИТЬ ДЕТЕЙ ДЕЛАТЬ ВЫВОДЫ НА ОСНОВЕ НАБЛЮДЕНИЙ .</a:t>
            </a:r>
          </a:p>
          <a:p>
            <a:pPr eaLnBrk="1" hangingPunct="1">
              <a:buFontTx/>
              <a:buChar char="-"/>
            </a:pPr>
            <a:r>
              <a:rPr lang="ru-RU" altLang="zh-CN" sz="1800" i="1" smtClean="0">
                <a:latin typeface="Times New Roman" pitchFamily="18" charset="0"/>
                <a:cs typeface="Times New Roman" pitchFamily="18" charset="0"/>
              </a:rPr>
              <a:t>ВОСПИТЫВАТЬ БЕРЕЖНОЕ ОТНОШЕНИЕМ К РАСТЕНИЯМ</a:t>
            </a:r>
          </a:p>
          <a:p>
            <a:pPr eaLnBrk="1" hangingPunct="1">
              <a:buFontTx/>
              <a:buChar char="-"/>
            </a:pPr>
            <a:r>
              <a:rPr lang="ru-RU" altLang="zh-CN" sz="1800" i="1" smtClean="0">
                <a:latin typeface="Times New Roman" pitchFamily="18" charset="0"/>
                <a:cs typeface="Times New Roman" pitchFamily="18" charset="0"/>
              </a:rPr>
              <a:t>РАСШИРЯТЬ, ОБОГАЩАТЬ, АКТИВИЗИРОВАТЬ СЛОВАРЬ ДЕТЕЙ.</a:t>
            </a:r>
          </a:p>
          <a:p>
            <a:pPr eaLnBrk="1" hangingPunct="1">
              <a:buFontTx/>
              <a:buChar char="-"/>
            </a:pPr>
            <a:r>
              <a:rPr lang="ru-RU" altLang="zh-CN" sz="1800" i="1" smtClean="0">
                <a:latin typeface="Times New Roman" pitchFamily="18" charset="0"/>
                <a:cs typeface="Times New Roman" pitchFamily="18" charset="0"/>
              </a:rPr>
              <a:t>СПОСОБСТВОВАТЬ РАЗВИТИЮ ВОСПРИЯТИЯ КРАСОТЫ ПРИРОДЫ И ПЕРЕДАЧЕ ЕЕ ЧЕРЕЗ РИСУНОК, ЛЕПКУ, АППЛИКАЦИЮ.</a:t>
            </a:r>
          </a:p>
          <a:p>
            <a:pPr eaLnBrk="1" hangingPunct="1">
              <a:buFontTx/>
              <a:buChar char="-"/>
            </a:pPr>
            <a:endParaRPr lang="zh-CN" altLang="en-US" sz="1800" i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4" name="Picture 2" descr="C:\Users\светлана\Desktop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0429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2051050" y="0"/>
            <a:ext cx="61928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FF0000"/>
                </a:solidFill>
                <a:latin typeface="Monotype Corsiva" pitchFamily="66" charset="0"/>
              </a:rPr>
              <a:t>Методическое сопровождение проекта.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1188" y="1628775"/>
            <a:ext cx="8281987" cy="4154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1.Обращение к родителям.</a:t>
            </a:r>
          </a:p>
          <a:p>
            <a:pPr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2.Беседы.</a:t>
            </a:r>
          </a:p>
          <a:p>
            <a:pPr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3.Загадки, стихи, пиктограммы.</a:t>
            </a:r>
          </a:p>
          <a:p>
            <a:pPr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4.Кроссворды.</a:t>
            </a:r>
          </a:p>
          <a:p>
            <a:pPr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5.Исследуем вместе с детьми.</a:t>
            </a:r>
          </a:p>
          <a:p>
            <a:pPr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6.Совместная деятельность педагога и детей по выращиванию овощей.</a:t>
            </a:r>
          </a:p>
          <a:p>
            <a:pPr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7.Экологические игры.</a:t>
            </a:r>
          </a:p>
          <a:p>
            <a:pPr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8.Речевое творчество детей (рассказы детей, модель-план составления описательных рассказов об овощах).</a:t>
            </a:r>
          </a:p>
          <a:p>
            <a:pPr>
              <a:defRPr/>
            </a:pPr>
            <a:r>
              <a:rPr lang="ru-RU" sz="2400" dirty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9.Художественное творчество детей.</a:t>
            </a:r>
          </a:p>
        </p:txBody>
      </p:sp>
    </p:spTree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60350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zh-CN" sz="2800" b="1" smtClean="0">
                <a:latin typeface="Monotype Corsiva" pitchFamily="66" charset="0"/>
              </a:rPr>
              <a:t>Ожидаемые результаты реализации проекта:</a:t>
            </a:r>
          </a:p>
          <a:p>
            <a:pPr algn="just" eaLnBrk="1" hangingPunct="1"/>
            <a:r>
              <a:rPr lang="ru-RU" altLang="zh-CN" sz="2800" smtClean="0">
                <a:latin typeface="Monotype Corsiva" pitchFamily="66" charset="0"/>
              </a:rPr>
              <a:t>Получение знаний детей о жизни растений.</a:t>
            </a:r>
          </a:p>
          <a:p>
            <a:pPr algn="just" eaLnBrk="1" hangingPunct="1"/>
            <a:r>
              <a:rPr lang="ru-RU" altLang="zh-CN" sz="2800" smtClean="0">
                <a:latin typeface="Monotype Corsiva" pitchFamily="66" charset="0"/>
              </a:rPr>
              <a:t>Создание необходимых условий в группе и на участке для наблюдений за жизнью растений, и возможностью ухаживать  за ними.</a:t>
            </a:r>
          </a:p>
          <a:p>
            <a:pPr algn="just" eaLnBrk="1" hangingPunct="1"/>
            <a:r>
              <a:rPr lang="ru-RU" altLang="zh-CN" sz="2800" smtClean="0">
                <a:latin typeface="Monotype Corsiva" pitchFamily="66" charset="0"/>
              </a:rPr>
              <a:t>Развить познавательный интерес у детей, любознательность , коммуникативные навыки.</a:t>
            </a:r>
          </a:p>
          <a:p>
            <a:pPr algn="just" eaLnBrk="1" hangingPunct="1"/>
            <a:r>
              <a:rPr lang="ru-RU" altLang="zh-CN" sz="2800" smtClean="0">
                <a:latin typeface="Monotype Corsiva" pitchFamily="66" charset="0"/>
              </a:rPr>
              <a:t>Развивать умение правильно пользоваться простейшими орудиями труда по обработке почвы и ухода за растениями.</a:t>
            </a:r>
          </a:p>
          <a:p>
            <a:pPr algn="just" eaLnBrk="1" hangingPunct="1"/>
            <a:endParaRPr lang="zh-CN" altLang="en-US" sz="2800" smtClean="0">
              <a:latin typeface="Monotype Corsiva" pitchFamily="66" charset="0"/>
            </a:endParaRPr>
          </a:p>
        </p:txBody>
      </p:sp>
    </p:spTree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172" name="Picture 2" descr="C:\Users\светлана\Desktop\Рисунок2.jpg"/>
          <p:cNvPicPr>
            <a:picLocks noGrp="1"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42888"/>
            <a:ext cx="9144000" cy="710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1619250" y="0"/>
            <a:ext cx="55451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 algn="ctr"/>
            <a:r>
              <a:rPr lang="ru-RU" sz="4800" b="1">
                <a:solidFill>
                  <a:srgbClr val="FF0000"/>
                </a:solidFill>
                <a:latin typeface="Monotype Corsiva" pitchFamily="66" charset="0"/>
              </a:rPr>
              <a:t>Огород на подоконнике </a:t>
            </a:r>
            <a:endParaRPr lang="ru-RU" sz="3200" b="1">
              <a:latin typeface="Monotype Corsiva" pitchFamily="66" charset="0"/>
            </a:endParaRPr>
          </a:p>
          <a:p>
            <a:pPr marL="514350" indent="-514350" algn="ctr"/>
            <a:r>
              <a:rPr lang="ru-RU" sz="3200">
                <a:latin typeface="Monotype Corsiva" pitchFamily="66" charset="0"/>
              </a:rPr>
              <a:t>Д.и. «Семена»</a:t>
            </a:r>
          </a:p>
        </p:txBody>
      </p:sp>
      <p:pic>
        <p:nvPicPr>
          <p:cNvPr id="12290" name="Picture 2" descr="C:\Users\светлана\Desktop\IMG-8280eb46c562ed3b3d20f9ca14f81846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620688"/>
            <a:ext cx="2088232" cy="2816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1" name="Picture 3" descr="C:\Users\светлана\Desktop\IMG-a0b778863134d4f0aeab8f9ecadab8bd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84159" y="764704"/>
            <a:ext cx="2759841" cy="3722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 descr="C:\Users\светлана\Desktop\огород 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43808" y="1340768"/>
            <a:ext cx="3240360" cy="24291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153" name="Picture 9" descr="C:\Users\светлана\Desktop\i (2)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3861048"/>
            <a:ext cx="3553373" cy="2634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4" name="Picture 10" descr="C:\Users\светлана\Desktop\i (3)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851920" y="4077072"/>
            <a:ext cx="3164899" cy="2346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8195" name="Picture 2" descr="C:\Users\светлана\Desktop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395288" y="0"/>
            <a:ext cx="8208962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400" b="1">
              <a:latin typeface="Monotype Corsiva" pitchFamily="66" charset="0"/>
            </a:endParaRPr>
          </a:p>
          <a:p>
            <a:pPr algn="ctr"/>
            <a:r>
              <a:rPr lang="ru-RU" sz="2000" i="1">
                <a:latin typeface="Times New Roman" pitchFamily="18" charset="0"/>
                <a:cs typeface="Times New Roman" pitchFamily="18" charset="0"/>
              </a:rPr>
              <a:t>Дети наблюдали за ростом растений, проводились опыты, эксперименты. Устанавливались связи: растения – земля, растения – вода, растения – человек. В процессе исследования дети познакомились с художественной литературой об овощах: поговорки, стихи, сказки, загадки. Рассматривали иллюстрации, картинки. Проводились занятия, дидактические игры, беседы.</a:t>
            </a:r>
          </a:p>
          <a:p>
            <a:pPr algn="ctr"/>
            <a:r>
              <a:rPr lang="ru-RU" sz="32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Наблюдение за ростом растений.</a:t>
            </a:r>
          </a:p>
        </p:txBody>
      </p:sp>
      <p:pic>
        <p:nvPicPr>
          <p:cNvPr id="13317" name="Picture 5" descr="C:\Users\светлана\Desktop\IMG-ca4c79d5dd8118b8c1943ca05d31d701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996952"/>
            <a:ext cx="1970262" cy="2657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8" name="Picture 6" descr="C:\Users\светлана\Desktop\IMG-7c7e9d0fc6c37b513d6308ab1c28b3ca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5976" y="3284984"/>
            <a:ext cx="2488276" cy="1844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20" name="Picture 8" descr="C:\Users\светлана\Desktop\IMG-5ada3e58efc233882b25f18a48008c01-V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38335" y="2924944"/>
            <a:ext cx="2205665" cy="2974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9" name="Picture 11" descr="C:\Users\светлана\Desktop\i (1)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67744" y="3140968"/>
            <a:ext cx="1904597" cy="25687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9219" name="Picture 2" descr="C:\Users\светлана\Desktop\Рисунок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1476375" y="260350"/>
            <a:ext cx="554355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FF0000"/>
                </a:solidFill>
                <a:latin typeface="Monotype Corsiva" pitchFamily="66" charset="0"/>
              </a:rPr>
              <a:t>Эксперименты</a:t>
            </a:r>
          </a:p>
          <a:p>
            <a:pPr algn="ctr"/>
            <a:r>
              <a:rPr lang="ru-RU" sz="3600">
                <a:latin typeface="Monotype Corsiva" pitchFamily="66" charset="0"/>
              </a:rPr>
              <a:t>"Путешествие в царство природы". </a:t>
            </a:r>
            <a:endParaRPr lang="ru-RU" sz="3600" b="1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4339" name="Picture 3" descr="C:\Users\светлана\Desktop\занятие Крайкина 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340768"/>
            <a:ext cx="3265880" cy="2448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0" name="Picture 4" descr="C:\Users\светлана\Desktop\IMG-921ced404d3f6a9df672566302e4470a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80112" y="1484784"/>
            <a:ext cx="2880320" cy="2135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202" name="Picture 10" descr="C:\Users\светлана\Desktop\открытое занятие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5976" y="3789040"/>
            <a:ext cx="3299609" cy="2445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204" name="Picture 12" descr="C:\Users\светлана\Desktop\открытое занятие 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43608" y="3764055"/>
            <a:ext cx="2530024" cy="3093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0243" name="Picture 2" descr="C:\Users\светлана\Desktop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1979613" y="476250"/>
            <a:ext cx="60483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«Неутомимые труженики» </a:t>
            </a:r>
          </a:p>
        </p:txBody>
      </p:sp>
      <p:pic>
        <p:nvPicPr>
          <p:cNvPr id="15363" name="Picture 3" descr="C:\Users\светлана\Desktop\IMG-762e8c7246269bd031053719b6b2c261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1268760"/>
            <a:ext cx="2160240" cy="2913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 descr="C:\Users\светлана\Desktop\IMG-24396cd387039ab3c86bc6739afe2a81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824" y="1196752"/>
            <a:ext cx="2592288" cy="1921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4" name="Picture 8" descr="C:\Users\светлана\Desktop\i (7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12852" y="1052736"/>
            <a:ext cx="2431148" cy="3278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5" name="Picture 9" descr="C:\Users\светлана\Desktop\i (9)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31840" y="3140968"/>
            <a:ext cx="2481992" cy="1840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9" name="Picture 10" descr="C:\Users\светлана\Desktop\i (10)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8313" y="4221163"/>
            <a:ext cx="2681287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11" descr="C:\Users\светлана\Desktop\i (11)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651500" y="4292600"/>
            <a:ext cx="1630363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PMingLiU"/>
        <a:cs typeface=""/>
      </a:majorFont>
      <a:minorFont>
        <a:latin typeface="Arial"/>
        <a:ea typeface="PMingLiU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PMingLiU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PMingLiU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</TotalTime>
  <Words>407</Words>
  <Application>Microsoft Office PowerPoint</Application>
  <PresentationFormat>Экран (4:3)</PresentationFormat>
  <Paragraphs>43</Paragraphs>
  <Slides>12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PMingLiU</vt:lpstr>
      <vt:lpstr>Monotype Corsiva</vt:lpstr>
      <vt:lpstr>Times New Roman</vt:lpstr>
      <vt:lpstr>預設簡報設計</vt:lpstr>
      <vt:lpstr>«Экологическое воспитание через проектную деятельность»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30</cp:revision>
  <dcterms:created xsi:type="dcterms:W3CDTF">2009-03-18T10:11:32Z</dcterms:created>
  <dcterms:modified xsi:type="dcterms:W3CDTF">2020-04-08T14:04:35Z</dcterms:modified>
</cp:coreProperties>
</file>