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19"/>
  </p:notesMasterIdLst>
  <p:sldIdLst>
    <p:sldId id="256" r:id="rId2"/>
    <p:sldId id="258" r:id="rId3"/>
    <p:sldId id="259" r:id="rId4"/>
    <p:sldId id="262" r:id="rId5"/>
    <p:sldId id="260" r:id="rId6"/>
    <p:sldId id="263" r:id="rId7"/>
    <p:sldId id="264" r:id="rId8"/>
    <p:sldId id="261" r:id="rId9"/>
    <p:sldId id="266" r:id="rId10"/>
    <p:sldId id="269" r:id="rId11"/>
    <p:sldId id="277" r:id="rId12"/>
    <p:sldId id="270" r:id="rId13"/>
    <p:sldId id="271" r:id="rId14"/>
    <p:sldId id="272" r:id="rId15"/>
    <p:sldId id="274" r:id="rId16"/>
    <p:sldId id="275" r:id="rId17"/>
    <p:sldId id="276" r:id="rId18"/>
  </p:sldIdLst>
  <p:sldSz cx="9906000" cy="6858000" type="A4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2274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95179" autoAdjust="0"/>
  </p:normalViewPr>
  <p:slideViewPr>
    <p:cSldViewPr snapToGrid="0">
      <p:cViewPr>
        <p:scale>
          <a:sx n="79" d="100"/>
          <a:sy n="79" d="100"/>
        </p:scale>
        <p:origin x="-870" y="-3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9CB98A-7A6C-4A01-AE24-841C16572EB3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746125"/>
            <a:ext cx="5387975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98B6D-7C0B-452F-951D-C6A0C8B0A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834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35013" y="746125"/>
            <a:ext cx="5387975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98B6D-7C0B-452F-951D-C6A0C8B0AA6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954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9906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4492" y="2404534"/>
            <a:ext cx="63106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4492" y="4050834"/>
            <a:ext cx="63106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987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5" y="609600"/>
            <a:ext cx="6984793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470400"/>
            <a:ext cx="6984793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449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709" y="609600"/>
            <a:ext cx="657648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9988" y="3632200"/>
            <a:ext cx="586992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470400"/>
            <a:ext cx="6984793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40269" y="790378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25571" y="2886556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765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5" y="1931988"/>
            <a:ext cx="6984793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527448"/>
            <a:ext cx="6984793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115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709" y="609600"/>
            <a:ext cx="657648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50332" y="4013200"/>
            <a:ext cx="6984794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527448"/>
            <a:ext cx="6984793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40269" y="790378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25571" y="2886556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6922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609600"/>
            <a:ext cx="697791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50332" y="4013200"/>
            <a:ext cx="6984794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527448"/>
            <a:ext cx="6984793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317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095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3735" y="609600"/>
            <a:ext cx="1060104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0335" y="609600"/>
            <a:ext cx="5736372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31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335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5" y="2700868"/>
            <a:ext cx="6984793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5" y="4527448"/>
            <a:ext cx="6984793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887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0335" y="2160589"/>
            <a:ext cx="3399528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35600" y="2160590"/>
            <a:ext cx="3399528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4/8/2020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577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043" y="2160983"/>
            <a:ext cx="34008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043" y="2737246"/>
            <a:ext cx="3400819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4311" y="2160983"/>
            <a:ext cx="340081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34312" y="2737246"/>
            <a:ext cx="3400814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977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609600"/>
            <a:ext cx="6984793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452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090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1498604"/>
            <a:ext cx="3131804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875" y="514925"/>
            <a:ext cx="3667252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0334" y="2777069"/>
            <a:ext cx="3131804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046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4800600"/>
            <a:ext cx="698479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0334" y="609600"/>
            <a:ext cx="6984793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0334" y="5367338"/>
            <a:ext cx="6984792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397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9906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0334" y="609600"/>
            <a:ext cx="698479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334" y="2160590"/>
            <a:ext cx="6984793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54171" y="6041363"/>
            <a:ext cx="740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0334" y="6041363"/>
            <a:ext cx="51168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79914" y="6041363"/>
            <a:ext cx="555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92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10" Type="http://schemas.openxmlformats.org/officeDocument/2006/relationships/image" Target="../media/image18.jpg"/><Relationship Id="rId4" Type="http://schemas.openxmlformats.org/officeDocument/2006/relationships/image" Target="../media/image12.jpg"/><Relationship Id="rId9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681" y="819452"/>
            <a:ext cx="8693817" cy="882316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sz="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Телефонный этикет</a:t>
            </a:r>
            <a:endParaRPr lang="ru-RU" sz="6600" dirty="0">
              <a:solidFill>
                <a:schemeClr val="tx1">
                  <a:lumMod val="95000"/>
                  <a:lumOff val="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6124" y="4837641"/>
            <a:ext cx="3703108" cy="1596433"/>
          </a:xfrm>
        </p:spPr>
        <p:txBody>
          <a:bodyPr>
            <a:normAutofit/>
          </a:bodyPr>
          <a:lstStyle/>
          <a:p>
            <a:pPr algn="l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410" y="2356649"/>
            <a:ext cx="3174598" cy="39420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41" y="4837641"/>
            <a:ext cx="1462683" cy="1800225"/>
          </a:xfrm>
          <a:prstGeom prst="rect">
            <a:avLst/>
          </a:prstGeom>
        </p:spPr>
      </p:pic>
      <p:pic>
        <p:nvPicPr>
          <p:cNvPr id="6" name="Picture 6" descr="IMG_0016"/>
          <p:cNvPicPr>
            <a:picLocks noGrp="1" noChangeAspect="1" noChangeArrowheads="1"/>
          </p:cNvPicPr>
          <p:nvPr/>
        </p:nvPicPr>
        <p:blipFill>
          <a:blip r:embed="rId5" cstate="screen">
            <a:clrChange>
              <a:clrFrom>
                <a:srgbClr val="F9F5EC"/>
              </a:clrFrom>
              <a:clrTo>
                <a:srgbClr val="F9F5EC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>
          <a:xfrm>
            <a:off x="1282302" y="2079791"/>
            <a:ext cx="2697033" cy="22479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8966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2276" y="492370"/>
            <a:ext cx="5078941" cy="53926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990000"/>
                </a:solidFill>
              </a:rPr>
              <a:t>Правила общения по телефону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859" y="1926128"/>
            <a:ext cx="6984793" cy="4345719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В начале разговора поздоровайтесь. Представьтесь. Вежливо попросите друга к телефону. Обязательно поблагодарите за ответ, даже, если вашего друга не оказалось дома. Попрощайтесь.</a:t>
            </a:r>
          </a:p>
          <a:p>
            <a:pPr algn="just"/>
            <a:r>
              <a:rPr lang="ru-RU" sz="2000" dirty="0" smtClean="0"/>
              <a:t>Отвечайте </a:t>
            </a:r>
            <a:r>
              <a:rPr lang="ru-RU" sz="2000" dirty="0"/>
              <a:t>вежливо, не кричите в трубку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/>
              <a:t>Телефонный разговор должен быть </a:t>
            </a:r>
            <a:r>
              <a:rPr lang="ru-RU" sz="2000" dirty="0" smtClean="0"/>
              <a:t>кратким</a:t>
            </a:r>
            <a:r>
              <a:rPr lang="ru-RU" sz="2000" dirty="0"/>
              <a:t>. Если нужно обсудить какой-то важный вопрос, лучше сделать это при встрече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/>
              <a:t>Нельзя начинать телефонный разговор с вопроса: «А кто это?» Никто не обязан тебе представляться — это ты звонишь и беспокоишь людей.</a:t>
            </a:r>
            <a:endParaRPr lang="ru-RU" sz="2000" dirty="0" smtClean="0"/>
          </a:p>
          <a:p>
            <a:pPr algn="just"/>
            <a:r>
              <a:rPr lang="ru-RU" sz="2000" dirty="0" smtClean="0"/>
              <a:t>• </a:t>
            </a:r>
            <a:r>
              <a:rPr lang="ru-RU" sz="2000" dirty="0">
                <a:solidFill>
                  <a:srgbClr val="990000"/>
                </a:solidFill>
              </a:rPr>
              <a:t>«Алло» </a:t>
            </a:r>
            <a:r>
              <a:rPr lang="ru-RU" sz="2000" dirty="0"/>
              <a:t>— специальное телефонное слово. Вместо него можно также использовать короткое «да» или «слушаю». Манера разговора по телефону всегда несёт важную информацию о человеке и является частью его имиджа.</a:t>
            </a:r>
          </a:p>
          <a:p>
            <a:pPr algn="just"/>
            <a:r>
              <a:rPr lang="ru-RU" sz="700" dirty="0"/>
              <a:t/>
            </a:r>
            <a:br>
              <a:rPr lang="ru-RU" sz="700" dirty="0"/>
            </a:br>
            <a:r>
              <a:rPr lang="ru-RU" sz="700" dirty="0"/>
              <a:t/>
            </a:r>
            <a:br>
              <a:rPr lang="ru-RU" sz="700" dirty="0"/>
            </a:br>
            <a:r>
              <a:rPr lang="ru-RU" sz="700" dirty="0"/>
              <a:t/>
            </a:r>
            <a:br>
              <a:rPr lang="ru-RU" sz="700" dirty="0"/>
            </a:br>
            <a:endParaRPr lang="ru-RU" sz="7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596" y="2591533"/>
            <a:ext cx="1694855" cy="2190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59" y="11724"/>
            <a:ext cx="1462683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81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334" y="333632"/>
            <a:ext cx="6984793" cy="71669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990000"/>
                </a:solidFill>
              </a:rPr>
              <a:t>Правила общения по </a:t>
            </a:r>
            <a:r>
              <a:rPr lang="ru-RU" dirty="0" smtClean="0">
                <a:solidFill>
                  <a:srgbClr val="990000"/>
                </a:solidFill>
              </a:rPr>
              <a:t>телефону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597" y="1223319"/>
            <a:ext cx="6984793" cy="4385557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Почему телефон занят?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телефон1.jpg"/>
          <p:cNvPicPr>
            <a:picLocks noChangeAspect="1"/>
          </p:cNvPicPr>
          <p:nvPr/>
        </p:nvPicPr>
        <p:blipFill>
          <a:blip r:embed="rId2" cstate="screen">
            <a:lum bright="-10000"/>
          </a:blip>
          <a:srcRect/>
          <a:stretch>
            <a:fillRect/>
          </a:stretch>
        </p:blipFill>
        <p:spPr bwMode="auto">
          <a:xfrm>
            <a:off x="199060" y="2168054"/>
            <a:ext cx="3509665" cy="2249487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Рисунок 4" descr="телефон2.jpg"/>
          <p:cNvPicPr>
            <a:picLocks noChangeAspect="1"/>
          </p:cNvPicPr>
          <p:nvPr/>
        </p:nvPicPr>
        <p:blipFill>
          <a:blip r:embed="rId3" cstate="screen">
            <a:lum bright="-10000"/>
          </a:blip>
          <a:srcRect/>
          <a:stretch>
            <a:fillRect/>
          </a:stretch>
        </p:blipFill>
        <p:spPr bwMode="auto">
          <a:xfrm>
            <a:off x="3929481" y="4188940"/>
            <a:ext cx="3509664" cy="2286000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14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4709" y="515816"/>
            <a:ext cx="6984793" cy="703385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990000"/>
                </a:solidFill>
              </a:rPr>
              <a:t>Правила общения по телефону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5533" y="1642272"/>
            <a:ext cx="6984793" cy="3136617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• </a:t>
            </a:r>
            <a:r>
              <a:rPr lang="ru-RU" sz="2800" dirty="0">
                <a:solidFill>
                  <a:schemeClr val="tx1"/>
                </a:solidFill>
              </a:rPr>
              <a:t>Не следует звонить по телефону часто и в позднее время, даже если ты будешь тревожить очень близкого тебе человека.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</a:rPr>
              <a:t>Никогда не обращайся по телефону к незнакомому человеку на «ты», даже если тебе показалось, что ответил ребёнок, — твоё впечатление может быть ошибочным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11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5733" y="504094"/>
            <a:ext cx="6050491" cy="79716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990000"/>
                </a:solidFill>
              </a:rPr>
              <a:t>Правила общения по телефону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859" y="2004647"/>
            <a:ext cx="7275868" cy="3073981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• </a:t>
            </a:r>
            <a:r>
              <a:rPr lang="ru-RU" sz="2800" dirty="0"/>
              <a:t>Не стоит оставлять приглашение на автоответчике — такое приглашение считается невежливым. Обязательно дозвонись до своего друга и пригласи его лично.</a:t>
            </a:r>
          </a:p>
          <a:p>
            <a:pPr algn="just"/>
            <a:r>
              <a:rPr lang="ru-RU" sz="2800" dirty="0"/>
              <a:t>• Не следует по телефону благодарить за подарок или важную услугу. Это нужно сделать при личной встрече. Не рекомендуется также выражать по телефону соболезнование.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59" y="90487"/>
            <a:ext cx="1462683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10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3786" y="398585"/>
            <a:ext cx="5593291" cy="75027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990000"/>
                </a:solidFill>
              </a:rPr>
              <a:t>Правила общения по телефону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0334" y="2019913"/>
            <a:ext cx="6984793" cy="388077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b="1" dirty="0"/>
              <a:t>•</a:t>
            </a:r>
            <a:r>
              <a:rPr lang="ru-RU" dirty="0"/>
              <a:t> </a:t>
            </a:r>
            <a:r>
              <a:rPr lang="ru-RU" sz="2800" dirty="0"/>
              <a:t>Нельзя долго и громко разговаривать по мобильному телефону в общественных местах.</a:t>
            </a:r>
          </a:p>
          <a:p>
            <a:pPr algn="just"/>
            <a:r>
              <a:rPr lang="ru-RU" sz="2800" dirty="0"/>
              <a:t>• В театре, в библиотеке, в музее, на экскурсии, на концерте мобильные телефоны необходимо отключать</a:t>
            </a:r>
            <a:r>
              <a:rPr lang="ru-RU" sz="2800" dirty="0" smtClean="0"/>
              <a:t>.</a:t>
            </a:r>
          </a:p>
          <a:p>
            <a:pPr algn="just"/>
            <a:r>
              <a:rPr lang="ru-RU" sz="2800" dirty="0"/>
              <a:t>• Недопустимо телефонное хулиганство. За ложные вызовы и телефонное хулиганство нарушителей ждут большие штрафы.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2" y="208819"/>
            <a:ext cx="1857375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56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32" y="324977"/>
            <a:ext cx="8086724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Как нужно вести разговор в различных ситуациях?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990000"/>
                </a:solidFill>
              </a:rPr>
              <a:t>Ситуация 1.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483" y="3235571"/>
            <a:ext cx="7489599" cy="34741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Ты набираешь номер, и к телефону подходит мама твоей подруги.</a:t>
            </a:r>
          </a:p>
          <a:p>
            <a:pPr algn="just"/>
            <a:r>
              <a:rPr lang="ru-RU" sz="3200" dirty="0" smtClean="0"/>
              <a:t>Здравствуйте Елена Ивановна.Это Миша Петров</a:t>
            </a:r>
            <a:r>
              <a:rPr lang="ru-RU" sz="3200" dirty="0" smtClean="0"/>
              <a:t>. Позовите</a:t>
            </a:r>
            <a:r>
              <a:rPr lang="ru-RU" sz="3200" dirty="0" smtClean="0"/>
              <a:t>, пожалуйста, к телефону Катю. Спасибо.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224" y="4976169"/>
            <a:ext cx="1981577" cy="160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515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2101" y="246185"/>
            <a:ext cx="5973026" cy="72683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990000"/>
                </a:solidFill>
              </a:rPr>
              <a:t>Ситуация 2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3983" y="1278259"/>
            <a:ext cx="7394368" cy="55063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Ты набираешь номер и слышишь в трубке незнакомый голос. Кажется это не твой друг, которому ты звонишь, и вообще кто-то незнакомый. Как же быть?</a:t>
            </a:r>
          </a:p>
          <a:p>
            <a:pPr algn="just"/>
            <a:r>
              <a:rPr lang="ru-RU" sz="2400" dirty="0" smtClean="0"/>
              <a:t>Не спрашивай «кто говорит?» Это не вежливо. В этом случае нужно просто поздороваться (Обязательно) и попросить позвать к телефону того, кто тебе нужен.</a:t>
            </a:r>
          </a:p>
          <a:p>
            <a:pPr algn="just"/>
            <a:r>
              <a:rPr lang="ru-RU" sz="2400" dirty="0" smtClean="0"/>
              <a:t>Если друга нет дома, а ты должен сообщитьему что-то важное, попроси передать это только назови своё имя, чтобы ясно было, от кого эти важные сведения поступили.</a:t>
            </a:r>
          </a:p>
          <a:p>
            <a:pPr marL="0" indent="0" algn="just">
              <a:lnSpc>
                <a:spcPts val="2880"/>
              </a:lnSpc>
              <a:buNone/>
            </a:pPr>
            <a:r>
              <a:rPr lang="ru-RU" sz="2400" dirty="0" smtClean="0"/>
              <a:t>        Теперь можно сказать: </a:t>
            </a:r>
          </a:p>
          <a:p>
            <a:pPr marL="0" indent="0" algn="just">
              <a:lnSpc>
                <a:spcPts val="2880"/>
              </a:lnSpc>
              <a:buNone/>
            </a:pPr>
            <a:r>
              <a:rPr lang="ru-RU" sz="2400" dirty="0" smtClean="0"/>
              <a:t>        Спасибо. До свидания. </a:t>
            </a:r>
          </a:p>
          <a:p>
            <a:pPr marL="0" indent="0" algn="just">
              <a:lnSpc>
                <a:spcPts val="2880"/>
              </a:lnSpc>
              <a:buNone/>
            </a:pPr>
            <a:r>
              <a:rPr lang="ru-RU" sz="2400" dirty="0" smtClean="0"/>
              <a:t>        И положить трубку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383" y="4747848"/>
            <a:ext cx="2004417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48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525" y="715109"/>
            <a:ext cx="7400925" cy="855785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solidFill>
                  <a:srgbClr val="372274"/>
                </a:solidFill>
              </a:rPr>
              <a:t>Спасибо за внимание</a:t>
            </a:r>
            <a:endParaRPr lang="ru-RU" dirty="0">
              <a:solidFill>
                <a:srgbClr val="372274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871" y="2587084"/>
            <a:ext cx="3370750" cy="300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00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68" y="609600"/>
            <a:ext cx="8836603" cy="3643745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4800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Телефон</a:t>
            </a:r>
            <a:r>
              <a:rPr lang="ru-RU" sz="4800" dirty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ru-RU" sz="4800" dirty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</a:br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800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Теле </a:t>
            </a:r>
            <a:r>
              <a:rPr lang="ru-RU" sz="4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– далеко     </a:t>
            </a:r>
            <a:r>
              <a:rPr lang="ru-RU" sz="4800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Фон</a:t>
            </a:r>
            <a:r>
              <a:rPr lang="ru-RU" sz="4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- слышу</a:t>
            </a:r>
            <a:endParaRPr lang="ru-RU" sz="4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0334" y="4752110"/>
            <a:ext cx="6984793" cy="128925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Голос издалека</a:t>
            </a:r>
            <a:endParaRPr lang="ru-RU" sz="54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4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344" y="360218"/>
            <a:ext cx="8387581" cy="752764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pPr algn="ctr"/>
            <a:r>
              <a:rPr lang="ru-RU" sz="600" dirty="0" smtClean="0">
                <a:solidFill>
                  <a:srgbClr val="990000"/>
                </a:solidFill>
              </a:rPr>
              <a:t>Из истории создания</a:t>
            </a:r>
            <a:endParaRPr lang="ru-RU" sz="600" dirty="0">
              <a:solidFill>
                <a:srgbClr val="99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42" y="2257571"/>
            <a:ext cx="4713009" cy="3783011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948152" y="3220821"/>
            <a:ext cx="4025592" cy="928254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1875 году американский учёный </a:t>
            </a:r>
            <a:r>
              <a:rPr lang="ru-RU" sz="2800" dirty="0" smtClean="0">
                <a:solidFill>
                  <a:srgbClr val="7030A0"/>
                </a:solidFill>
              </a:rPr>
              <a:t>Александр Белл </a:t>
            </a:r>
            <a:r>
              <a:rPr lang="ru-RU" sz="2800" dirty="0" smtClean="0"/>
              <a:t>изобрёл телефон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3169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3324" y="251229"/>
            <a:ext cx="6984793" cy="13208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990000"/>
                </a:solidFill>
              </a:rPr>
              <a:t>Изобретение телефона</a:t>
            </a:r>
            <a:endParaRPr lang="ru-RU" sz="4400" dirty="0">
              <a:solidFill>
                <a:srgbClr val="99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93" y="1184103"/>
            <a:ext cx="3309503" cy="488788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45896" y="2264759"/>
            <a:ext cx="5054312" cy="3235497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/>
              <a:t>Александер Грейам Белл проводил все свободное время, остававшееся у него от работы в школе для глухих, в двух маленьких комнатках в центре Бостона, служивших ему лабораторией. Там он благодаря счастливой случайности нашел способ преобразования звуковых колебаний в электрические, на котором основан принцип действия телефона</a:t>
            </a:r>
          </a:p>
        </p:txBody>
      </p:sp>
    </p:spTree>
    <p:extLst>
      <p:ext uri="{BB962C8B-B14F-4D97-AF65-F5344CB8AC3E}">
        <p14:creationId xmlns:p14="http://schemas.microsoft.com/office/powerpoint/2010/main" val="364322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990000"/>
                </a:solidFill>
              </a:rPr>
              <a:t>Первый телефонный аппарат</a:t>
            </a:r>
            <a:endParaRPr lang="ru-RU" b="1" dirty="0">
              <a:solidFill>
                <a:srgbClr val="99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35" y="2059250"/>
            <a:ext cx="3643381" cy="408344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0408" y="1373189"/>
            <a:ext cx="4345132" cy="388077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chemeClr val="tx1"/>
                </a:solidFill>
              </a:rPr>
              <a:t>Александер Грейам Белл (1847 – 1922) собрал первый в мире телефонный аппарат, используя запчасти из магазина электрооборудования и мастерство своего помощника Тома Уотсона</a:t>
            </a:r>
          </a:p>
        </p:txBody>
      </p:sp>
    </p:spTree>
    <p:extLst>
      <p:ext uri="{BB962C8B-B14F-4D97-AF65-F5344CB8AC3E}">
        <p14:creationId xmlns:p14="http://schemas.microsoft.com/office/powerpoint/2010/main" val="417274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3557" y="387927"/>
            <a:ext cx="6984793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990000"/>
                </a:solidFill>
              </a:rPr>
              <a:t>Первые модели телефонов</a:t>
            </a:r>
            <a:endParaRPr lang="ru-RU" b="1" dirty="0">
              <a:solidFill>
                <a:srgbClr val="99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83" y="1458540"/>
            <a:ext cx="4041198" cy="409206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31106" y="3140364"/>
            <a:ext cx="4836084" cy="1513511"/>
          </a:xfrm>
        </p:spPr>
        <p:txBody>
          <a:bodyPr>
            <a:normAutofit lnSpcReduction="10000"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Александр Белл говорит в </a:t>
            </a:r>
            <a:r>
              <a:rPr lang="ru-RU" sz="3200" dirty="0">
                <a:solidFill>
                  <a:srgbClr val="990000"/>
                </a:solidFill>
              </a:rPr>
              <a:t>первую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rgbClr val="990000"/>
                </a:solidFill>
              </a:rPr>
              <a:t>модель </a:t>
            </a:r>
            <a:r>
              <a:rPr lang="ru-RU" sz="3200" dirty="0" smtClean="0">
                <a:solidFill>
                  <a:srgbClr val="990000"/>
                </a:solidFill>
              </a:rPr>
              <a:t>телефона</a:t>
            </a:r>
            <a:endParaRPr lang="ru-RU" sz="3200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13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615" y="194805"/>
            <a:ext cx="6984793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990000"/>
                </a:solidFill>
              </a:rPr>
              <a:t>Первые модели телефонов</a:t>
            </a:r>
            <a:endParaRPr lang="ru-RU" b="1" dirty="0">
              <a:solidFill>
                <a:srgbClr val="99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14" y="1515605"/>
            <a:ext cx="4290098" cy="359708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514" y="2405208"/>
            <a:ext cx="3201391" cy="3940174"/>
          </a:xfrm>
        </p:spPr>
      </p:pic>
    </p:spTree>
    <p:extLst>
      <p:ext uri="{BB962C8B-B14F-4D97-AF65-F5344CB8AC3E}">
        <p14:creationId xmlns:p14="http://schemas.microsoft.com/office/powerpoint/2010/main" val="4537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5976" y="2281767"/>
            <a:ext cx="6984793" cy="13208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990000"/>
                </a:solidFill>
              </a:rPr>
              <a:t>Первые телефоны</a:t>
            </a:r>
            <a:endParaRPr lang="ru-RU" sz="5400" b="1" dirty="0">
              <a:solidFill>
                <a:srgbClr val="99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27" y="297872"/>
            <a:ext cx="2321719" cy="17145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402" y="3082926"/>
            <a:ext cx="2910734" cy="35824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580" y="3555439"/>
            <a:ext cx="1245989" cy="29813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640" y="4269869"/>
            <a:ext cx="1810941" cy="20478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208" y="216404"/>
            <a:ext cx="1710333" cy="21717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144" y="196850"/>
            <a:ext cx="1826419" cy="20383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798" y="196851"/>
            <a:ext cx="1715438" cy="208491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535" y="3547918"/>
            <a:ext cx="1423988" cy="26098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40" y="3026328"/>
            <a:ext cx="1578615" cy="349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193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5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5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500"/>
                            </p:stCondLst>
                            <p:childTnLst>
                              <p:par>
                                <p:cTn id="6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1500"/>
                            </p:stCondLst>
                            <p:childTnLst>
                              <p:par>
                                <p:cTn id="6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500"/>
                            </p:stCondLst>
                            <p:childTnLst>
                              <p:par>
                                <p:cTn id="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874" y="928255"/>
            <a:ext cx="8061132" cy="817418"/>
          </a:xfrm>
        </p:spPr>
        <p:txBody>
          <a:bodyPr>
            <a:prstTxWarp prst="textPlain">
              <a:avLst/>
            </a:prstTxWarp>
          </a:bodyPr>
          <a:lstStyle/>
          <a:p>
            <a:pPr algn="ctr"/>
            <a:r>
              <a:rPr lang="ru-RU" dirty="0" smtClean="0">
                <a:solidFill>
                  <a:srgbClr val="990000"/>
                </a:solidFill>
              </a:rPr>
              <a:t>Правила телефонного этикета</a:t>
            </a:r>
            <a:endParaRPr lang="ru-RU" dirty="0">
              <a:solidFill>
                <a:srgbClr val="99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136" y="3071525"/>
            <a:ext cx="5615347" cy="3412403"/>
          </a:xfrm>
        </p:spPr>
      </p:pic>
    </p:spTree>
    <p:extLst>
      <p:ext uri="{BB962C8B-B14F-4D97-AF65-F5344CB8AC3E}">
        <p14:creationId xmlns:p14="http://schemas.microsoft.com/office/powerpoint/2010/main" val="193685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407</TotalTime>
  <Words>552</Words>
  <Application>Microsoft Office PowerPoint</Application>
  <PresentationFormat>Лист A4 (210x297 мм)</PresentationFormat>
  <Paragraphs>45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Грань</vt:lpstr>
      <vt:lpstr>Телефонный этикет</vt:lpstr>
      <vt:lpstr> Телефон  Теле – далеко     Фон - слышу</vt:lpstr>
      <vt:lpstr>Из истории создания</vt:lpstr>
      <vt:lpstr>Изобретение телефона</vt:lpstr>
      <vt:lpstr>Первый телефонный аппарат</vt:lpstr>
      <vt:lpstr>Первые модели телефонов</vt:lpstr>
      <vt:lpstr>Первые модели телефонов</vt:lpstr>
      <vt:lpstr>Первые телефоны</vt:lpstr>
      <vt:lpstr>Правила телефонного этикета</vt:lpstr>
      <vt:lpstr>Правила общения по телефону</vt:lpstr>
      <vt:lpstr>Правила общения по телефону</vt:lpstr>
      <vt:lpstr>Правила общения по телефону</vt:lpstr>
      <vt:lpstr>Правила общения по телефону</vt:lpstr>
      <vt:lpstr>Правила общения по телефону</vt:lpstr>
      <vt:lpstr>Как нужно вести разговор в различных ситуациях? Ситуация 1.</vt:lpstr>
      <vt:lpstr>Ситуация 2</vt:lpstr>
      <vt:lpstr>Спасибо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Телефонный этикет</dc:title>
  <dc:creator>Елена</dc:creator>
  <cp:lastModifiedBy>Жека</cp:lastModifiedBy>
  <cp:revision>46</cp:revision>
  <cp:lastPrinted>2016-05-08T08:15:38Z</cp:lastPrinted>
  <dcterms:created xsi:type="dcterms:W3CDTF">2014-05-27T18:04:15Z</dcterms:created>
  <dcterms:modified xsi:type="dcterms:W3CDTF">2020-04-08T16:44:45Z</dcterms:modified>
</cp:coreProperties>
</file>