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258" r:id="rId5"/>
    <p:sldId id="260" r:id="rId6"/>
    <p:sldId id="259" r:id="rId7"/>
    <p:sldId id="261" r:id="rId8"/>
    <p:sldId id="262" r:id="rId9"/>
    <p:sldId id="263" r:id="rId10"/>
    <p:sldId id="267" r:id="rId11"/>
    <p:sldId id="268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7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6B672-EB1F-4BAA-A06D-D6452C6D73C9}" type="datetimeFigureOut">
              <a:rPr lang="ru-RU" smtClean="0"/>
              <a:pPr/>
              <a:t>30.11.2015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07221-D53E-4129-8382-924A0AF2CB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6B672-EB1F-4BAA-A06D-D6452C6D73C9}" type="datetimeFigureOut">
              <a:rPr lang="ru-RU" smtClean="0"/>
              <a:pPr/>
              <a:t>30.11.2015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07221-D53E-4129-8382-924A0AF2CB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6B672-EB1F-4BAA-A06D-D6452C6D73C9}" type="datetimeFigureOut">
              <a:rPr lang="ru-RU" smtClean="0"/>
              <a:pPr/>
              <a:t>30.11.2015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07221-D53E-4129-8382-924A0AF2CB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6B672-EB1F-4BAA-A06D-D6452C6D73C9}" type="datetimeFigureOut">
              <a:rPr lang="ru-RU" smtClean="0"/>
              <a:pPr/>
              <a:t>30.11.2015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07221-D53E-4129-8382-924A0AF2CB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6B672-EB1F-4BAA-A06D-D6452C6D73C9}" type="datetimeFigureOut">
              <a:rPr lang="ru-RU" smtClean="0"/>
              <a:pPr/>
              <a:t>30.11.2015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07221-D53E-4129-8382-924A0AF2CB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6B672-EB1F-4BAA-A06D-D6452C6D73C9}" type="datetimeFigureOut">
              <a:rPr lang="ru-RU" smtClean="0"/>
              <a:pPr/>
              <a:t>30.11.2015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07221-D53E-4129-8382-924A0AF2CB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6B672-EB1F-4BAA-A06D-D6452C6D73C9}" type="datetimeFigureOut">
              <a:rPr lang="ru-RU" smtClean="0"/>
              <a:pPr/>
              <a:t>30.11.2015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07221-D53E-4129-8382-924A0AF2CB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6B672-EB1F-4BAA-A06D-D6452C6D73C9}" type="datetimeFigureOut">
              <a:rPr lang="ru-RU" smtClean="0"/>
              <a:pPr/>
              <a:t>30.11.2015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07221-D53E-4129-8382-924A0AF2CB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6B672-EB1F-4BAA-A06D-D6452C6D73C9}" type="datetimeFigureOut">
              <a:rPr lang="ru-RU" smtClean="0"/>
              <a:pPr/>
              <a:t>30.11.2015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07221-D53E-4129-8382-924A0AF2CB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6B672-EB1F-4BAA-A06D-D6452C6D73C9}" type="datetimeFigureOut">
              <a:rPr lang="ru-RU" smtClean="0"/>
              <a:pPr/>
              <a:t>30.11.2015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07221-D53E-4129-8382-924A0AF2CB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6B672-EB1F-4BAA-A06D-D6452C6D73C9}" type="datetimeFigureOut">
              <a:rPr lang="ru-RU" smtClean="0"/>
              <a:pPr/>
              <a:t>30.11.2015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07221-D53E-4129-8382-924A0AF2CB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D6B672-EB1F-4BAA-A06D-D6452C6D73C9}" type="datetimeFigureOut">
              <a:rPr lang="ru-RU" smtClean="0"/>
              <a:pPr/>
              <a:t>30.11.2015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E07221-D53E-4129-8382-924A0AF2CB5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97040"/>
          </a:xfrm>
          <a:solidFill>
            <a:schemeClr val="bg1"/>
          </a:solidFill>
          <a:ln>
            <a:solidFill>
              <a:schemeClr val="tx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 fontScale="90000"/>
          </a:bodyPr>
          <a:lstStyle/>
          <a:p>
            <a:r>
              <a:rPr lang="en-US" sz="3600" b="1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en-US" sz="3600" b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en-US" sz="3600" b="1" dirty="0" smtClean="0">
                <a:solidFill>
                  <a:schemeClr val="accent5">
                    <a:lumMod val="50000"/>
                  </a:schemeClr>
                </a:solidFill>
                <a:latin typeface="Aharoni" pitchFamily="2" charset="-79"/>
                <a:cs typeface="Aharoni" pitchFamily="2" charset="-79"/>
              </a:rPr>
              <a:t>Die </a:t>
            </a:r>
            <a:r>
              <a:rPr lang="en-US" sz="3600" b="1" dirty="0" err="1" smtClean="0">
                <a:solidFill>
                  <a:schemeClr val="accent5">
                    <a:lumMod val="50000"/>
                  </a:schemeClr>
                </a:solidFill>
                <a:latin typeface="Aharoni" pitchFamily="2" charset="-79"/>
                <a:cs typeface="Aharoni" pitchFamily="2" charset="-79"/>
              </a:rPr>
              <a:t>Straßen</a:t>
            </a:r>
            <a:r>
              <a:rPr lang="en-US" sz="3600" b="1" dirty="0" smtClean="0">
                <a:solidFill>
                  <a:schemeClr val="accent5">
                    <a:lumMod val="50000"/>
                  </a:schemeClr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US" sz="3600" b="1" dirty="0" err="1" smtClean="0">
                <a:solidFill>
                  <a:schemeClr val="accent5">
                    <a:lumMod val="50000"/>
                  </a:schemeClr>
                </a:solidFill>
                <a:latin typeface="Aharoni" pitchFamily="2" charset="-79"/>
                <a:cs typeface="Aharoni" pitchFamily="2" charset="-79"/>
              </a:rPr>
              <a:t>der</a:t>
            </a:r>
            <a:r>
              <a:rPr lang="en-US" sz="3600" b="1" dirty="0" smtClean="0">
                <a:solidFill>
                  <a:schemeClr val="accent5">
                    <a:lumMod val="50000"/>
                  </a:schemeClr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US" sz="3600" b="1" dirty="0" err="1" smtClean="0">
                <a:solidFill>
                  <a:schemeClr val="accent5">
                    <a:lumMod val="50000"/>
                  </a:schemeClr>
                </a:solidFill>
                <a:latin typeface="Aharoni" pitchFamily="2" charset="-79"/>
                <a:cs typeface="Aharoni" pitchFamily="2" charset="-79"/>
              </a:rPr>
              <a:t>Stadt</a:t>
            </a:r>
            <a:r>
              <a:rPr lang="en-US" sz="3600" b="1" dirty="0" smtClean="0">
                <a:solidFill>
                  <a:schemeClr val="accent5">
                    <a:lumMod val="50000"/>
                  </a:schemeClr>
                </a:solidFill>
                <a:latin typeface="Aharoni" pitchFamily="2" charset="-79"/>
                <a:cs typeface="Aharoni" pitchFamily="2" charset="-79"/>
              </a:rPr>
              <a:t>. </a:t>
            </a:r>
            <a:r>
              <a:rPr lang="en-US" sz="3600" b="1" dirty="0" err="1" smtClean="0">
                <a:solidFill>
                  <a:schemeClr val="accent5">
                    <a:lumMod val="50000"/>
                  </a:schemeClr>
                </a:solidFill>
                <a:latin typeface="Aharoni" pitchFamily="2" charset="-79"/>
                <a:cs typeface="Aharoni" pitchFamily="2" charset="-79"/>
              </a:rPr>
              <a:t>Wie</a:t>
            </a:r>
            <a:r>
              <a:rPr lang="en-US" sz="3600" b="1" dirty="0" smtClean="0">
                <a:solidFill>
                  <a:schemeClr val="accent5">
                    <a:lumMod val="50000"/>
                  </a:schemeClr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US" sz="3600" b="1" dirty="0" err="1" smtClean="0">
                <a:solidFill>
                  <a:schemeClr val="accent5">
                    <a:lumMod val="50000"/>
                  </a:schemeClr>
                </a:solidFill>
                <a:latin typeface="Aharoni" pitchFamily="2" charset="-79"/>
                <a:cs typeface="Aharoni" pitchFamily="2" charset="-79"/>
              </a:rPr>
              <a:t>sind</a:t>
            </a:r>
            <a:r>
              <a:rPr lang="en-US" sz="3600" b="1" dirty="0" smtClean="0">
                <a:solidFill>
                  <a:schemeClr val="accent5">
                    <a:lumMod val="50000"/>
                  </a:schemeClr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US" sz="3600" b="1" dirty="0" err="1" smtClean="0">
                <a:solidFill>
                  <a:schemeClr val="accent5">
                    <a:lumMod val="50000"/>
                  </a:schemeClr>
                </a:solidFill>
                <a:latin typeface="Aharoni" pitchFamily="2" charset="-79"/>
                <a:cs typeface="Aharoni" pitchFamily="2" charset="-79"/>
              </a:rPr>
              <a:t>sie</a:t>
            </a:r>
            <a:r>
              <a:rPr lang="en-US" sz="3600" b="1" dirty="0" smtClean="0">
                <a:solidFill>
                  <a:schemeClr val="accent5">
                    <a:lumMod val="50000"/>
                  </a:schemeClr>
                </a:solidFill>
                <a:latin typeface="Aharoni" pitchFamily="2" charset="-79"/>
                <a:cs typeface="Aharoni" pitchFamily="2" charset="-79"/>
              </a:rPr>
              <a:t>?</a:t>
            </a:r>
            <a:br>
              <a:rPr lang="en-US" sz="3600" b="1" dirty="0" smtClean="0">
                <a:solidFill>
                  <a:schemeClr val="accent5">
                    <a:lumMod val="50000"/>
                  </a:schemeClr>
                </a:solidFill>
                <a:latin typeface="Aharoni" pitchFamily="2" charset="-79"/>
                <a:cs typeface="Aharoni" pitchFamily="2" charset="-79"/>
              </a:rPr>
            </a:br>
            <a:r>
              <a:rPr lang="en-US" sz="3600" b="1" dirty="0" smtClean="0">
                <a:solidFill>
                  <a:schemeClr val="accent5">
                    <a:lumMod val="50000"/>
                  </a:schemeClr>
                </a:solidFill>
                <a:latin typeface="Aharoni" pitchFamily="2" charset="-79"/>
                <a:cs typeface="Aharoni" pitchFamily="2" charset="-79"/>
              </a:rPr>
              <a:t> Die </a:t>
            </a:r>
            <a:r>
              <a:rPr lang="en-US" sz="3600" b="1" dirty="0" err="1" smtClean="0">
                <a:solidFill>
                  <a:schemeClr val="accent5">
                    <a:lumMod val="50000"/>
                  </a:schemeClr>
                </a:solidFill>
                <a:latin typeface="Aharoni" pitchFamily="2" charset="-79"/>
                <a:cs typeface="Aharoni" pitchFamily="2" charset="-79"/>
              </a:rPr>
              <a:t>Wiederholung</a:t>
            </a:r>
            <a:r>
              <a:rPr lang="en-US" sz="3600" b="1" dirty="0" smtClean="0">
                <a:solidFill>
                  <a:schemeClr val="accent5">
                    <a:lumMod val="50000"/>
                  </a:schemeClr>
                </a:solidFill>
                <a:latin typeface="Aharoni" pitchFamily="2" charset="-79"/>
                <a:cs typeface="Aharoni" pitchFamily="2" charset="-79"/>
              </a:rPr>
              <a:t>.</a:t>
            </a:r>
            <a:br>
              <a:rPr lang="en-US" sz="3600" b="1" dirty="0" smtClean="0">
                <a:solidFill>
                  <a:schemeClr val="accent5">
                    <a:lumMod val="50000"/>
                  </a:schemeClr>
                </a:solidFill>
                <a:latin typeface="Aharoni" pitchFamily="2" charset="-79"/>
                <a:cs typeface="Aharoni" pitchFamily="2" charset="-79"/>
              </a:rPr>
            </a:br>
            <a:endParaRPr lang="ru-RU" sz="3600" b="1" dirty="0">
              <a:solidFill>
                <a:schemeClr val="accent5">
                  <a:lumMod val="50000"/>
                </a:schemeClr>
              </a:solidFill>
              <a:cs typeface="Aharoni" pitchFamily="2" charset="-79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2428875" y="2857500"/>
            <a:ext cx="6715125" cy="92868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dirty="0" smtClean="0"/>
              <a:t>  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57224" y="2357430"/>
            <a:ext cx="7143800" cy="39290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en-US" dirty="0" smtClean="0"/>
              <a:t>Die  </a:t>
            </a:r>
            <a:r>
              <a:rPr lang="en-US" dirty="0" err="1" smtClean="0"/>
              <a:t>Haltestelle</a:t>
            </a:r>
            <a:r>
              <a:rPr lang="en-US" dirty="0" smtClean="0"/>
              <a:t> </a:t>
            </a:r>
            <a:r>
              <a:rPr lang="ru-RU" dirty="0" smtClean="0"/>
              <a:t>4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“</a:t>
            </a:r>
            <a:r>
              <a:rPr lang="en-US" dirty="0" err="1" smtClean="0"/>
              <a:t>Ich</a:t>
            </a:r>
            <a:r>
              <a:rPr lang="en-US" dirty="0" smtClean="0"/>
              <a:t> </a:t>
            </a:r>
            <a:r>
              <a:rPr lang="en-US" dirty="0" err="1" smtClean="0"/>
              <a:t>spreche</a:t>
            </a:r>
            <a:r>
              <a:rPr lang="en-US" dirty="0" smtClean="0"/>
              <a:t> </a:t>
            </a:r>
            <a:r>
              <a:rPr lang="en-US" dirty="0" err="1" smtClean="0"/>
              <a:t>deutsch</a:t>
            </a:r>
            <a:r>
              <a:rPr lang="en-US" dirty="0" smtClean="0"/>
              <a:t>”</a:t>
            </a:r>
            <a:endParaRPr lang="ru-RU" dirty="0"/>
          </a:p>
        </p:txBody>
      </p:sp>
      <p:pic>
        <p:nvPicPr>
          <p:cNvPr id="1026" name="Picture 2" descr="C:\Users\Андрей\Downloads\улочка-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1643050"/>
            <a:ext cx="4286279" cy="3500462"/>
          </a:xfrm>
          <a:prstGeom prst="rect">
            <a:avLst/>
          </a:prstGeom>
          <a:noFill/>
        </p:spPr>
      </p:pic>
      <p:pic>
        <p:nvPicPr>
          <p:cNvPr id="1027" name="Picture 3" descr="C:\Users\Андрей\Downloads\улица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3286124"/>
            <a:ext cx="4357718" cy="31289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70C0"/>
          </a:solidFill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Die </a:t>
            </a:r>
            <a:r>
              <a:rPr lang="en-US" dirty="0" err="1" smtClean="0">
                <a:solidFill>
                  <a:srgbClr val="FFFF00"/>
                </a:solidFill>
              </a:rPr>
              <a:t>Hausaufgabe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Das </a:t>
            </a:r>
            <a:r>
              <a:rPr lang="en-US" sz="4000" b="1" dirty="0" err="1" smtClean="0"/>
              <a:t>Arbeitsbuch</a:t>
            </a:r>
            <a:r>
              <a:rPr lang="en-US" sz="4000" b="1" dirty="0" smtClean="0"/>
              <a:t> – S.44-45, Ü. 2 - 3</a:t>
            </a:r>
            <a:endParaRPr lang="ru-RU" sz="4000"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solidFill>
            <a:srgbClr val="0070C0"/>
          </a:solidFill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Рефлексия 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solidFill>
            <a:schemeClr val="accent2">
              <a:lumMod val="60000"/>
              <a:lumOff val="40000"/>
            </a:schemeClr>
          </a:solidFill>
        </p:spPr>
        <p:txBody>
          <a:bodyPr>
            <a:normAutofit lnSpcReduction="10000"/>
          </a:bodyPr>
          <a:lstStyle/>
          <a:p>
            <a:r>
              <a:rPr lang="ru-RU" b="1" dirty="0" smtClean="0"/>
              <a:t>Сегодня на уроке я повторил</a:t>
            </a:r>
            <a:r>
              <a:rPr lang="en-US" b="1" dirty="0" smtClean="0"/>
              <a:t> </a:t>
            </a:r>
            <a:r>
              <a:rPr lang="ru-RU" b="1" dirty="0" smtClean="0"/>
              <a:t> …</a:t>
            </a:r>
            <a:endParaRPr lang="ru-RU" dirty="0" smtClean="0"/>
          </a:p>
          <a:p>
            <a:r>
              <a:rPr lang="ru-RU" b="1" dirty="0" smtClean="0"/>
              <a:t>За что мог бы я себя похвалить?</a:t>
            </a:r>
            <a:endParaRPr lang="ru-RU" dirty="0" smtClean="0"/>
          </a:p>
          <a:p>
            <a:r>
              <a:rPr lang="ru-RU" b="1" dirty="0" smtClean="0"/>
              <a:t>Какие советы ты мог бы себе дать? </a:t>
            </a:r>
            <a:endParaRPr lang="ru-RU" dirty="0" smtClean="0"/>
          </a:p>
          <a:p>
            <a:r>
              <a:rPr lang="ru-RU" b="1" dirty="0" smtClean="0"/>
              <a:t>Кто, по твоему мнению, сегодня работал лучше всех?</a:t>
            </a:r>
            <a:endParaRPr lang="ru-RU" dirty="0" smtClean="0"/>
          </a:p>
          <a:p>
            <a:r>
              <a:rPr lang="ru-RU" b="1" dirty="0" smtClean="0"/>
              <a:t>Что, по твоему мнению, тебе необходимо ещё повторить, чтобы успешно выполнить тест по теме «Улицы города. Какие они?»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54098"/>
          </a:xfrm>
          <a:solidFill>
            <a:schemeClr val="accent6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Aharoni" pitchFamily="2" charset="-79"/>
              </a:rPr>
              <a:t> </a:t>
            </a:r>
            <a:r>
              <a:rPr lang="en-US" dirty="0" err="1">
                <a:solidFill>
                  <a:schemeClr val="accent5">
                    <a:lumMod val="50000"/>
                  </a:schemeClr>
                </a:solidFill>
                <a:latin typeface="Aharoni" pitchFamily="2" charset="-79"/>
                <a:cs typeface="Aharoni" pitchFamily="2" charset="-79"/>
              </a:rPr>
              <a:t>Rasch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US" dirty="0" err="1">
                <a:solidFill>
                  <a:schemeClr val="accent5">
                    <a:lumMod val="50000"/>
                  </a:schemeClr>
                </a:solidFill>
                <a:latin typeface="Aharoni" pitchFamily="2" charset="-79"/>
                <a:cs typeface="Aharoni" pitchFamily="2" charset="-79"/>
              </a:rPr>
              <a:t>rollt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US" dirty="0" err="1">
                <a:solidFill>
                  <a:schemeClr val="accent5">
                    <a:lumMod val="50000"/>
                  </a:schemeClr>
                </a:solidFill>
                <a:latin typeface="Aharoni" pitchFamily="2" charset="-79"/>
                <a:cs typeface="Aharoni" pitchFamily="2" charset="-79"/>
              </a:rPr>
              <a:t>Rudis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US" dirty="0" err="1">
                <a:solidFill>
                  <a:schemeClr val="accent5">
                    <a:lumMod val="50000"/>
                  </a:schemeClr>
                </a:solidFill>
                <a:latin typeface="Aharoni" pitchFamily="2" charset="-79"/>
                <a:cs typeface="Aharoni" pitchFamily="2" charset="-79"/>
              </a:rPr>
              <a:t>Rad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Aharoni" pitchFamily="2" charset="-79"/>
              </a:rPr>
              <a:t>.</a:t>
            </a:r>
            <a:b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Aharoni" pitchFamily="2" charset="-79"/>
              </a:rPr>
            </a:br>
            <a:r>
              <a:rPr lang="en-US" dirty="0" err="1">
                <a:solidFill>
                  <a:schemeClr val="accent5">
                    <a:lumMod val="50000"/>
                  </a:schemeClr>
                </a:solidFill>
                <a:latin typeface="Aharoni" pitchFamily="2" charset="-79"/>
                <a:cs typeface="Aharoni" pitchFamily="2" charset="-79"/>
              </a:rPr>
              <a:t>Rudis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US" dirty="0" err="1">
                <a:solidFill>
                  <a:schemeClr val="accent5">
                    <a:lumMod val="50000"/>
                  </a:schemeClr>
                </a:solidFill>
                <a:latin typeface="Aharoni" pitchFamily="2" charset="-79"/>
                <a:cs typeface="Aharoni" pitchFamily="2" charset="-79"/>
              </a:rPr>
              <a:t>Rad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US" dirty="0" err="1">
                <a:solidFill>
                  <a:schemeClr val="accent5">
                    <a:lumMod val="50000"/>
                  </a:schemeClr>
                </a:solidFill>
                <a:latin typeface="Aharoni" pitchFamily="2" charset="-79"/>
                <a:cs typeface="Aharoni" pitchFamily="2" charset="-79"/>
              </a:rPr>
              <a:t>rollt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US" dirty="0" err="1">
                <a:solidFill>
                  <a:schemeClr val="accent5">
                    <a:lumMod val="50000"/>
                  </a:schemeClr>
                </a:solidFill>
                <a:latin typeface="Aharoni" pitchFamily="2" charset="-79"/>
                <a:cs typeface="Aharoni" pitchFamily="2" charset="-79"/>
              </a:rPr>
              <a:t>rasch</a:t>
            </a:r>
            <a:r>
              <a:rPr lang="ru-RU" sz="28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Aharoni" pitchFamily="2" charset="-79"/>
              </a:rPr>
              <a:t>.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  <a:cs typeface="Aharoni" pitchFamily="2" charset="-79"/>
            </a:endParaRPr>
          </a:p>
        </p:txBody>
      </p:sp>
      <p:pic>
        <p:nvPicPr>
          <p:cNvPr id="4" name="Picture 5" descr="461267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411781" y="1600200"/>
            <a:ext cx="6320437" cy="4525963"/>
          </a:xfrm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dirty="0" err="1" smtClean="0"/>
              <a:t>Der</a:t>
            </a:r>
            <a:r>
              <a:rPr lang="en-US" dirty="0" smtClean="0"/>
              <a:t> </a:t>
            </a:r>
            <a:r>
              <a:rPr lang="en-US" dirty="0" err="1" smtClean="0"/>
              <a:t>Reim</a:t>
            </a:r>
            <a:r>
              <a:rPr lang="en-US" dirty="0" smtClean="0"/>
              <a:t> “Die </a:t>
            </a:r>
            <a:r>
              <a:rPr lang="en-US" dirty="0" err="1" smtClean="0"/>
              <a:t>Straßen</a:t>
            </a:r>
            <a:r>
              <a:rPr lang="en-US" dirty="0" smtClean="0"/>
              <a:t>”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4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pPr>
              <a:buNone/>
            </a:pPr>
            <a:r>
              <a:rPr lang="en-US" dirty="0" smtClean="0"/>
              <a:t>                 </a:t>
            </a:r>
            <a:r>
              <a:rPr lang="en-US" sz="3600" dirty="0" err="1" smtClean="0">
                <a:latin typeface="Aharoni" pitchFamily="2" charset="-79"/>
                <a:cs typeface="Aharoni" pitchFamily="2" charset="-79"/>
              </a:rPr>
              <a:t>Stille</a:t>
            </a:r>
            <a:r>
              <a:rPr lang="en-US" sz="3600" dirty="0" smtClean="0">
                <a:latin typeface="Aharoni" pitchFamily="2" charset="-79"/>
                <a:cs typeface="Aharoni" pitchFamily="2" charset="-79"/>
              </a:rPr>
              <a:t> …, … </a:t>
            </a:r>
            <a:r>
              <a:rPr lang="en-US" sz="3600" dirty="0" err="1" smtClean="0">
                <a:latin typeface="Aharoni" pitchFamily="2" charset="-79"/>
                <a:cs typeface="Aharoni" pitchFamily="2" charset="-79"/>
              </a:rPr>
              <a:t>Straßen</a:t>
            </a:r>
            <a:r>
              <a:rPr lang="en-US" sz="3600" dirty="0" smtClean="0">
                <a:latin typeface="Aharoni" pitchFamily="2" charset="-79"/>
                <a:cs typeface="Aharoni" pitchFamily="2" charset="-79"/>
              </a:rPr>
              <a:t>:</a:t>
            </a:r>
          </a:p>
          <a:p>
            <a:pPr>
              <a:buNone/>
            </a:pPr>
            <a:r>
              <a:rPr lang="en-US" sz="3600" dirty="0" smtClean="0">
                <a:latin typeface="Aharoni" pitchFamily="2" charset="-79"/>
                <a:cs typeface="Aharoni" pitchFamily="2" charset="-79"/>
              </a:rPr>
              <a:t>              </a:t>
            </a:r>
            <a:r>
              <a:rPr lang="en-US" sz="3600" dirty="0" err="1" smtClean="0">
                <a:latin typeface="Aharoni" pitchFamily="2" charset="-79"/>
                <a:cs typeface="Aharoni" pitchFamily="2" charset="-79"/>
              </a:rPr>
              <a:t>Fahren</a:t>
            </a:r>
            <a:r>
              <a:rPr lang="en-US" sz="3600" dirty="0" smtClean="0">
                <a:latin typeface="Aharoni" pitchFamily="2" charset="-79"/>
                <a:cs typeface="Aharoni" pitchFamily="2" charset="-79"/>
              </a:rPr>
              <a:t> … </a:t>
            </a:r>
            <a:r>
              <a:rPr lang="en-US" sz="3600" dirty="0" err="1" smtClean="0">
                <a:latin typeface="Aharoni" pitchFamily="2" charset="-79"/>
                <a:cs typeface="Aharoni" pitchFamily="2" charset="-79"/>
              </a:rPr>
              <a:t>hin</a:t>
            </a:r>
            <a:r>
              <a:rPr lang="en-US" sz="3600" dirty="0" smtClean="0">
                <a:latin typeface="Aharoni" pitchFamily="2" charset="-79"/>
                <a:cs typeface="Aharoni" pitchFamily="2" charset="-79"/>
              </a:rPr>
              <a:t> und her,</a:t>
            </a:r>
          </a:p>
          <a:p>
            <a:pPr>
              <a:buNone/>
            </a:pPr>
            <a:r>
              <a:rPr lang="en-US" sz="3600" dirty="0" smtClean="0">
                <a:latin typeface="Aharoni" pitchFamily="2" charset="-79"/>
                <a:cs typeface="Aharoni" pitchFamily="2" charset="-79"/>
              </a:rPr>
              <a:t>              </a:t>
            </a:r>
            <a:r>
              <a:rPr lang="en-US" sz="3600" dirty="0" err="1" smtClean="0">
                <a:latin typeface="Aharoni" pitchFamily="2" charset="-79"/>
                <a:cs typeface="Aharoni" pitchFamily="2" charset="-79"/>
              </a:rPr>
              <a:t>Straßenbahnen</a:t>
            </a:r>
            <a:r>
              <a:rPr lang="en-US" sz="3600" dirty="0" smtClean="0">
                <a:latin typeface="Aharoni" pitchFamily="2" charset="-79"/>
                <a:cs typeface="Aharoni" pitchFamily="2" charset="-79"/>
              </a:rPr>
              <a:t> und </a:t>
            </a:r>
            <a:r>
              <a:rPr lang="en-US" sz="3600" dirty="0" err="1" smtClean="0">
                <a:latin typeface="Aharoni" pitchFamily="2" charset="-79"/>
                <a:cs typeface="Aharoni" pitchFamily="2" charset="-79"/>
              </a:rPr>
              <a:t>auch</a:t>
            </a:r>
            <a:r>
              <a:rPr lang="en-US" sz="3600" dirty="0" smtClean="0">
                <a:latin typeface="Aharoni" pitchFamily="2" charset="-79"/>
                <a:cs typeface="Aharoni" pitchFamily="2" charset="-79"/>
              </a:rPr>
              <a:t> ….</a:t>
            </a:r>
          </a:p>
          <a:p>
            <a:pPr>
              <a:buNone/>
            </a:pPr>
            <a:r>
              <a:rPr lang="en-US" sz="3600" dirty="0" smtClean="0">
                <a:latin typeface="Aharoni" pitchFamily="2" charset="-79"/>
                <a:cs typeface="Aharoni" pitchFamily="2" charset="-79"/>
              </a:rPr>
              <a:t>              </a:t>
            </a:r>
            <a:r>
              <a:rPr lang="en-US" sz="3600" dirty="0" err="1" smtClean="0">
                <a:latin typeface="Aharoni" pitchFamily="2" charset="-79"/>
                <a:cs typeface="Aharoni" pitchFamily="2" charset="-79"/>
              </a:rPr>
              <a:t>Seht</a:t>
            </a:r>
            <a:r>
              <a:rPr lang="en-US" sz="3600" dirty="0" smtClean="0">
                <a:latin typeface="Aharoni" pitchFamily="2" charset="-79"/>
                <a:cs typeface="Aharoni" pitchFamily="2" charset="-79"/>
              </a:rPr>
              <a:t>, </a:t>
            </a:r>
            <a:r>
              <a:rPr lang="en-US" sz="3600" dirty="0" err="1" smtClean="0">
                <a:latin typeface="Aharoni" pitchFamily="2" charset="-79"/>
                <a:cs typeface="Aharoni" pitchFamily="2" charset="-79"/>
              </a:rPr>
              <a:t>wie</a:t>
            </a:r>
            <a:r>
              <a:rPr lang="en-US" sz="3600" dirty="0" smtClean="0">
                <a:latin typeface="Aharoni" pitchFamily="2" charset="-79"/>
                <a:cs typeface="Aharoni" pitchFamily="2" charset="-79"/>
              </a:rPr>
              <a:t> … </a:t>
            </a:r>
            <a:r>
              <a:rPr lang="en-US" sz="3600" dirty="0" err="1" smtClean="0">
                <a:latin typeface="Aharoni" pitchFamily="2" charset="-79"/>
                <a:cs typeface="Aharoni" pitchFamily="2" charset="-79"/>
              </a:rPr>
              <a:t>ist</a:t>
            </a:r>
            <a:r>
              <a:rPr lang="en-US" sz="3600" dirty="0" smtClean="0">
                <a:latin typeface="Aharoni" pitchFamily="2" charset="-79"/>
                <a:cs typeface="Aharoni" pitchFamily="2" charset="-79"/>
              </a:rPr>
              <a:t> </a:t>
            </a:r>
            <a:r>
              <a:rPr lang="en-US" sz="3600" dirty="0" err="1" smtClean="0">
                <a:latin typeface="Aharoni" pitchFamily="2" charset="-79"/>
                <a:cs typeface="Aharoni" pitchFamily="2" charset="-79"/>
              </a:rPr>
              <a:t>der</a:t>
            </a:r>
            <a:r>
              <a:rPr lang="en-US" sz="3600" dirty="0" smtClean="0">
                <a:latin typeface="Aharoni" pitchFamily="2" charset="-79"/>
                <a:cs typeface="Aharoni" pitchFamily="2" charset="-79"/>
              </a:rPr>
              <a:t> … !</a:t>
            </a:r>
            <a:endParaRPr lang="ru-RU" sz="3600" dirty="0"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Arial Black" pitchFamily="34" charset="0"/>
              </a:rPr>
              <a:t>Die  </a:t>
            </a:r>
            <a:r>
              <a:rPr lang="en-US" dirty="0" err="1" smtClean="0">
                <a:solidFill>
                  <a:schemeClr val="accent5">
                    <a:lumMod val="50000"/>
                  </a:schemeClr>
                </a:solidFill>
                <a:latin typeface="Arial Black" pitchFamily="34" charset="0"/>
              </a:rPr>
              <a:t>Haltestelle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Arial Black" pitchFamily="34" charset="0"/>
              </a:rPr>
              <a:t> 1 </a:t>
            </a:r>
            <a:b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Arial Black" pitchFamily="34" charset="0"/>
              </a:rPr>
            </a:b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Arial Black" pitchFamily="34" charset="0"/>
              </a:rPr>
              <a:t>“</a:t>
            </a:r>
            <a:r>
              <a:rPr lang="en-US" dirty="0" err="1" smtClean="0">
                <a:solidFill>
                  <a:schemeClr val="accent5">
                    <a:lumMod val="50000"/>
                  </a:schemeClr>
                </a:solidFill>
                <a:latin typeface="Arial Black" pitchFamily="34" charset="0"/>
              </a:rPr>
              <a:t>Wie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Arial Black" pitchFamily="34" charset="0"/>
              </a:rPr>
              <a:t> </a:t>
            </a:r>
            <a:r>
              <a:rPr lang="en-US" dirty="0" err="1" smtClean="0">
                <a:solidFill>
                  <a:schemeClr val="accent5">
                    <a:lumMod val="50000"/>
                  </a:schemeClr>
                </a:solidFill>
                <a:latin typeface="Arial Black" pitchFamily="34" charset="0"/>
              </a:rPr>
              <a:t>sind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Arial Black" pitchFamily="34" charset="0"/>
              </a:rPr>
              <a:t> die </a:t>
            </a:r>
            <a:r>
              <a:rPr lang="en-US" dirty="0" err="1" smtClean="0">
                <a:solidFill>
                  <a:schemeClr val="accent5">
                    <a:lumMod val="50000"/>
                  </a:schemeClr>
                </a:solidFill>
                <a:latin typeface="Arial Black" pitchFamily="34" charset="0"/>
              </a:rPr>
              <a:t>Straßen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Arial Black" pitchFamily="34" charset="0"/>
              </a:rPr>
              <a:t>?”</a:t>
            </a:r>
            <a:endParaRPr lang="ru-RU" dirty="0">
              <a:solidFill>
                <a:schemeClr val="accent5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solidFill>
            <a:schemeClr val="accent4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/>
          <a:lstStyle/>
          <a:p>
            <a:pPr>
              <a:buNone/>
            </a:pPr>
            <a:r>
              <a:rPr lang="en-US" sz="4000" dirty="0" smtClean="0">
                <a:cs typeface="Aharoni" pitchFamily="2" charset="-79"/>
              </a:rPr>
              <a:t>1. </a:t>
            </a:r>
            <a:r>
              <a:rPr lang="en-US" sz="4000" dirty="0" err="1" smtClean="0">
                <a:cs typeface="Aharoni" pitchFamily="2" charset="-79"/>
              </a:rPr>
              <a:t>lang</a:t>
            </a:r>
            <a:endParaRPr lang="en-US" sz="4000" dirty="0" smtClean="0">
              <a:cs typeface="Aharoni" pitchFamily="2" charset="-79"/>
            </a:endParaRPr>
          </a:p>
          <a:p>
            <a:pPr>
              <a:buNone/>
            </a:pPr>
            <a:r>
              <a:rPr lang="en-US" sz="4000" dirty="0" smtClean="0">
                <a:cs typeface="Aharoni" pitchFamily="2" charset="-79"/>
              </a:rPr>
              <a:t>2. </a:t>
            </a:r>
            <a:r>
              <a:rPr lang="en-US" sz="4000" dirty="0" err="1" smtClean="0">
                <a:cs typeface="Aharoni" pitchFamily="2" charset="-79"/>
              </a:rPr>
              <a:t>breit</a:t>
            </a:r>
            <a:endParaRPr lang="en-US" sz="4000" dirty="0" smtClean="0">
              <a:cs typeface="Aharoni" pitchFamily="2" charset="-79"/>
            </a:endParaRPr>
          </a:p>
          <a:p>
            <a:pPr>
              <a:buNone/>
            </a:pPr>
            <a:r>
              <a:rPr lang="en-US" sz="4000" dirty="0" smtClean="0">
                <a:cs typeface="Aharoni" pitchFamily="2" charset="-79"/>
              </a:rPr>
              <a:t>3. </a:t>
            </a:r>
            <a:r>
              <a:rPr lang="en-US" sz="4000" dirty="0" err="1" smtClean="0">
                <a:cs typeface="Aharoni" pitchFamily="2" charset="-79"/>
              </a:rPr>
              <a:t>sauber</a:t>
            </a:r>
            <a:endParaRPr lang="en-US" sz="4000" dirty="0" smtClean="0">
              <a:cs typeface="Aharoni" pitchFamily="2" charset="-79"/>
            </a:endParaRPr>
          </a:p>
          <a:p>
            <a:pPr>
              <a:buNone/>
            </a:pPr>
            <a:r>
              <a:rPr lang="en-US" sz="4000" dirty="0" smtClean="0">
                <a:cs typeface="Aharoni" pitchFamily="2" charset="-79"/>
              </a:rPr>
              <a:t>4. still</a:t>
            </a:r>
          </a:p>
          <a:p>
            <a:pPr>
              <a:buNone/>
            </a:pPr>
            <a:r>
              <a:rPr lang="en-US" sz="4000" dirty="0" smtClean="0">
                <a:cs typeface="Aharoni" pitchFamily="2" charset="-79"/>
              </a:rPr>
              <a:t>5. alt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643438" y="1571612"/>
            <a:ext cx="4038600" cy="4525963"/>
          </a:xfrm>
          <a:solidFill>
            <a:schemeClr val="accent4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normAutofit/>
          </a:bodyPr>
          <a:lstStyle/>
          <a:p>
            <a:pPr>
              <a:buNone/>
            </a:pPr>
            <a:r>
              <a:rPr lang="en-US" sz="4000" dirty="0" smtClean="0">
                <a:cs typeface="Aharoni" pitchFamily="2" charset="-79"/>
              </a:rPr>
              <a:t>a)</a:t>
            </a:r>
            <a:r>
              <a:rPr lang="en-US" sz="4000" dirty="0" err="1" smtClean="0">
                <a:cs typeface="Aharoni" pitchFamily="2" charset="-79"/>
              </a:rPr>
              <a:t>laut</a:t>
            </a:r>
            <a:endParaRPr lang="en-US" sz="4000" dirty="0" smtClean="0">
              <a:cs typeface="Aharoni" pitchFamily="2" charset="-79"/>
            </a:endParaRPr>
          </a:p>
          <a:p>
            <a:pPr>
              <a:buNone/>
            </a:pPr>
            <a:r>
              <a:rPr lang="en-US" sz="4000" dirty="0">
                <a:cs typeface="Aharoni" pitchFamily="2" charset="-79"/>
              </a:rPr>
              <a:t>b</a:t>
            </a:r>
            <a:r>
              <a:rPr lang="en-US" sz="4000" dirty="0" smtClean="0">
                <a:cs typeface="Aharoni" pitchFamily="2" charset="-79"/>
              </a:rPr>
              <a:t>)</a:t>
            </a:r>
            <a:r>
              <a:rPr lang="en-US" sz="4000" dirty="0" err="1" smtClean="0">
                <a:cs typeface="Aharoni" pitchFamily="2" charset="-79"/>
              </a:rPr>
              <a:t>kurz</a:t>
            </a:r>
            <a:endParaRPr lang="en-US" sz="4000" dirty="0" smtClean="0">
              <a:cs typeface="Aharoni" pitchFamily="2" charset="-79"/>
            </a:endParaRPr>
          </a:p>
          <a:p>
            <a:pPr>
              <a:buNone/>
            </a:pPr>
            <a:r>
              <a:rPr lang="en-US" sz="4000" dirty="0">
                <a:cs typeface="Aharoni" pitchFamily="2" charset="-79"/>
              </a:rPr>
              <a:t>c</a:t>
            </a:r>
            <a:r>
              <a:rPr lang="en-US" sz="4000" dirty="0" smtClean="0">
                <a:cs typeface="Aharoni" pitchFamily="2" charset="-79"/>
              </a:rPr>
              <a:t>)modern</a:t>
            </a:r>
          </a:p>
          <a:p>
            <a:pPr>
              <a:buNone/>
            </a:pPr>
            <a:r>
              <a:rPr lang="en-US" sz="4000" dirty="0">
                <a:cs typeface="Aharoni" pitchFamily="2" charset="-79"/>
              </a:rPr>
              <a:t>d</a:t>
            </a:r>
            <a:r>
              <a:rPr lang="en-US" sz="4000" dirty="0" smtClean="0">
                <a:cs typeface="Aharoni" pitchFamily="2" charset="-79"/>
              </a:rPr>
              <a:t>)</a:t>
            </a:r>
            <a:r>
              <a:rPr lang="en-US" sz="4000" dirty="0" err="1" smtClean="0">
                <a:cs typeface="Aharoni" pitchFamily="2" charset="-79"/>
              </a:rPr>
              <a:t>schmal</a:t>
            </a:r>
            <a:endParaRPr lang="en-US" sz="4000" dirty="0" smtClean="0">
              <a:cs typeface="Aharoni" pitchFamily="2" charset="-79"/>
            </a:endParaRPr>
          </a:p>
          <a:p>
            <a:pPr>
              <a:buNone/>
            </a:pPr>
            <a:r>
              <a:rPr lang="en-US" sz="4000" dirty="0">
                <a:cs typeface="Aharoni" pitchFamily="2" charset="-79"/>
              </a:rPr>
              <a:t>e</a:t>
            </a:r>
            <a:r>
              <a:rPr lang="en-US" sz="4000" dirty="0" smtClean="0">
                <a:cs typeface="Aharoni" pitchFamily="2" charset="-79"/>
              </a:rPr>
              <a:t>)</a:t>
            </a:r>
            <a:r>
              <a:rPr lang="en-US" sz="4000" dirty="0" err="1" smtClean="0">
                <a:cs typeface="Aharoni" pitchFamily="2" charset="-79"/>
              </a:rPr>
              <a:t>schmutzig</a:t>
            </a:r>
            <a:endParaRPr lang="ru-RU" sz="4000" dirty="0"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dirty="0" err="1" smtClean="0"/>
              <a:t>Prüft</a:t>
            </a:r>
            <a:r>
              <a:rPr lang="ru-RU" dirty="0" smtClean="0"/>
              <a:t> </a:t>
            </a:r>
            <a:r>
              <a:rPr lang="en-US" dirty="0" err="1" smtClean="0"/>
              <a:t>euch</a:t>
            </a:r>
            <a:r>
              <a:rPr lang="en-US" dirty="0" smtClean="0"/>
              <a:t>!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solidFill>
            <a:schemeClr val="accent4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/>
          <a:lstStyle/>
          <a:p>
            <a:pPr>
              <a:buNone/>
            </a:pPr>
            <a:r>
              <a:rPr lang="en-US" dirty="0" smtClean="0"/>
              <a:t>1. </a:t>
            </a:r>
            <a:r>
              <a:rPr lang="en-US" dirty="0" err="1" smtClean="0"/>
              <a:t>lang</a:t>
            </a:r>
            <a:r>
              <a:rPr lang="en-US" dirty="0" smtClean="0"/>
              <a:t>        -  b)</a:t>
            </a:r>
            <a:r>
              <a:rPr lang="en-US" dirty="0" err="1" smtClean="0"/>
              <a:t>kurz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2. </a:t>
            </a:r>
            <a:r>
              <a:rPr lang="en-US" dirty="0" err="1" smtClean="0"/>
              <a:t>breit</a:t>
            </a:r>
            <a:r>
              <a:rPr lang="en-US" dirty="0" smtClean="0"/>
              <a:t>      -  d)</a:t>
            </a:r>
            <a:r>
              <a:rPr lang="en-US" dirty="0" err="1" smtClean="0"/>
              <a:t>schmal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3. </a:t>
            </a:r>
            <a:r>
              <a:rPr lang="en-US" dirty="0" err="1" smtClean="0"/>
              <a:t>sauber</a:t>
            </a:r>
            <a:r>
              <a:rPr lang="en-US" dirty="0" smtClean="0"/>
              <a:t>  -   e) </a:t>
            </a:r>
            <a:r>
              <a:rPr lang="en-US" dirty="0" err="1" smtClean="0"/>
              <a:t>schmutzig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4. still       -  a)</a:t>
            </a:r>
            <a:r>
              <a:rPr lang="en-US" dirty="0" err="1" smtClean="0"/>
              <a:t>laut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5. alt         -  c)modern</a:t>
            </a:r>
          </a:p>
          <a:p>
            <a:pPr algn="ctr">
              <a:buNone/>
            </a:pPr>
            <a:r>
              <a:rPr lang="en-US" b="1" dirty="0" err="1" smtClean="0"/>
              <a:t>Arbeitet</a:t>
            </a:r>
            <a:r>
              <a:rPr lang="en-US" b="1" dirty="0" smtClean="0"/>
              <a:t> </a:t>
            </a:r>
            <a:r>
              <a:rPr lang="en-US" b="1" dirty="0" err="1" smtClean="0"/>
              <a:t>zu</a:t>
            </a:r>
            <a:r>
              <a:rPr lang="en-US" b="1" dirty="0" smtClean="0"/>
              <a:t> </a:t>
            </a:r>
            <a:r>
              <a:rPr lang="en-US" b="1" dirty="0" err="1" smtClean="0"/>
              <a:t>zwei</a:t>
            </a:r>
            <a:r>
              <a:rPr lang="en-US" b="1" dirty="0" smtClean="0"/>
              <a:t>!</a:t>
            </a:r>
            <a:endParaRPr lang="ru-RU" b="1" dirty="0" smtClean="0"/>
          </a:p>
          <a:p>
            <a:pPr>
              <a:buNone/>
            </a:pPr>
            <a:r>
              <a:rPr lang="en-US" dirty="0" err="1" smtClean="0"/>
              <a:t>Meine</a:t>
            </a:r>
            <a:r>
              <a:rPr lang="en-US" dirty="0" smtClean="0"/>
              <a:t> </a:t>
            </a:r>
            <a:r>
              <a:rPr lang="en-US" dirty="0" err="1" smtClean="0"/>
              <a:t>Straße</a:t>
            </a:r>
            <a:r>
              <a:rPr lang="en-US" dirty="0" smtClean="0"/>
              <a:t> </a:t>
            </a:r>
            <a:r>
              <a:rPr lang="en-US" dirty="0" err="1" smtClean="0"/>
              <a:t>ist</a:t>
            </a:r>
            <a:r>
              <a:rPr lang="en-US" dirty="0" smtClean="0"/>
              <a:t> … . </a:t>
            </a:r>
            <a:r>
              <a:rPr lang="en-US" dirty="0" err="1" smtClean="0"/>
              <a:t>Wie</a:t>
            </a:r>
            <a:r>
              <a:rPr lang="en-US" dirty="0" smtClean="0"/>
              <a:t> </a:t>
            </a:r>
            <a:r>
              <a:rPr lang="en-US" dirty="0" err="1" smtClean="0"/>
              <a:t>ist</a:t>
            </a:r>
            <a:r>
              <a:rPr lang="en-US" dirty="0" smtClean="0"/>
              <a:t> </a:t>
            </a:r>
            <a:r>
              <a:rPr lang="en-US" dirty="0" err="1" smtClean="0"/>
              <a:t>deine</a:t>
            </a:r>
            <a:r>
              <a:rPr lang="en-US" dirty="0" smtClean="0"/>
              <a:t> </a:t>
            </a:r>
            <a:r>
              <a:rPr lang="en-US" dirty="0" err="1" smtClean="0"/>
              <a:t>Straße</a:t>
            </a:r>
            <a:r>
              <a:rPr lang="en-US" dirty="0" smtClean="0"/>
              <a:t> 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 fontScale="90000"/>
          </a:bodyPr>
          <a:lstStyle/>
          <a:p>
            <a:r>
              <a:rPr lang="en-US" dirty="0" smtClean="0"/>
              <a:t>Die </a:t>
            </a:r>
            <a:r>
              <a:rPr lang="en-US" dirty="0" err="1" smtClean="0"/>
              <a:t>Haltestelle</a:t>
            </a:r>
            <a:r>
              <a:rPr lang="en-US" dirty="0" smtClean="0"/>
              <a:t> 2 </a:t>
            </a:r>
            <a:br>
              <a:rPr lang="en-US" dirty="0" smtClean="0"/>
            </a:br>
            <a:r>
              <a:rPr lang="en-US" dirty="0" smtClean="0"/>
              <a:t>“</a:t>
            </a:r>
            <a:r>
              <a:rPr lang="en-US" dirty="0" err="1" smtClean="0"/>
              <a:t>Der</a:t>
            </a:r>
            <a:r>
              <a:rPr lang="en-US" dirty="0" smtClean="0"/>
              <a:t> W</a:t>
            </a:r>
            <a:r>
              <a:rPr lang="ru-RU" dirty="0" err="1" smtClean="0"/>
              <a:t>ӧ</a:t>
            </a:r>
            <a:r>
              <a:rPr lang="en-US" dirty="0" err="1" smtClean="0"/>
              <a:t>rterbau</a:t>
            </a:r>
            <a:r>
              <a:rPr lang="en-US" dirty="0" smtClean="0"/>
              <a:t>”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solidFill>
            <a:schemeClr val="accent4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normAutofit/>
          </a:bodyPr>
          <a:lstStyle/>
          <a:p>
            <a:r>
              <a:rPr lang="en-US" sz="4000" dirty="0" err="1" smtClean="0"/>
              <a:t>der</a:t>
            </a:r>
            <a:r>
              <a:rPr lang="en-US" sz="4000" dirty="0" smtClean="0"/>
              <a:t> </a:t>
            </a:r>
            <a:r>
              <a:rPr lang="en-US" sz="4000" dirty="0" err="1" smtClean="0"/>
              <a:t>Verkehr</a:t>
            </a:r>
            <a:r>
              <a:rPr lang="en-US" sz="4000" dirty="0" smtClean="0"/>
              <a:t> + ? = die </a:t>
            </a:r>
            <a:r>
              <a:rPr lang="en-US" sz="4000" dirty="0" err="1" smtClean="0"/>
              <a:t>Verkehrsampel</a:t>
            </a:r>
            <a:endParaRPr lang="en-US" sz="4000" dirty="0" smtClean="0"/>
          </a:p>
          <a:p>
            <a:r>
              <a:rPr lang="en-US" sz="4000" dirty="0" smtClean="0"/>
              <a:t>? + die </a:t>
            </a:r>
            <a:r>
              <a:rPr lang="en-US" sz="4000" dirty="0" err="1" smtClean="0"/>
              <a:t>Regeln</a:t>
            </a:r>
            <a:r>
              <a:rPr lang="en-US" sz="4000" dirty="0" smtClean="0"/>
              <a:t> = die </a:t>
            </a:r>
            <a:r>
              <a:rPr lang="en-US" sz="4000" dirty="0" err="1" smtClean="0"/>
              <a:t>Verkehrsregeln</a:t>
            </a:r>
            <a:endParaRPr lang="en-US" sz="4000" dirty="0" smtClean="0"/>
          </a:p>
          <a:p>
            <a:r>
              <a:rPr lang="en-US" sz="4000" dirty="0" smtClean="0"/>
              <a:t>? + ? = das </a:t>
            </a:r>
            <a:r>
              <a:rPr lang="en-US" sz="4000" dirty="0" err="1" smtClean="0"/>
              <a:t>Verkehrsmittel</a:t>
            </a:r>
            <a:endParaRPr lang="en-US" sz="4000" dirty="0" smtClean="0"/>
          </a:p>
          <a:p>
            <a:r>
              <a:rPr lang="en-US" sz="4000" dirty="0" smtClean="0"/>
              <a:t>die </a:t>
            </a:r>
            <a:r>
              <a:rPr lang="en-US" sz="4000" dirty="0" err="1" smtClean="0"/>
              <a:t>Straße</a:t>
            </a:r>
            <a:r>
              <a:rPr lang="en-US" sz="4000" dirty="0" smtClean="0"/>
              <a:t> + </a:t>
            </a:r>
            <a:r>
              <a:rPr lang="en-US" sz="4000" dirty="0" err="1" smtClean="0"/>
              <a:t>der</a:t>
            </a:r>
            <a:r>
              <a:rPr lang="en-US" sz="4000" dirty="0" smtClean="0"/>
              <a:t> </a:t>
            </a:r>
            <a:r>
              <a:rPr lang="en-US" sz="4000" dirty="0" err="1" smtClean="0"/>
              <a:t>Verkehr</a:t>
            </a:r>
            <a:r>
              <a:rPr lang="en-US" sz="4000" dirty="0" smtClean="0"/>
              <a:t> = ?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dirty="0" err="1" smtClean="0"/>
              <a:t>Prüft</a:t>
            </a:r>
            <a:r>
              <a:rPr lang="en-US" dirty="0" smtClean="0"/>
              <a:t> </a:t>
            </a:r>
            <a:r>
              <a:rPr lang="en-US" dirty="0" err="1" smtClean="0"/>
              <a:t>euch</a:t>
            </a:r>
            <a:r>
              <a:rPr lang="en-US" dirty="0" smtClean="0"/>
              <a:t>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4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/>
          <a:lstStyle/>
          <a:p>
            <a:r>
              <a:rPr lang="en-US" dirty="0" err="1" smtClean="0"/>
              <a:t>der</a:t>
            </a:r>
            <a:r>
              <a:rPr lang="en-US" dirty="0" smtClean="0"/>
              <a:t> </a:t>
            </a:r>
            <a:r>
              <a:rPr lang="en-US" dirty="0" err="1" smtClean="0"/>
              <a:t>Verkehr</a:t>
            </a:r>
            <a:r>
              <a:rPr lang="en-US" dirty="0" smtClean="0"/>
              <a:t> + die </a:t>
            </a:r>
            <a:r>
              <a:rPr lang="en-US" dirty="0" err="1" smtClean="0"/>
              <a:t>Ampel</a:t>
            </a:r>
            <a:r>
              <a:rPr lang="en-US" dirty="0" smtClean="0"/>
              <a:t> = die </a:t>
            </a:r>
            <a:r>
              <a:rPr lang="en-US" dirty="0" err="1" smtClean="0"/>
              <a:t>Verkehrsampel</a:t>
            </a:r>
            <a:endParaRPr lang="en-US" dirty="0" smtClean="0"/>
          </a:p>
          <a:p>
            <a:r>
              <a:rPr lang="en-US" dirty="0" err="1" smtClean="0"/>
              <a:t>der</a:t>
            </a:r>
            <a:r>
              <a:rPr lang="en-US" dirty="0" smtClean="0"/>
              <a:t> </a:t>
            </a:r>
            <a:r>
              <a:rPr lang="en-US" dirty="0" err="1" smtClean="0"/>
              <a:t>Verkehr</a:t>
            </a:r>
            <a:r>
              <a:rPr lang="en-US" dirty="0" smtClean="0"/>
              <a:t> + die </a:t>
            </a:r>
            <a:r>
              <a:rPr lang="en-US" dirty="0" err="1" smtClean="0"/>
              <a:t>Regeln</a:t>
            </a:r>
            <a:r>
              <a:rPr lang="en-US" dirty="0" smtClean="0"/>
              <a:t> = die </a:t>
            </a:r>
            <a:r>
              <a:rPr lang="en-US" dirty="0" err="1" smtClean="0"/>
              <a:t>Verkehrsregeln</a:t>
            </a:r>
            <a:endParaRPr lang="en-US" dirty="0" smtClean="0"/>
          </a:p>
          <a:p>
            <a:r>
              <a:rPr lang="en-US" dirty="0" err="1" smtClean="0"/>
              <a:t>der</a:t>
            </a:r>
            <a:r>
              <a:rPr lang="en-US" dirty="0" smtClean="0"/>
              <a:t> </a:t>
            </a:r>
            <a:r>
              <a:rPr lang="en-US" dirty="0" err="1" smtClean="0"/>
              <a:t>Verkehr</a:t>
            </a:r>
            <a:r>
              <a:rPr lang="en-US" dirty="0" smtClean="0"/>
              <a:t> + das </a:t>
            </a:r>
            <a:r>
              <a:rPr lang="en-US" dirty="0" err="1" smtClean="0"/>
              <a:t>Mittel</a:t>
            </a:r>
            <a:r>
              <a:rPr lang="en-US" dirty="0" smtClean="0"/>
              <a:t> = das </a:t>
            </a:r>
            <a:r>
              <a:rPr lang="en-US" dirty="0" err="1" smtClean="0"/>
              <a:t>Verkehrsmittel</a:t>
            </a:r>
            <a:endParaRPr lang="en-US" dirty="0" smtClean="0"/>
          </a:p>
          <a:p>
            <a:r>
              <a:rPr lang="en-US" dirty="0" smtClean="0"/>
              <a:t>die </a:t>
            </a:r>
            <a:r>
              <a:rPr lang="en-US" dirty="0" err="1" smtClean="0"/>
              <a:t>Straßen</a:t>
            </a:r>
            <a:r>
              <a:rPr lang="en-US" dirty="0" smtClean="0"/>
              <a:t> + </a:t>
            </a:r>
            <a:r>
              <a:rPr lang="en-US" dirty="0" err="1" smtClean="0"/>
              <a:t>der</a:t>
            </a:r>
            <a:r>
              <a:rPr lang="en-US" dirty="0" smtClean="0"/>
              <a:t> </a:t>
            </a:r>
            <a:r>
              <a:rPr lang="en-US" dirty="0" err="1" smtClean="0"/>
              <a:t>Verkehr</a:t>
            </a:r>
            <a:r>
              <a:rPr lang="en-US" dirty="0" smtClean="0"/>
              <a:t> = </a:t>
            </a:r>
            <a:r>
              <a:rPr lang="en-US" dirty="0" err="1" smtClean="0"/>
              <a:t>der</a:t>
            </a:r>
            <a:r>
              <a:rPr lang="en-US" dirty="0" smtClean="0"/>
              <a:t> </a:t>
            </a:r>
            <a:r>
              <a:rPr lang="en-US" dirty="0" err="1" smtClean="0"/>
              <a:t>Straßenverkehr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Андрей\Downloads\машин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1500174"/>
            <a:ext cx="3714776" cy="2143140"/>
          </a:xfrm>
          <a:prstGeom prst="rect">
            <a:avLst/>
          </a:prstGeom>
          <a:noFill/>
        </p:spPr>
      </p:pic>
      <p:pic>
        <p:nvPicPr>
          <p:cNvPr id="1027" name="Picture 3" descr="C:\Users\Андрей\Downloads\автобус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1500174"/>
            <a:ext cx="3643338" cy="2143140"/>
          </a:xfrm>
          <a:prstGeom prst="rect">
            <a:avLst/>
          </a:prstGeom>
          <a:noFill/>
        </p:spPr>
      </p:pic>
      <p:pic>
        <p:nvPicPr>
          <p:cNvPr id="1029" name="Picture 5" descr="C:\Users\Андрей\Downloads\трамвай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7224" y="3857628"/>
            <a:ext cx="3500462" cy="2500300"/>
          </a:xfrm>
          <a:prstGeom prst="rect">
            <a:avLst/>
          </a:prstGeom>
          <a:noFill/>
        </p:spPr>
      </p:pic>
      <p:pic>
        <p:nvPicPr>
          <p:cNvPr id="1030" name="Picture 6" descr="C:\Users\Андрей\Downloads\троллейбус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86314" y="3929066"/>
            <a:ext cx="3786214" cy="2428892"/>
          </a:xfrm>
          <a:prstGeom prst="rect">
            <a:avLst/>
          </a:prstGeom>
          <a:noFill/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 fontScale="90000"/>
          </a:bodyPr>
          <a:lstStyle/>
          <a:p>
            <a:r>
              <a:rPr lang="en-US" dirty="0" smtClean="0"/>
              <a:t>Die  </a:t>
            </a:r>
            <a:r>
              <a:rPr lang="en-US" dirty="0" err="1" smtClean="0"/>
              <a:t>Haltestelle</a:t>
            </a:r>
            <a:r>
              <a:rPr lang="en-US" dirty="0" smtClean="0"/>
              <a:t> 3</a:t>
            </a:r>
            <a:br>
              <a:rPr lang="en-US" dirty="0" smtClean="0"/>
            </a:br>
            <a:r>
              <a:rPr lang="en-US" dirty="0" smtClean="0"/>
              <a:t>“Die </a:t>
            </a:r>
            <a:r>
              <a:rPr lang="en-US" dirty="0" err="1" smtClean="0"/>
              <a:t>Verkehrsmittel</a:t>
            </a:r>
            <a:r>
              <a:rPr lang="en-US" dirty="0" smtClean="0"/>
              <a:t>”</a:t>
            </a:r>
            <a:endParaRPr lang="ru-RU" dirty="0"/>
          </a:p>
        </p:txBody>
      </p:sp>
      <p:pic>
        <p:nvPicPr>
          <p:cNvPr id="1031" name="Picture 7" descr="C:\Users\Андрей\Downloads\велик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00364" y="2285992"/>
            <a:ext cx="3286148" cy="2214578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/>
          </a:bodyPr>
          <a:lstStyle/>
          <a:p>
            <a:r>
              <a:rPr lang="en-US" dirty="0" err="1" smtClean="0"/>
              <a:t>Prüft</a:t>
            </a:r>
            <a:r>
              <a:rPr lang="en-US" dirty="0" smtClean="0"/>
              <a:t> </a:t>
            </a:r>
            <a:r>
              <a:rPr lang="en-US" dirty="0" err="1" smtClean="0"/>
              <a:t>euch</a:t>
            </a:r>
            <a:r>
              <a:rPr lang="ru-RU" dirty="0" smtClean="0"/>
              <a:t>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4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/>
          <a:lstStyle/>
          <a:p>
            <a:pPr marL="514350" indent="-514350">
              <a:buAutoNum type="arabicPeriod"/>
            </a:pPr>
            <a:r>
              <a:rPr lang="en-US" b="1" dirty="0" err="1" smtClean="0"/>
              <a:t>der</a:t>
            </a:r>
            <a:r>
              <a:rPr lang="en-US" b="1" dirty="0" smtClean="0"/>
              <a:t> Bus</a:t>
            </a:r>
          </a:p>
          <a:p>
            <a:pPr marL="514350" indent="-514350">
              <a:buAutoNum type="arabicPeriod"/>
            </a:pPr>
            <a:r>
              <a:rPr lang="en-US" b="1" dirty="0" smtClean="0"/>
              <a:t>die </a:t>
            </a:r>
            <a:r>
              <a:rPr lang="en-US" b="1" dirty="0" err="1" smtClean="0"/>
              <a:t>Straßenbahn</a:t>
            </a:r>
            <a:endParaRPr lang="en-US" b="1" dirty="0" smtClean="0"/>
          </a:p>
          <a:p>
            <a:pPr marL="514350" indent="-514350">
              <a:buAutoNum type="arabicPeriod"/>
            </a:pPr>
            <a:r>
              <a:rPr lang="en-US" b="1" dirty="0" smtClean="0"/>
              <a:t>das Auto</a:t>
            </a:r>
          </a:p>
          <a:p>
            <a:pPr marL="514350" indent="-514350">
              <a:buAutoNum type="arabicPeriod"/>
            </a:pPr>
            <a:r>
              <a:rPr lang="en-US" b="1" dirty="0" err="1" smtClean="0"/>
              <a:t>der</a:t>
            </a:r>
            <a:r>
              <a:rPr lang="en-US" b="1" dirty="0" smtClean="0"/>
              <a:t> </a:t>
            </a:r>
            <a:r>
              <a:rPr lang="en-US" b="1" dirty="0" err="1" smtClean="0"/>
              <a:t>Obus</a:t>
            </a:r>
            <a:endParaRPr lang="en-US" b="1" dirty="0" smtClean="0"/>
          </a:p>
          <a:p>
            <a:pPr marL="514350" indent="-514350">
              <a:buAutoNum type="arabicPeriod"/>
            </a:pPr>
            <a:r>
              <a:rPr lang="en-US" b="1" dirty="0" err="1" smtClean="0"/>
              <a:t>der</a:t>
            </a:r>
            <a:r>
              <a:rPr lang="en-US" b="1" dirty="0" smtClean="0"/>
              <a:t> </a:t>
            </a:r>
            <a:r>
              <a:rPr lang="en-US" b="1" dirty="0" err="1" smtClean="0"/>
              <a:t>Rad</a:t>
            </a:r>
            <a:endParaRPr lang="en-US" b="1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400</TotalTime>
  <Words>265</Words>
  <Application>Microsoft Office PowerPoint</Application>
  <PresentationFormat>Экран (4:3)</PresentationFormat>
  <Paragraphs>53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 Die Straßen der Stadt. Wie sind sie?  Die Wiederholung. </vt:lpstr>
      <vt:lpstr> Rasch rollt Rudis Rad. Rudis Rad rollt rasch.</vt:lpstr>
      <vt:lpstr>Der Reim “Die Straßen”</vt:lpstr>
      <vt:lpstr>Die  Haltestelle 1  “Wie sind die Straßen?”</vt:lpstr>
      <vt:lpstr>Prüft euch!</vt:lpstr>
      <vt:lpstr>Die Haltestelle 2  “Der Wӧrterbau”</vt:lpstr>
      <vt:lpstr>Prüft euch!</vt:lpstr>
      <vt:lpstr>Die  Haltestelle 3 “Die Verkehrsmittel”</vt:lpstr>
      <vt:lpstr>Prüft euch!</vt:lpstr>
      <vt:lpstr>Die  Haltestelle 4 “Ich spreche deutsch”</vt:lpstr>
      <vt:lpstr>Die Hausaufgabe </vt:lpstr>
      <vt:lpstr>Рефлексия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Der 27. November                                                    Freitag</dc:title>
  <dc:creator>Андрей</dc:creator>
  <cp:lastModifiedBy>Андрей</cp:lastModifiedBy>
  <cp:revision>35</cp:revision>
  <dcterms:created xsi:type="dcterms:W3CDTF">2015-11-22T10:32:41Z</dcterms:created>
  <dcterms:modified xsi:type="dcterms:W3CDTF">2015-11-30T16:23:19Z</dcterms:modified>
</cp:coreProperties>
</file>