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jpeg"/><Relationship Id="rId4" Type="http://schemas.openxmlformats.org/officeDocument/2006/relationships/hyperlink" Target="https://o-krohe.ru/images/article/orig/2017/11/profilaktika-ploskostopiya-u-detej-doshkolnogo-vozrasta.jpg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:\фоны для папки-ширмы\hello_html_m120009b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1142999" y="-1143000"/>
            <a:ext cx="6858002" cy="9144002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683568" y="692696"/>
            <a:ext cx="7632848" cy="30777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Упражнения для профилактики плоскостопия у дошкольников</a:t>
            </a: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Плоскостопие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— далеко не безобидный недуг. Нарушение анатомии стопы может привести к серьезным проблемам с позвоночником, нервной системой, опорно-двигательным аппаратом. Стопа ребенка растет и формируется до 7-8 лет. Только в подростковом возрасте можно с уверенность сказать, есть ли у ребенка плоскостопие.</a:t>
            </a:r>
          </a:p>
          <a:p>
            <a:pPr algn="just" fontAlgn="base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От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рождения плоская стопа наблюдается у каждого младенца. Профилактика плоскостопия особенно важна в дошкольном возрасте, когда идет интенсивный рост. Если в это время не будут допущены тотальные ошибки, вероятность развития плоскостопия будет минимальной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Профилактика плоскостопия у детей дошкольного возраста упражнения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36096" y="4005064"/>
            <a:ext cx="2697250" cy="1944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s://o-krohe.ru/images/article/thumb/660-0/2017/11/profilaktika-ploskostopiya-u-detej-doshkolnogo-vozrasta.jpe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15616" y="3861048"/>
            <a:ext cx="3960440" cy="22395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:\фоны для папки-ширмы\hello_html_m120009b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1142999" y="-1143000"/>
            <a:ext cx="6858002" cy="9144002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755576" y="764704"/>
            <a:ext cx="7632848" cy="5170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lnSpc>
                <a:spcPct val="150000"/>
              </a:lnSpc>
            </a:pPr>
            <a:r>
              <a:rPr lang="ru-RU" sz="2000" b="1" u="sng" dirty="0" smtClean="0">
                <a:latin typeface="Times New Roman" pitchFamily="18" charset="0"/>
                <a:cs typeface="Times New Roman" pitchFamily="18" charset="0"/>
              </a:rPr>
              <a:t>Причинами</a:t>
            </a:r>
            <a:r>
              <a:rPr lang="ru-RU" sz="2000" u="sng" dirty="0" smtClean="0">
                <a:latin typeface="Times New Roman" pitchFamily="18" charset="0"/>
                <a:cs typeface="Times New Roman" pitchFamily="18" charset="0"/>
              </a:rPr>
              <a:t> плоскостопия у детей дошкольного возраста могут быть следующие</a:t>
            </a:r>
            <a:r>
              <a:rPr lang="ru-RU" sz="2000" u="sng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algn="ctr" fontAlgn="base"/>
            <a:endParaRPr lang="ru-RU" u="sng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 fontAlgn="base">
              <a:buFont typeface="Arial" pitchFamily="34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Наследственность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В этом случае профилактика плоскостопия у детей дошкольного возраста, упражнения которой направлены на недопущение его возникновения, может оказаться недостаточной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 fontAlgn="base">
              <a:buFont typeface="Arial" pitchFamily="34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Лишний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вес. Особенно актуален при продольном плоскостопии: чем больше у ребенка вес, тем выше нагрузка на стопу, и тем явнее проблема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 fontAlgn="base">
              <a:buFont typeface="Arial" pitchFamily="34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Полученные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травмы. Например, перелом лодыжки или кости пятки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 fontAlgn="base">
              <a:buFont typeface="Arial" pitchFamily="34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Паралич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подошвенных мышц. Чаще диагностируется как последствие полиомиелита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 fontAlgn="base">
              <a:buFont typeface="Arial" pitchFamily="34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Рахит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lvl="0" algn="just" fontAlgn="base">
              <a:buFont typeface="Arial" pitchFamily="34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Слабые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мышцы стоп. Такая причина актуальна тогда, когда ребенок получает недостаточно нагрузки на ноги, ведет не активный образ жизни. Излишние нагрузки без отдыха тоже могут спровоцировать плоскостопие.</a:t>
            </a:r>
          </a:p>
          <a:p>
            <a:pPr lvl="0" algn="just" fontAlgn="base">
              <a:buFont typeface="Arial" pitchFamily="34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Ношение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неудобной обуви.</a:t>
            </a:r>
          </a:p>
          <a:p>
            <a:pPr lvl="0" algn="just" fontAlgn="base">
              <a:buFont typeface="Arial" pitchFamily="34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Слишком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рано сделанные первые шаги ребенка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:\фоны для папки-ширмы\hello_html_m120009b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1142999" y="-1143000"/>
            <a:ext cx="6858002" cy="9144002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755576" y="836712"/>
            <a:ext cx="7632848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ase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Помимо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проведения упражнений для профилактики плоскостопия, в случае начинающейся проблемы у ребенка дошкольного возраста, необходимо дать ряд рекомендаций родителям.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 fontAlgn="base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первую очередь, это визит к специальному врачу. Второе – ношение не просто удобной обуви, а ортопедической обуви: от сандалий до зимних ботинок. В наше время во многих магазинах продаются отдельно ортопедические стельки, которыми можно снабдить любую понравившуюся пару обуви.</a:t>
            </a:r>
          </a:p>
          <a:p>
            <a:pPr algn="just" fontAlgn="base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Важная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рекомендация – естественный массаж ног. Массаж сам по себе очень полезен для ребёнка, но в случае с нарушением функции стоп он крайне необходим. Можно ходить босиком по камешкам, песку, траве, палкам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Дети ходят по камушкам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39952" y="4005065"/>
            <a:ext cx="4119761" cy="2088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Профилактика плоскостопия у детей дошкольного возраста">
            <a:hlinkClick r:id="rId4"/>
          </p:cNvPr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115616" y="4221088"/>
            <a:ext cx="2376264" cy="18585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:\фоны для папки-ширмы\hello_html_m120009b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1142999" y="-1143000"/>
            <a:ext cx="6858002" cy="9144002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755576" y="692696"/>
            <a:ext cx="7632848" cy="57861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lnSpc>
                <a:spcPct val="150000"/>
              </a:lnSpc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Традиционные упражнения для профилактики плоскостопия</a:t>
            </a:r>
          </a:p>
          <a:p>
            <a:pPr algn="just" fontAlgn="base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Такие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упражнения для профилактики подходят не только детям, но и взрослым. Многие из них максимально просты и могут быть интересны ребятам дошкольного возраста.</a:t>
            </a:r>
          </a:p>
          <a:p>
            <a:pPr algn="just" fontAlgn="base"/>
            <a:r>
              <a:rPr lang="ru-RU" sz="1600" i="1" u="sng" dirty="0" smtClean="0">
                <a:latin typeface="Times New Roman" pitchFamily="18" charset="0"/>
                <a:cs typeface="Times New Roman" pitchFamily="18" charset="0"/>
              </a:rPr>
              <a:t>В положении лежа на спине:</a:t>
            </a:r>
          </a:p>
          <a:p>
            <a:pPr lvl="0" algn="just" fontAlgn="base">
              <a:buFont typeface="Arial" pitchFamily="34" charset="0"/>
              <a:buChar char="•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 Дошколята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сгибают и разгибают стопы с максимально возможной амплитудой, задерживая их на несколько секунд в крайнем положении.</a:t>
            </a:r>
          </a:p>
          <a:p>
            <a:pPr lvl="0" algn="just" fontAlgn="base">
              <a:buFont typeface="Arial" pitchFamily="34" charset="0"/>
              <a:buChar char="•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 Дети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«крутят» в воздухе педали велосипеда, делая особый упор на правильность выполнения движения стопами.</a:t>
            </a:r>
          </a:p>
          <a:p>
            <a:pPr lvl="0" algn="just" fontAlgn="base">
              <a:buFont typeface="Arial" pitchFamily="34" charset="0"/>
              <a:buChar char="•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 Пальчики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на ногах сжимаются и разжимаются, образуя веер.</a:t>
            </a:r>
          </a:p>
          <a:p>
            <a:pPr lvl="0" algn="just" fontAlgn="base">
              <a:buFont typeface="Arial" pitchFamily="34" charset="0"/>
              <a:buChar char="•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 Стопами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прямых ног обхватывается мячик и перекладывается за голову. Затем возвращается обратно.</a:t>
            </a:r>
          </a:p>
          <a:p>
            <a:pPr fontAlgn="base"/>
            <a:r>
              <a:rPr lang="ru-RU" sz="1600" i="1" u="sng" dirty="0" smtClean="0">
                <a:latin typeface="Times New Roman" pitchFamily="18" charset="0"/>
                <a:cs typeface="Times New Roman" pitchFamily="18" charset="0"/>
              </a:rPr>
              <a:t>В положении сидя на стуле: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 fontAlgn="base">
              <a:buFont typeface="Arial" pitchFamily="34" charset="0"/>
              <a:buChar char="•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 С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прямых стоп переходить на носочки и обратно.</a:t>
            </a:r>
          </a:p>
          <a:p>
            <a:pPr lvl="0" algn="just" fontAlgn="base">
              <a:buFont typeface="Arial" pitchFamily="34" charset="0"/>
              <a:buChar char="•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 Собирать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разбросанные предметы разной величины пальцами ног.</a:t>
            </a:r>
          </a:p>
          <a:p>
            <a:pPr fontAlgn="base"/>
            <a:r>
              <a:rPr lang="ru-RU" sz="1600" i="1" u="sng" dirty="0" smtClean="0">
                <a:latin typeface="Times New Roman" pitchFamily="18" charset="0"/>
                <a:cs typeface="Times New Roman" pitchFamily="18" charset="0"/>
              </a:rPr>
              <a:t>В положении стоя: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 fontAlgn="base">
              <a:buFont typeface="Arial" pitchFamily="34" charset="0"/>
              <a:buChar char="•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 Дети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ходят друг за другом то на пятках, то на носочках.</a:t>
            </a:r>
          </a:p>
          <a:p>
            <a:pPr lvl="0" algn="just" fontAlgn="base">
              <a:buFont typeface="Arial" pitchFamily="34" charset="0"/>
              <a:buChar char="•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 Ходьба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на носках, но не стоя, а в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полуприседе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lvl="0" algn="just" fontAlgn="base">
              <a:buFont typeface="Arial" pitchFamily="34" charset="0"/>
              <a:buChar char="•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 Ходьба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по гимнастической палке. </a:t>
            </a:r>
          </a:p>
          <a:p>
            <a:pPr lvl="0" algn="just" fontAlgn="base">
              <a:buFont typeface="Arial" pitchFamily="34" charset="0"/>
              <a:buChar char="•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 Для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крох дошкольного возраста в младшей группе можно использовать обручи: стопы кладутся поперек или каждая нога по очереди катает этот обруч.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:\фоны для папки-ширмы\hello_html_m120009b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1142999" y="-1143000"/>
            <a:ext cx="6858002" cy="9144002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683568" y="620688"/>
            <a:ext cx="7776864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Профилактика плоскостопия у детей дошкольного возраста – упражнения в игровой форме</a:t>
            </a:r>
          </a:p>
          <a:p>
            <a:pPr algn="just">
              <a:buFont typeface="Arial" pitchFamily="34" charset="0"/>
              <a:buChar char="•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1600" i="1" u="sng" dirty="0" smtClean="0">
                <a:latin typeface="Times New Roman" pitchFamily="18" charset="0"/>
                <a:cs typeface="Times New Roman" pitchFamily="18" charset="0"/>
              </a:rPr>
              <a:t>Игра «Покажи </a:t>
            </a:r>
            <a:r>
              <a:rPr lang="ru-RU" sz="1600" i="1" u="sng" dirty="0" smtClean="0">
                <a:latin typeface="Times New Roman" pitchFamily="18" charset="0"/>
                <a:cs typeface="Times New Roman" pitchFamily="18" charset="0"/>
              </a:rPr>
              <a:t>мячик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» -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Используются крышки пластиковых бутылок и лист картона, на котором изображены мячики. Задача ребенка: брать пальчиками ног эти крышки и класть на нарисованные мячики. Ноги чередуются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>
              <a:buFont typeface="Arial" pitchFamily="34" charset="0"/>
              <a:buChar char="•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1600" i="1" u="sng" dirty="0" smtClean="0">
                <a:latin typeface="Times New Roman" pitchFamily="18" charset="0"/>
                <a:cs typeface="Times New Roman" pitchFamily="18" charset="0"/>
              </a:rPr>
              <a:t>Игра «Растем </a:t>
            </a:r>
            <a:r>
              <a:rPr lang="ru-RU" sz="1600" i="1" u="sng" dirty="0" smtClean="0">
                <a:latin typeface="Times New Roman" pitchFamily="18" charset="0"/>
                <a:cs typeface="Times New Roman" pitchFamily="18" charset="0"/>
              </a:rPr>
              <a:t>вместе</a:t>
            </a:r>
            <a:r>
              <a:rPr lang="ru-RU" sz="1600" i="1" u="sng" dirty="0" smtClean="0">
                <a:latin typeface="Times New Roman" pitchFamily="18" charset="0"/>
                <a:cs typeface="Times New Roman" pitchFamily="18" charset="0"/>
              </a:rPr>
              <a:t>»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Дети поднимаются на носки, считают до 3-х и опускаются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>
              <a:buFont typeface="Arial" pitchFamily="34" charset="0"/>
              <a:buChar char="•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1600" i="1" u="sng" dirty="0" smtClean="0">
                <a:latin typeface="Times New Roman" pitchFamily="18" charset="0"/>
                <a:cs typeface="Times New Roman" pitchFamily="18" charset="0"/>
              </a:rPr>
              <a:t>Игра «Своя </a:t>
            </a:r>
            <a:r>
              <a:rPr lang="ru-RU" sz="1600" i="1" u="sng" dirty="0" smtClean="0">
                <a:latin typeface="Times New Roman" pitchFamily="18" charset="0"/>
                <a:cs typeface="Times New Roman" pitchFamily="18" charset="0"/>
              </a:rPr>
              <a:t>фигура</a:t>
            </a:r>
            <a:r>
              <a:rPr lang="ru-RU" sz="1600" i="1" u="sng" dirty="0" smtClean="0">
                <a:latin typeface="Times New Roman" pitchFamily="18" charset="0"/>
                <a:cs typeface="Times New Roman" pitchFamily="18" charset="0"/>
              </a:rPr>
              <a:t>»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Берутся крышки от пластиковых бутылок и разные геометрические фигуры из любого материала. Фигуры лежат на полу. Задача детей: брать пальчиками левой и правой ноги крышки и выкладывать фигуры перед собой, как бы «закрашивая» их. Потом можно фигурками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поменяться.</a:t>
            </a:r>
          </a:p>
          <a:p>
            <a:pPr algn="just">
              <a:buFont typeface="Arial" pitchFamily="34" charset="0"/>
              <a:buChar char="•"/>
            </a:pPr>
            <a:r>
              <a:rPr lang="ru-RU" sz="1600" dirty="0" smtClean="0"/>
              <a:t>   </a:t>
            </a:r>
            <a:r>
              <a:rPr lang="ru-RU" sz="1600" i="1" u="sng" dirty="0" smtClean="0">
                <a:latin typeface="Times New Roman" pitchFamily="18" charset="0"/>
                <a:cs typeface="Times New Roman" pitchFamily="18" charset="0"/>
              </a:rPr>
              <a:t>Игра «Строим </a:t>
            </a:r>
            <a:r>
              <a:rPr lang="ru-RU" sz="1600" i="1" u="sng" dirty="0" smtClean="0">
                <a:latin typeface="Times New Roman" pitchFamily="18" charset="0"/>
                <a:cs typeface="Times New Roman" pitchFamily="18" charset="0"/>
              </a:rPr>
              <a:t>башню</a:t>
            </a:r>
            <a:r>
              <a:rPr lang="ru-RU" sz="1600" i="1" u="sng" dirty="0" smtClean="0">
                <a:latin typeface="Times New Roman" pitchFamily="18" charset="0"/>
                <a:cs typeface="Times New Roman" pitchFamily="18" charset="0"/>
              </a:rPr>
              <a:t>»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Берутся кубики такого размера, чтобы дети могли их удержать пальцами ног. Ребята берут по одному кубику и стараются аккуратно их складывать друг на друга, выстраивая башню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>
              <a:buFont typeface="Arial" pitchFamily="34" charset="0"/>
              <a:buChar char="•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1600" i="1" u="sng" dirty="0" smtClean="0">
                <a:latin typeface="Times New Roman" pitchFamily="18" charset="0"/>
                <a:cs typeface="Times New Roman" pitchFamily="18" charset="0"/>
              </a:rPr>
              <a:t>Игра «Собираем </a:t>
            </a:r>
            <a:r>
              <a:rPr lang="ru-RU" sz="1600" i="1" u="sng" dirty="0" smtClean="0">
                <a:latin typeface="Times New Roman" pitchFamily="18" charset="0"/>
                <a:cs typeface="Times New Roman" pitchFamily="18" charset="0"/>
              </a:rPr>
              <a:t>урожай</a:t>
            </a:r>
            <a:r>
              <a:rPr lang="ru-RU" sz="1600" i="1" u="sng" dirty="0" smtClean="0">
                <a:latin typeface="Times New Roman" pitchFamily="18" charset="0"/>
                <a:cs typeface="Times New Roman" pitchFamily="18" charset="0"/>
              </a:rPr>
              <a:t>»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На полу разбрасываются пластиковые и мягкие игрушки в форме разных плодов: горох, лук, грибочки, орешки, семечки и прочее. У каждого воспитанника – свое лукошко (это могут быть обычные коробки). Далее ребятам дается команда начинать собирать урожай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>
              <a:buFont typeface="Arial" pitchFamily="34" charset="0"/>
              <a:buChar char="•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1600" i="1" u="sng" dirty="0" smtClean="0">
                <a:latin typeface="Times New Roman" pitchFamily="18" charset="0"/>
                <a:cs typeface="Times New Roman" pitchFamily="18" charset="0"/>
              </a:rPr>
              <a:t>Игра «Рисунки </a:t>
            </a:r>
            <a:r>
              <a:rPr lang="ru-RU" sz="1600" i="1" u="sng" dirty="0" smtClean="0">
                <a:latin typeface="Times New Roman" pitchFamily="18" charset="0"/>
                <a:cs typeface="Times New Roman" pitchFamily="18" charset="0"/>
              </a:rPr>
              <a:t>из карандашей</a:t>
            </a:r>
            <a:r>
              <a:rPr lang="ru-RU" sz="1600" i="1" u="sng" dirty="0" smtClean="0">
                <a:latin typeface="Times New Roman" pitchFamily="18" charset="0"/>
                <a:cs typeface="Times New Roman" pitchFamily="18" charset="0"/>
              </a:rPr>
              <a:t>»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Детям предлагается поднимать стопами карандаши и выкладывать из них какие-то заданные рисунки или фигуры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>
              <a:buFont typeface="Arial" pitchFamily="34" charset="0"/>
              <a:buChar char="•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1600" i="1" u="sng" dirty="0" smtClean="0">
                <a:latin typeface="Times New Roman" pitchFamily="18" charset="0"/>
                <a:cs typeface="Times New Roman" pitchFamily="18" charset="0"/>
              </a:rPr>
              <a:t>Игра «Рисуем </a:t>
            </a:r>
            <a:r>
              <a:rPr lang="ru-RU" sz="1600" i="1" u="sng" dirty="0" smtClean="0">
                <a:latin typeface="Times New Roman" pitchFamily="18" charset="0"/>
                <a:cs typeface="Times New Roman" pitchFamily="18" charset="0"/>
              </a:rPr>
              <a:t>ногами</a:t>
            </a:r>
            <a:r>
              <a:rPr lang="ru-RU" sz="1600" i="1" u="sng" dirty="0" smtClean="0">
                <a:latin typeface="Times New Roman" pitchFamily="18" charset="0"/>
                <a:cs typeface="Times New Roman" pitchFamily="18" charset="0"/>
              </a:rPr>
              <a:t>»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- Ребенку дается листок и фломастер. Фломастер зажимается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между большим и указательным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пальчиками.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Можно рисовать геометрические фигуры, бантики, солнышки, цветочки. </a:t>
            </a:r>
            <a:endParaRPr lang="ru-RU" sz="1600" i="1" u="sng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:\фоны для папки-ширмы\hello_html_m120009b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1142999" y="-1143000"/>
            <a:ext cx="6858002" cy="9144002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259632" y="836712"/>
            <a:ext cx="668163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Спасибо за внимание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4" name="Рисунок 3" descr="https://o-krohe.ru/images/article/cropped/315-236/2017/11/profilaktika-ploskostopiya-u-detej-doshkolnogo-vozrasta-4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35696" y="1916832"/>
            <a:ext cx="5040560" cy="41044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86</TotalTime>
  <Words>278</Words>
  <Application>Microsoft Office PowerPoint</Application>
  <PresentationFormat>Экран (4:3)</PresentationFormat>
  <Paragraphs>40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миха лебедев</dc:creator>
  <cp:lastModifiedBy>Анна Лебедева</cp:lastModifiedBy>
  <cp:revision>12</cp:revision>
  <dcterms:created xsi:type="dcterms:W3CDTF">2020-04-07T08:44:03Z</dcterms:created>
  <dcterms:modified xsi:type="dcterms:W3CDTF">2020-04-07T10:14:33Z</dcterms:modified>
</cp:coreProperties>
</file>