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57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2F630-C6C6-4DAD-B785-BF218F978859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33FC2-A87A-4FC6-ABD0-BB42ED01E3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29403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2F630-C6C6-4DAD-B785-BF218F978859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33FC2-A87A-4FC6-ABD0-BB42ED01E3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4331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2F630-C6C6-4DAD-B785-BF218F978859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33FC2-A87A-4FC6-ABD0-BB42ED01E3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90761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2F630-C6C6-4DAD-B785-BF218F978859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33FC2-A87A-4FC6-ABD0-BB42ED01E3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42499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2F630-C6C6-4DAD-B785-BF218F978859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33FC2-A87A-4FC6-ABD0-BB42ED01E3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6333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2F630-C6C6-4DAD-B785-BF218F978859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33FC2-A87A-4FC6-ABD0-BB42ED01E3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8970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2F630-C6C6-4DAD-B785-BF218F978859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33FC2-A87A-4FC6-ABD0-BB42ED01E3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08763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2F630-C6C6-4DAD-B785-BF218F978859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33FC2-A87A-4FC6-ABD0-BB42ED01E3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565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2F630-C6C6-4DAD-B785-BF218F978859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33FC2-A87A-4FC6-ABD0-BB42ED01E3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33784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2F630-C6C6-4DAD-B785-BF218F978859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33FC2-A87A-4FC6-ABD0-BB42ED01E3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71781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2F630-C6C6-4DAD-B785-BF218F978859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33FC2-A87A-4FC6-ABD0-BB42ED01E3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4810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22F630-C6C6-4DAD-B785-BF218F978859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433FC2-A87A-4FC6-ABD0-BB42ED01E3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6816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00010" y="1122363"/>
            <a:ext cx="8967989" cy="3204938"/>
          </a:xfrm>
          <a:ln>
            <a:noFill/>
          </a:ln>
        </p:spPr>
        <p:txBody>
          <a:bodyPr>
            <a:norm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Внутренние различие регионов Африки. 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д\з §50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64248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6616" b="67071" l="10075" r="7310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168" t="16915" r="27068" b="32748"/>
          <a:stretch/>
        </p:blipFill>
        <p:spPr>
          <a:xfrm rot="10800000">
            <a:off x="2791244" y="554651"/>
            <a:ext cx="6480721" cy="626469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703512" y="84209"/>
            <a:ext cx="87849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Регионы Африки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464152" y="908720"/>
            <a:ext cx="1872208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497183" y="649917"/>
            <a:ext cx="25467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Северная Африка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688289" y="3392534"/>
            <a:ext cx="1656184" cy="626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Восточная Африка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03713" y="5707913"/>
            <a:ext cx="22614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Южная Африка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590577" y="4145881"/>
            <a:ext cx="30305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Центральная Африка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330436" y="2636243"/>
            <a:ext cx="2101269" cy="626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Западная Африка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700" r="62400" b="44021"/>
          <a:stretch/>
        </p:blipFill>
        <p:spPr>
          <a:xfrm>
            <a:off x="2995295" y="3411695"/>
            <a:ext cx="2232248" cy="47227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1953" b="33839" l="9992" r="2206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333" t="22020" r="78185" b="66128"/>
          <a:stretch/>
        </p:blipFill>
        <p:spPr>
          <a:xfrm rot="10800000">
            <a:off x="7770576" y="4869160"/>
            <a:ext cx="1200335" cy="1300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30351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7000"/>
            <a:lum/>
          </a:blip>
          <a:srcRect/>
          <a:stretch>
            <a:fillRect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2"/>
          <p:cNvSpPr txBox="1">
            <a:spLocks/>
          </p:cNvSpPr>
          <p:nvPr/>
        </p:nvSpPr>
        <p:spPr>
          <a:xfrm>
            <a:off x="1009833" y="375597"/>
            <a:ext cx="4040188" cy="639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Северная Африка</a:t>
            </a:r>
            <a:endParaRPr lang="ru-RU" dirty="0"/>
          </a:p>
        </p:txBody>
      </p:sp>
      <p:sp>
        <p:nvSpPr>
          <p:cNvPr id="5" name="Объект 3"/>
          <p:cNvSpPr>
            <a:spLocks noGrp="1"/>
          </p:cNvSpPr>
          <p:nvPr>
            <p:ph sz="half" idx="4294967295"/>
          </p:nvPr>
        </p:nvSpPr>
        <p:spPr>
          <a:xfrm>
            <a:off x="436117" y="893493"/>
            <a:ext cx="4245868" cy="5832648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Страны Средиземноморья экономически </a:t>
            </a: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развиты</a:t>
            </a:r>
          </a:p>
          <a:p>
            <a:pPr>
              <a:lnSpc>
                <a:spcPct val="80000"/>
              </a:lnSpc>
            </a:pPr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Выгодное ЭГП, очаг древней цивилизации</a:t>
            </a:r>
          </a:p>
          <a:p>
            <a:pPr>
              <a:lnSpc>
                <a:spcPct val="80000"/>
              </a:lnSpc>
            </a:pPr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Основная часть населения – на побережье: арабы, французы, </a:t>
            </a: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берберы</a:t>
            </a:r>
          </a:p>
          <a:p>
            <a:pPr>
              <a:lnSpc>
                <a:spcPct val="80000"/>
              </a:lnSpc>
            </a:pPr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 внутренних районах - месторожде­ния нефти и газа (Алжир, Ливия), фосфоритов (Марокко) </a:t>
            </a:r>
            <a:endParaRPr lang="ru-RU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80000"/>
              </a:lnSpc>
            </a:pPr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Крупные промышленные центры: Каир, Ал­жир, Александрия, Тунис, Рабат и </a:t>
            </a: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Касабланка</a:t>
            </a:r>
          </a:p>
          <a:p>
            <a:pPr>
              <a:lnSpc>
                <a:spcPct val="80000"/>
              </a:lnSpc>
            </a:pPr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культуры:  пшеница, кукуруза, хлопчатник длинноволокнистый, оливки, виноград, цитрусовые и финиковая </a:t>
            </a: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пальма</a:t>
            </a:r>
          </a:p>
          <a:p>
            <a:pPr>
              <a:lnSpc>
                <a:spcPct val="80000"/>
              </a:lnSpc>
            </a:pPr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Отрасли животноводства: овцеводство, козоводство и </a:t>
            </a: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верблюдоводство</a:t>
            </a:r>
          </a:p>
          <a:p>
            <a:pPr>
              <a:lnSpc>
                <a:spcPct val="80000"/>
              </a:lnSpc>
            </a:pPr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Основная проб­лема: обеспечение промышленности, сельского хозяйства и насе­ления пресной водой</a:t>
            </a:r>
          </a:p>
          <a:p>
            <a:pPr>
              <a:lnSpc>
                <a:spcPct val="80000"/>
              </a:lnSpc>
            </a:pP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80000"/>
              </a:lnSpc>
            </a:pP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80000"/>
              </a:lnSpc>
            </a:pP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80000"/>
              </a:lnSpc>
            </a:pP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80000"/>
              </a:lnSpc>
            </a:pP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  <p:sp>
        <p:nvSpPr>
          <p:cNvPr id="6" name="Текст 4"/>
          <p:cNvSpPr txBox="1">
            <a:spLocks/>
          </p:cNvSpPr>
          <p:nvPr/>
        </p:nvSpPr>
        <p:spPr>
          <a:xfrm>
            <a:off x="7290945" y="253731"/>
            <a:ext cx="4041775" cy="63976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Восточная Африка</a:t>
            </a:r>
            <a:endParaRPr lang="ru-RU" dirty="0"/>
          </a:p>
        </p:txBody>
      </p:sp>
      <p:sp>
        <p:nvSpPr>
          <p:cNvPr id="7" name="Объект 5"/>
          <p:cNvSpPr>
            <a:spLocks noGrp="1"/>
          </p:cNvSpPr>
          <p:nvPr>
            <p:ph sz="quarter" idx="4294967295"/>
          </p:nvPr>
        </p:nvSpPr>
        <p:spPr>
          <a:xfrm>
            <a:off x="6235318" y="695478"/>
            <a:ext cx="5729155" cy="6030663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r>
              <a:rPr lang="ru-RU" sz="2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Побережье Индийского </a:t>
            </a:r>
            <a:r>
              <a:rPr lang="ru-RU" sz="2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океана</a:t>
            </a:r>
          </a:p>
          <a:p>
            <a:r>
              <a:rPr lang="ru-RU" sz="2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Бедность минеральными ресурсами, кроме Замбии (медь</a:t>
            </a:r>
            <a:r>
              <a:rPr lang="ru-RU" sz="2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pPr>
              <a:lnSpc>
                <a:spcPct val="80000"/>
              </a:lnSpc>
            </a:pPr>
            <a:r>
              <a:rPr lang="ru-RU" sz="2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Самая высокая точка материка: </a:t>
            </a:r>
            <a:r>
              <a:rPr lang="ru-RU" sz="29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влк</a:t>
            </a:r>
            <a:r>
              <a:rPr lang="ru-RU" sz="2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Килиманджаро, 5895м и самая низкая: озеро </a:t>
            </a:r>
            <a:r>
              <a:rPr lang="ru-RU" sz="29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Ассаль</a:t>
            </a:r>
            <a:r>
              <a:rPr lang="ru-RU" sz="2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- 153м</a:t>
            </a:r>
          </a:p>
          <a:p>
            <a:pPr>
              <a:lnSpc>
                <a:spcPct val="80000"/>
              </a:lnSpc>
            </a:pPr>
            <a:r>
              <a:rPr lang="ru-RU" sz="2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Зона разломов: землетрясения и вулканизм</a:t>
            </a:r>
          </a:p>
          <a:p>
            <a:pPr>
              <a:lnSpc>
                <a:spcPct val="80000"/>
              </a:lnSpc>
            </a:pPr>
            <a:r>
              <a:rPr lang="ru-RU" sz="2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Сельскохозяйственная специализация региона </a:t>
            </a:r>
          </a:p>
          <a:p>
            <a:pPr>
              <a:lnSpc>
                <a:spcPct val="80000"/>
              </a:lnSpc>
            </a:pPr>
            <a:r>
              <a:rPr lang="ru-RU" sz="2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Кофе-арабика: Эфиопия, Кения и Уганда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2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Чай: Кения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2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Хлопок и сизаль: Танзания, Уганда, Кения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2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Шкуры сельскохозяйственных животных: Танзания </a:t>
            </a:r>
            <a:r>
              <a:rPr lang="ru-RU" sz="2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Живой </a:t>
            </a:r>
            <a:r>
              <a:rPr lang="ru-RU" sz="2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скот: Сомали и </a:t>
            </a:r>
            <a:r>
              <a:rPr lang="ru-RU" sz="2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Джи­бути</a:t>
            </a:r>
          </a:p>
          <a:p>
            <a:pPr>
              <a:lnSpc>
                <a:spcPct val="80000"/>
              </a:lnSpc>
            </a:pPr>
            <a:r>
              <a:rPr lang="ru-RU" sz="2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Тяжелая промышленность развита слабо (Замбия)</a:t>
            </a:r>
          </a:p>
          <a:p>
            <a:pPr>
              <a:lnSpc>
                <a:spcPct val="80000"/>
              </a:lnSpc>
            </a:pPr>
            <a:r>
              <a:rPr lang="ru-RU" sz="2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Легкая и пищевая промышленность: предприятия первичной переработки сельскохозяйственного </a:t>
            </a:r>
            <a:r>
              <a:rPr lang="ru-RU" sz="2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сырья</a:t>
            </a:r>
          </a:p>
          <a:p>
            <a:pPr>
              <a:lnSpc>
                <a:spcPct val="80000"/>
              </a:lnSpc>
            </a:pPr>
            <a:r>
              <a:rPr lang="ru-RU" sz="2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Потребительские культуры: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2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просо, сорго, маниок, кукуруза, бобовые и батат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2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29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80000"/>
              </a:lnSpc>
            </a:pPr>
            <a:endParaRPr lang="ru-RU" sz="29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2940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4000"/>
            <a:lum/>
          </a:blip>
          <a:srcRect/>
          <a:stretch>
            <a:fillRect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 txBox="1">
            <a:spLocks/>
          </p:cNvSpPr>
          <p:nvPr/>
        </p:nvSpPr>
        <p:spPr>
          <a:xfrm>
            <a:off x="750475" y="668590"/>
            <a:ext cx="4568499" cy="5840958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Большая часть территории: возвышенные равнины</a:t>
            </a:r>
          </a:p>
          <a:p>
            <a:r>
              <a:rPr lang="ru-RU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Пустыни, зона Сахель (саванны) и экваториальные леса</a:t>
            </a:r>
          </a:p>
          <a:p>
            <a:pPr>
              <a:lnSpc>
                <a:spcPct val="80000"/>
              </a:lnSpc>
            </a:pPr>
            <a:r>
              <a:rPr lang="ru-RU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Сложный этнический состав и разноязычие населения</a:t>
            </a:r>
          </a:p>
          <a:p>
            <a:pPr>
              <a:lnSpc>
                <a:spcPct val="80000"/>
              </a:lnSpc>
            </a:pPr>
            <a:r>
              <a:rPr lang="ru-RU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Многонаселенная - Нигерия и маленькая Кабо-Верди</a:t>
            </a:r>
          </a:p>
          <a:p>
            <a:r>
              <a:rPr lang="ru-RU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Богатые природные ресурсы: железо, марганец, бокситы, олово, алмазы, золото, нефть (шельф Гвинейского залива)</a:t>
            </a:r>
          </a:p>
          <a:p>
            <a:r>
              <a:rPr lang="ru-RU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Характерна горнодобывающая промышленность</a:t>
            </a:r>
          </a:p>
          <a:p>
            <a:r>
              <a:rPr lang="ru-RU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Лидер обрабатывающей промышленности – Нигерия</a:t>
            </a:r>
          </a:p>
          <a:p>
            <a:pPr>
              <a:lnSpc>
                <a:spcPct val="80000"/>
              </a:lnSpc>
            </a:pPr>
            <a:r>
              <a:rPr lang="ru-RU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Какао-бобы: Кот'д-Ивуар, Гана (веду­щие место в мире)</a:t>
            </a:r>
          </a:p>
          <a:p>
            <a:pPr>
              <a:lnSpc>
                <a:spcPct val="80000"/>
              </a:lnSpc>
            </a:pPr>
            <a:r>
              <a:rPr lang="ru-RU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Сбор и экспорт арахиса: Сенегал, Нигер и Гамбия</a:t>
            </a:r>
          </a:p>
          <a:p>
            <a:pPr>
              <a:lnSpc>
                <a:spcPct val="80000"/>
              </a:lnSpc>
            </a:pPr>
            <a:r>
              <a:rPr lang="ru-RU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Орехи масличной пальмы и </a:t>
            </a:r>
            <a:r>
              <a:rPr lang="ru-RU" b="1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производство масла: </a:t>
            </a:r>
            <a:r>
              <a:rPr lang="ru-RU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Нигерия </a:t>
            </a:r>
          </a:p>
          <a:p>
            <a:endParaRPr lang="ru-RU" b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  <p:sp>
        <p:nvSpPr>
          <p:cNvPr id="5" name="Текст 2"/>
          <p:cNvSpPr txBox="1">
            <a:spLocks/>
          </p:cNvSpPr>
          <p:nvPr/>
        </p:nvSpPr>
        <p:spPr>
          <a:xfrm>
            <a:off x="1152068" y="28828"/>
            <a:ext cx="4040188" cy="63976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Западная Африка</a:t>
            </a:r>
            <a:endParaRPr lang="ru-RU" dirty="0"/>
          </a:p>
        </p:txBody>
      </p:sp>
      <p:sp>
        <p:nvSpPr>
          <p:cNvPr id="6" name="Текст 4"/>
          <p:cNvSpPr txBox="1">
            <a:spLocks/>
          </p:cNvSpPr>
          <p:nvPr/>
        </p:nvSpPr>
        <p:spPr>
          <a:xfrm>
            <a:off x="6950583" y="234891"/>
            <a:ext cx="4041775" cy="639762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Внешнеэкономические связи</a:t>
            </a:r>
            <a:endParaRPr lang="ru-RU" dirty="0"/>
          </a:p>
        </p:txBody>
      </p:sp>
      <p:sp>
        <p:nvSpPr>
          <p:cNvPr id="7" name="Объект 5"/>
          <p:cNvSpPr txBox="1">
            <a:spLocks/>
          </p:cNvSpPr>
          <p:nvPr/>
        </p:nvSpPr>
        <p:spPr>
          <a:xfrm>
            <a:off x="6331324" y="847785"/>
            <a:ext cx="5280292" cy="5840958"/>
          </a:xfrm>
          <a:prstGeom prst="rect">
            <a:avLst/>
          </a:prstGeom>
        </p:spPr>
        <p:txBody>
          <a:bodyPr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¾ внешнего оборота Африки – высокоразвитые государства Европы, США, Япония</a:t>
            </a:r>
          </a:p>
          <a:p>
            <a:r>
              <a:rPr lang="ru-RU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Организация Африканского единства – 47 государств</a:t>
            </a:r>
          </a:p>
          <a:p>
            <a:pPr>
              <a:lnSpc>
                <a:spcPct val="80000"/>
              </a:lnSpc>
            </a:pPr>
            <a:r>
              <a:rPr lang="ru-RU" b="1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Экспортные товары</a:t>
            </a:r>
          </a:p>
          <a:p>
            <a:pPr marL="0" indent="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ru-RU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Нефть: </a:t>
            </a:r>
            <a:r>
              <a:rPr lang="ru-RU" b="1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Нигерия, Ливия, Алжир</a:t>
            </a:r>
            <a:endParaRPr lang="ru-RU" b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ru-RU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Железные руды: </a:t>
            </a:r>
            <a:r>
              <a:rPr lang="ru-RU" b="1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Либерия и Мавритания</a:t>
            </a:r>
            <a:r>
              <a:rPr lang="ru-RU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marL="0" indent="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ru-RU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Марганец и урановая руда: </a:t>
            </a:r>
            <a:r>
              <a:rPr lang="ru-RU" b="1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Габон</a:t>
            </a:r>
          </a:p>
          <a:p>
            <a:pPr marL="0" indent="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ru-RU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Фосфориты</a:t>
            </a:r>
            <a:r>
              <a:rPr lang="ru-RU" b="1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Марокко</a:t>
            </a:r>
          </a:p>
          <a:p>
            <a:pPr marL="0" indent="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ru-RU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Хлопок: </a:t>
            </a:r>
            <a:r>
              <a:rPr lang="ru-RU" b="1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Египет, Судан, Чад, Мали, Танзания</a:t>
            </a:r>
            <a:endParaRPr lang="ru-RU" b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ru-RU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Арахис: </a:t>
            </a:r>
            <a:r>
              <a:rPr lang="ru-RU" b="1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Сенегал, Гамбия, Судан</a:t>
            </a:r>
            <a:r>
              <a:rPr lang="ru-RU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marL="0" indent="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ru-RU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Какао-бобы: </a:t>
            </a:r>
            <a:r>
              <a:rPr lang="ru-RU" b="1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Кот-д´Ивуар, Гана, Нигерия</a:t>
            </a:r>
            <a:endParaRPr lang="ru-RU" b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ru-RU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Кофе: </a:t>
            </a:r>
            <a:r>
              <a:rPr lang="ru-RU" b="1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Эфиопия, Ангола, Кения, Уганда, Бурунди, Руанда</a:t>
            </a:r>
            <a:endParaRPr lang="ru-RU" b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ru-RU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Масличная пальма: </a:t>
            </a:r>
            <a:r>
              <a:rPr lang="ru-RU" b="1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Нигерия, ДР Конго </a:t>
            </a:r>
          </a:p>
          <a:p>
            <a:pPr marL="0" indent="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ru-RU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Финики (более 50% мировых поставок): </a:t>
            </a:r>
            <a:r>
              <a:rPr lang="ru-RU" b="1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Ливия, Алжир</a:t>
            </a:r>
          </a:p>
          <a:p>
            <a:pPr marL="0" indent="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ru-RU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Оливковое масло: </a:t>
            </a:r>
            <a:r>
              <a:rPr lang="ru-RU" b="1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Тунис, Марокко</a:t>
            </a:r>
          </a:p>
          <a:p>
            <a:pPr marL="0" indent="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ru-RU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Цитрусовые, виноградное вино, табак, древесина тропиков</a:t>
            </a:r>
          </a:p>
          <a:p>
            <a:pPr marL="0" indent="0">
              <a:lnSpc>
                <a:spcPct val="80000"/>
              </a:lnSpc>
              <a:buFont typeface="Arial" panose="020B0604020202020204" pitchFamily="34" charset="0"/>
              <a:buNone/>
            </a:pPr>
            <a:endParaRPr lang="ru-RU" b="1" smtClean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smtClean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586052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422</Words>
  <Application>Microsoft Office PowerPoint</Application>
  <PresentationFormat>Широкоэкранный</PresentationFormat>
  <Paragraphs>67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Тема Office</vt:lpstr>
      <vt:lpstr>Внутренние различие регионов Африки.  д\з §50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Внутренние различие регионов Африки.  д\з §50</dc:title>
  <dc:creator>Пользователь</dc:creator>
  <cp:lastModifiedBy>Пользователь</cp:lastModifiedBy>
  <cp:revision>1</cp:revision>
  <dcterms:created xsi:type="dcterms:W3CDTF">2020-04-08T12:55:22Z</dcterms:created>
  <dcterms:modified xsi:type="dcterms:W3CDTF">2020-04-08T12:55:27Z</dcterms:modified>
</cp:coreProperties>
</file>