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359" r:id="rId2"/>
    <p:sldId id="358" r:id="rId3"/>
    <p:sldId id="366" r:id="rId4"/>
    <p:sldId id="311" r:id="rId5"/>
    <p:sldId id="360" r:id="rId6"/>
    <p:sldId id="361" r:id="rId7"/>
    <p:sldId id="362" r:id="rId8"/>
    <p:sldId id="335" r:id="rId9"/>
  </p:sldIdLst>
  <p:sldSz cx="9144000" cy="5715000" type="screen16x1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80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648E8"/>
    <a:srgbClr val="008FFA"/>
    <a:srgbClr val="66CCFF"/>
    <a:srgbClr val="71B8FF"/>
    <a:srgbClr val="ABE9FF"/>
    <a:srgbClr val="4DE341"/>
    <a:srgbClr val="43CEFF"/>
    <a:srgbClr val="FFCCFF"/>
    <a:srgbClr val="2E3917"/>
    <a:srgbClr val="CAE8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2" d="100"/>
          <a:sy n="92" d="100"/>
        </p:scale>
        <p:origin x="-756" y="18"/>
      </p:cViewPr>
      <p:guideLst>
        <p:guide orient="horz" pos="180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85BC41-4337-4BFC-9941-2F0399357776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589B52-F68C-4F2F-A821-A33D219002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44421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6019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0301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90500"/>
            <a:ext cx="2057400" cy="4064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90500"/>
            <a:ext cx="6019800" cy="40640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444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6508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1540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0605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5501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1953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2387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6721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3348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gConfetti">
          <a:fgClr>
            <a:srgbClr val="43CEFF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56142F-7CAE-4798-86AB-0C53A0E10441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DB41D-D5A8-4BF9-908D-6AFEBD50D13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TextBox 19"/>
          <p:cNvSpPr txBox="1"/>
          <p:nvPr userDrawn="1"/>
        </p:nvSpPr>
        <p:spPr>
          <a:xfrm>
            <a:off x="251520" y="5188232"/>
            <a:ext cx="13708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solidFill>
                  <a:srgbClr val="008FFA"/>
                </a:solidFill>
                <a:latin typeface="Monotype Corsiva" pitchFamily="66" charset="0"/>
              </a:rPr>
              <a:t>Никифорова Н.В.</a:t>
            </a:r>
          </a:p>
        </p:txBody>
      </p:sp>
      <p:pic>
        <p:nvPicPr>
          <p:cNvPr id="1026" name="Picture 2" descr="http://k.foto.radikal.ru/0701/ad2d67637c35.jpg">
            <a:extLst>
              <a:ext uri="{FF2B5EF4-FFF2-40B4-BE49-F238E27FC236}">
                <a16:creationId xmlns="" xmlns:a16="http://schemas.microsoft.com/office/drawing/2014/main" id="{B1B0A7D8-AB28-4863-B9D0-2C5AA0C4D659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1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duotone>
              <a:prstClr val="black"/>
              <a:srgbClr val="71B8FF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9" t="1606" r="1899"/>
          <a:stretch/>
        </p:blipFill>
        <p:spPr bwMode="auto">
          <a:xfrm>
            <a:off x="8021" y="-650"/>
            <a:ext cx="9144000" cy="5810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3041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90682289-0A43-462A-8D12-ECDAC4ECC7D7}"/>
              </a:ext>
            </a:extLst>
          </p:cNvPr>
          <p:cNvSpPr/>
          <p:nvPr/>
        </p:nvSpPr>
        <p:spPr>
          <a:xfrm>
            <a:off x="1979712" y="688012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altLang="ru-RU" sz="2400" b="1" dirty="0">
                <a:latin typeface="Comic Sans MS" panose="030F0702030302020204" pitchFamily="66" charset="0"/>
              </a:rPr>
              <a:t>Чуть дрожит на ветерке</a:t>
            </a:r>
          </a:p>
          <a:p>
            <a:pPr algn="ctr"/>
            <a:r>
              <a:rPr lang="ru-RU" altLang="ru-RU" sz="2400" b="1" dirty="0">
                <a:latin typeface="Comic Sans MS" panose="030F0702030302020204" pitchFamily="66" charset="0"/>
              </a:rPr>
              <a:t>Лента на просторе,</a:t>
            </a:r>
          </a:p>
          <a:p>
            <a:pPr algn="ctr"/>
            <a:r>
              <a:rPr lang="ru-RU" altLang="ru-RU" sz="2400" b="1" dirty="0">
                <a:latin typeface="Comic Sans MS" panose="030F0702030302020204" pitchFamily="66" charset="0"/>
              </a:rPr>
              <a:t>Узкий кончик в роднике, </a:t>
            </a:r>
          </a:p>
          <a:p>
            <a:pPr algn="ctr"/>
            <a:r>
              <a:rPr lang="ru-RU" altLang="ru-RU" sz="2400" b="1" dirty="0">
                <a:latin typeface="Comic Sans MS" panose="030F0702030302020204" pitchFamily="66" charset="0"/>
              </a:rPr>
              <a:t>А широкий – в море.</a:t>
            </a:r>
          </a:p>
        </p:txBody>
      </p:sp>
      <p:sp>
        <p:nvSpPr>
          <p:cNvPr id="9" name="Rectangle 2">
            <a:extLst>
              <a:ext uri="{FF2B5EF4-FFF2-40B4-BE49-F238E27FC236}">
                <a16:creationId xmlns="" xmlns:a16="http://schemas.microsoft.com/office/drawing/2014/main" id="{62BEB4D7-6C2D-4B8C-957F-985E7A62476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19211" y="-87902"/>
            <a:ext cx="6437593" cy="911881"/>
          </a:xfrm>
        </p:spPr>
        <p:txBody>
          <a:bodyPr>
            <a:normAutofit/>
          </a:bodyPr>
          <a:lstStyle/>
          <a:p>
            <a:pPr algn="l"/>
            <a:r>
              <a:rPr lang="ru-RU" altLang="ru-RU" dirty="0">
                <a:solidFill>
                  <a:srgbClr val="333399"/>
                </a:solidFill>
                <a:latin typeface="Comic Sans MS" panose="030F0702030302020204" pitchFamily="66" charset="0"/>
              </a:rPr>
              <a:t>   </a:t>
            </a:r>
            <a:r>
              <a:rPr lang="ru-RU" altLang="ru-RU" sz="3200" b="1" dirty="0">
                <a:solidFill>
                  <a:srgbClr val="008FF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Отгадайте загадку.</a:t>
            </a:r>
            <a:endParaRPr lang="ru-RU" altLang="ru-RU" b="1" dirty="0">
              <a:solidFill>
                <a:srgbClr val="008FF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0" name="Rectangle 2">
            <a:extLst>
              <a:ext uri="{FF2B5EF4-FFF2-40B4-BE49-F238E27FC236}">
                <a16:creationId xmlns="" xmlns:a16="http://schemas.microsoft.com/office/drawing/2014/main" id="{2A021858-0DB2-4E26-8801-8332D61D0BD4}"/>
              </a:ext>
            </a:extLst>
          </p:cNvPr>
          <p:cNvSpPr txBox="1">
            <a:spLocks noChangeArrowheads="1"/>
          </p:cNvSpPr>
          <p:nvPr/>
        </p:nvSpPr>
        <p:spPr>
          <a:xfrm>
            <a:off x="6284596" y="1744839"/>
            <a:ext cx="2103828" cy="9118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dirty="0">
                <a:solidFill>
                  <a:srgbClr val="333399"/>
                </a:solidFill>
                <a:latin typeface="Comic Sans MS" panose="030F0702030302020204" pitchFamily="66" charset="0"/>
              </a:rPr>
              <a:t>   </a:t>
            </a:r>
            <a:r>
              <a:rPr lang="ru-RU" altLang="ru-RU" sz="3200" b="1" dirty="0">
                <a:solidFill>
                  <a:srgbClr val="1648E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РЕКА</a:t>
            </a:r>
            <a:endParaRPr lang="ru-RU" altLang="ru-RU" b="1" dirty="0">
              <a:solidFill>
                <a:srgbClr val="1648E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pic>
        <p:nvPicPr>
          <p:cNvPr id="13" name="Picture 4">
            <a:extLst>
              <a:ext uri="{FF2B5EF4-FFF2-40B4-BE49-F238E27FC236}">
                <a16:creationId xmlns="" xmlns:a16="http://schemas.microsoft.com/office/drawing/2014/main" id="{D7FE3E83-1C8E-4F9C-A751-3AC59B33C6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956818" y="2316353"/>
            <a:ext cx="4648469" cy="3098979"/>
          </a:xfrm>
          <a:prstGeom prst="rect">
            <a:avLst/>
          </a:prstGeom>
          <a:noFill/>
          <a:ln w="28575">
            <a:solidFill>
              <a:srgbClr val="008FFA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 rotWithShape="1">
          <a:blip r:embed="rId3" cstate="email"/>
          <a:srcRect t="15638" r="3602" b="7920"/>
          <a:stretch/>
        </p:blipFill>
        <p:spPr bwMode="auto">
          <a:xfrm rot="441831">
            <a:off x="7269951" y="3675500"/>
            <a:ext cx="1640865" cy="1754429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 rotWithShape="1">
          <a:blip r:embed="rId4" cstate="email"/>
          <a:srcRect l="17043" r="15966"/>
          <a:stretch/>
        </p:blipFill>
        <p:spPr bwMode="auto">
          <a:xfrm>
            <a:off x="467544" y="3219421"/>
            <a:ext cx="1013013" cy="2012462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17310586-5639-4E74-829C-A2BEDF759B90}"/>
              </a:ext>
            </a:extLst>
          </p:cNvPr>
          <p:cNvSpPr txBox="1"/>
          <p:nvPr/>
        </p:nvSpPr>
        <p:spPr>
          <a:xfrm>
            <a:off x="221379" y="166384"/>
            <a:ext cx="14414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>
                <a:latin typeface="Comic Sans MS" pitchFamily="66" charset="0"/>
              </a:rPr>
              <a:t>Клик мышкой </a:t>
            </a:r>
          </a:p>
          <a:p>
            <a:pPr algn="ctr"/>
            <a:r>
              <a:rPr lang="ru-RU" sz="1400" dirty="0">
                <a:latin typeface="Comic Sans MS" pitchFamily="66" charset="0"/>
              </a:rPr>
              <a:t>на загадку</a:t>
            </a:r>
          </a:p>
        </p:txBody>
      </p:sp>
      <p:sp>
        <p:nvSpPr>
          <p:cNvPr id="18" name="Стрелка вправо с вырезом 8">
            <a:hlinkClick r:id="" action="ppaction://hlinkshowjump?jump=nextslide"/>
            <a:extLst>
              <a:ext uri="{FF2B5EF4-FFF2-40B4-BE49-F238E27FC236}">
                <a16:creationId xmlns="" xmlns:a16="http://schemas.microsoft.com/office/drawing/2014/main" id="{5BA138F7-5261-4171-8194-7011B16250E6}"/>
              </a:ext>
            </a:extLst>
          </p:cNvPr>
          <p:cNvSpPr/>
          <p:nvPr/>
        </p:nvSpPr>
        <p:spPr>
          <a:xfrm>
            <a:off x="8244830" y="247684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rgbClr val="008FFA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5118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3" grpId="0"/>
      <p:bldP spid="9" grpId="0"/>
      <p:bldP spid="10" grpId="0"/>
      <p:bldP spid="1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90682289-0A43-462A-8D12-ECDAC4ECC7D7}"/>
              </a:ext>
            </a:extLst>
          </p:cNvPr>
          <p:cNvSpPr/>
          <p:nvPr/>
        </p:nvSpPr>
        <p:spPr>
          <a:xfrm>
            <a:off x="1979712" y="688012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altLang="ru-RU" sz="2400" b="1" dirty="0">
                <a:latin typeface="Comic Sans MS" panose="030F0702030302020204" pitchFamily="66" charset="0"/>
              </a:rPr>
              <a:t>К маме речке бегу</a:t>
            </a:r>
          </a:p>
          <a:p>
            <a:pPr algn="ctr"/>
            <a:r>
              <a:rPr lang="ru-RU" altLang="ru-RU" sz="2400" b="1" dirty="0">
                <a:latin typeface="Comic Sans MS" panose="030F0702030302020204" pitchFamily="66" charset="0"/>
              </a:rPr>
              <a:t>И молчать не могу.</a:t>
            </a:r>
          </a:p>
          <a:p>
            <a:pPr algn="ctr"/>
            <a:r>
              <a:rPr lang="ru-RU" altLang="ru-RU" sz="2400" b="1" dirty="0">
                <a:latin typeface="Comic Sans MS" panose="030F0702030302020204" pitchFamily="66" charset="0"/>
              </a:rPr>
              <a:t>Я её сын родной, </a:t>
            </a:r>
          </a:p>
          <a:p>
            <a:pPr algn="ctr"/>
            <a:r>
              <a:rPr lang="ru-RU" altLang="ru-RU" sz="2400" b="1" dirty="0">
                <a:latin typeface="Comic Sans MS" panose="030F0702030302020204" pitchFamily="66" charset="0"/>
              </a:rPr>
              <a:t>А родился – весной.</a:t>
            </a:r>
          </a:p>
        </p:txBody>
      </p:sp>
      <p:sp>
        <p:nvSpPr>
          <p:cNvPr id="9" name="Rectangle 2">
            <a:extLst>
              <a:ext uri="{FF2B5EF4-FFF2-40B4-BE49-F238E27FC236}">
                <a16:creationId xmlns="" xmlns:a16="http://schemas.microsoft.com/office/drawing/2014/main" id="{62BEB4D7-6C2D-4B8C-957F-985E7A62476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19211" y="-87902"/>
            <a:ext cx="6437593" cy="911881"/>
          </a:xfrm>
        </p:spPr>
        <p:txBody>
          <a:bodyPr>
            <a:normAutofit/>
          </a:bodyPr>
          <a:lstStyle/>
          <a:p>
            <a:pPr algn="l"/>
            <a:r>
              <a:rPr lang="ru-RU" altLang="ru-RU" dirty="0">
                <a:solidFill>
                  <a:srgbClr val="333399"/>
                </a:solidFill>
                <a:latin typeface="Comic Sans MS" panose="030F0702030302020204" pitchFamily="66" charset="0"/>
              </a:rPr>
              <a:t>   </a:t>
            </a:r>
            <a:r>
              <a:rPr lang="ru-RU" altLang="ru-RU" sz="3200" b="1" dirty="0">
                <a:solidFill>
                  <a:srgbClr val="008FF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Отгадайте загадку.</a:t>
            </a:r>
            <a:endParaRPr lang="ru-RU" altLang="ru-RU" b="1" dirty="0">
              <a:solidFill>
                <a:srgbClr val="008FF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0" name="Rectangle 2">
            <a:extLst>
              <a:ext uri="{FF2B5EF4-FFF2-40B4-BE49-F238E27FC236}">
                <a16:creationId xmlns="" xmlns:a16="http://schemas.microsoft.com/office/drawing/2014/main" id="{2A021858-0DB2-4E26-8801-8332D61D0BD4}"/>
              </a:ext>
            </a:extLst>
          </p:cNvPr>
          <p:cNvSpPr txBox="1">
            <a:spLocks noChangeArrowheads="1"/>
          </p:cNvSpPr>
          <p:nvPr/>
        </p:nvSpPr>
        <p:spPr>
          <a:xfrm>
            <a:off x="6284596" y="1744839"/>
            <a:ext cx="2103828" cy="9118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dirty="0">
                <a:solidFill>
                  <a:srgbClr val="333399"/>
                </a:solidFill>
                <a:latin typeface="Comic Sans MS" panose="030F0702030302020204" pitchFamily="66" charset="0"/>
              </a:rPr>
              <a:t>   </a:t>
            </a:r>
            <a:r>
              <a:rPr lang="ru-RU" altLang="ru-RU" sz="3200" b="1" dirty="0">
                <a:solidFill>
                  <a:srgbClr val="1648E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РУЧЕЙ</a:t>
            </a:r>
            <a:endParaRPr lang="ru-RU" altLang="ru-RU" b="1" dirty="0">
              <a:solidFill>
                <a:srgbClr val="1648E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pic>
        <p:nvPicPr>
          <p:cNvPr id="13" name="Picture 4">
            <a:extLst>
              <a:ext uri="{FF2B5EF4-FFF2-40B4-BE49-F238E27FC236}">
                <a16:creationId xmlns="" xmlns:a16="http://schemas.microsoft.com/office/drawing/2014/main" id="{D7FE3E83-1C8E-4F9C-A751-3AC59B33C6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162294" y="2324873"/>
            <a:ext cx="4358298" cy="3081940"/>
          </a:xfrm>
          <a:prstGeom prst="rect">
            <a:avLst/>
          </a:prstGeom>
          <a:noFill/>
          <a:ln w="28575">
            <a:solidFill>
              <a:srgbClr val="008FFA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 rotWithShape="1">
          <a:blip r:embed="rId3" cstate="email"/>
          <a:srcRect t="15638" r="3602" b="7920"/>
          <a:stretch/>
        </p:blipFill>
        <p:spPr bwMode="auto">
          <a:xfrm rot="441831">
            <a:off x="7269951" y="3675500"/>
            <a:ext cx="1640865" cy="1754429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 rotWithShape="1">
          <a:blip r:embed="rId4" cstate="email"/>
          <a:srcRect l="17043" r="15966"/>
          <a:stretch/>
        </p:blipFill>
        <p:spPr bwMode="auto">
          <a:xfrm>
            <a:off x="467544" y="3219421"/>
            <a:ext cx="1013013" cy="2012462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17310586-5639-4E74-829C-A2BEDF759B90}"/>
              </a:ext>
            </a:extLst>
          </p:cNvPr>
          <p:cNvSpPr txBox="1"/>
          <p:nvPr/>
        </p:nvSpPr>
        <p:spPr>
          <a:xfrm>
            <a:off x="221379" y="166384"/>
            <a:ext cx="14414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>
                <a:latin typeface="Comic Sans MS" pitchFamily="66" charset="0"/>
              </a:rPr>
              <a:t>Клик мышкой </a:t>
            </a:r>
          </a:p>
          <a:p>
            <a:pPr algn="ctr"/>
            <a:r>
              <a:rPr lang="ru-RU" sz="1400" dirty="0">
                <a:latin typeface="Comic Sans MS" pitchFamily="66" charset="0"/>
              </a:rPr>
              <a:t>на загадку</a:t>
            </a:r>
          </a:p>
        </p:txBody>
      </p:sp>
      <p:sp>
        <p:nvSpPr>
          <p:cNvPr id="18" name="Стрелка вправо с вырезом 8">
            <a:hlinkClick r:id="" action="ppaction://hlinkshowjump?jump=nextslide"/>
            <a:extLst>
              <a:ext uri="{FF2B5EF4-FFF2-40B4-BE49-F238E27FC236}">
                <a16:creationId xmlns="" xmlns:a16="http://schemas.microsoft.com/office/drawing/2014/main" id="{5BA138F7-5261-4171-8194-7011B16250E6}"/>
              </a:ext>
            </a:extLst>
          </p:cNvPr>
          <p:cNvSpPr/>
          <p:nvPr/>
        </p:nvSpPr>
        <p:spPr>
          <a:xfrm>
            <a:off x="8244830" y="247684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rgbClr val="008FFA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7268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3" grpId="0"/>
      <p:bldP spid="9" grpId="0"/>
      <p:bldP spid="10" grpId="0"/>
      <p:bldP spid="1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90682289-0A43-462A-8D12-ECDAC4ECC7D7}"/>
              </a:ext>
            </a:extLst>
          </p:cNvPr>
          <p:cNvSpPr/>
          <p:nvPr/>
        </p:nvSpPr>
        <p:spPr>
          <a:xfrm>
            <a:off x="1979712" y="688012"/>
            <a:ext cx="50405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400" b="1" dirty="0">
                <a:latin typeface="Comic Sans MS" panose="030F0702030302020204" pitchFamily="66" charset="0"/>
              </a:rPr>
              <a:t>Это место для лягушек.</a:t>
            </a:r>
          </a:p>
          <a:p>
            <a:pPr algn="ctr"/>
            <a:r>
              <a:rPr lang="ru-RU" altLang="ru-RU" sz="2400" b="1" dirty="0">
                <a:latin typeface="Comic Sans MS" panose="030F0702030302020204" pitchFamily="66" charset="0"/>
              </a:rPr>
              <a:t>Здесь нет улиц, нет избушек.</a:t>
            </a:r>
          </a:p>
          <a:p>
            <a:pPr algn="ctr"/>
            <a:r>
              <a:rPr lang="ru-RU" altLang="ru-RU" sz="2400" b="1" dirty="0">
                <a:latin typeface="Comic Sans MS" panose="030F0702030302020204" pitchFamily="66" charset="0"/>
              </a:rPr>
              <a:t>Лишь -куда не поглядишь</a:t>
            </a:r>
          </a:p>
          <a:p>
            <a:pPr algn="ctr"/>
            <a:r>
              <a:rPr lang="ru-RU" altLang="ru-RU" sz="2400" b="1" dirty="0">
                <a:latin typeface="Comic Sans MS" panose="030F0702030302020204" pitchFamily="66" charset="0"/>
              </a:rPr>
              <a:t>Кочки, ряска и камыш.</a:t>
            </a:r>
          </a:p>
        </p:txBody>
      </p:sp>
      <p:sp>
        <p:nvSpPr>
          <p:cNvPr id="9" name="Rectangle 2">
            <a:extLst>
              <a:ext uri="{FF2B5EF4-FFF2-40B4-BE49-F238E27FC236}">
                <a16:creationId xmlns="" xmlns:a16="http://schemas.microsoft.com/office/drawing/2014/main" id="{62BEB4D7-6C2D-4B8C-957F-985E7A62476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19211" y="-87902"/>
            <a:ext cx="6437593" cy="911881"/>
          </a:xfrm>
        </p:spPr>
        <p:txBody>
          <a:bodyPr>
            <a:normAutofit/>
          </a:bodyPr>
          <a:lstStyle/>
          <a:p>
            <a:pPr algn="l"/>
            <a:r>
              <a:rPr lang="ru-RU" altLang="ru-RU" dirty="0">
                <a:solidFill>
                  <a:srgbClr val="333399"/>
                </a:solidFill>
                <a:latin typeface="Comic Sans MS" panose="030F0702030302020204" pitchFamily="66" charset="0"/>
              </a:rPr>
              <a:t>   </a:t>
            </a:r>
            <a:r>
              <a:rPr lang="ru-RU" altLang="ru-RU" sz="3200" b="1" dirty="0">
                <a:solidFill>
                  <a:srgbClr val="008FF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Отгадайте загадку.</a:t>
            </a:r>
            <a:endParaRPr lang="ru-RU" altLang="ru-RU" b="1" dirty="0">
              <a:solidFill>
                <a:srgbClr val="008FF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0" name="Rectangle 2">
            <a:extLst>
              <a:ext uri="{FF2B5EF4-FFF2-40B4-BE49-F238E27FC236}">
                <a16:creationId xmlns="" xmlns:a16="http://schemas.microsoft.com/office/drawing/2014/main" id="{2A021858-0DB2-4E26-8801-8332D61D0BD4}"/>
              </a:ext>
            </a:extLst>
          </p:cNvPr>
          <p:cNvSpPr txBox="1">
            <a:spLocks noChangeArrowheads="1"/>
          </p:cNvSpPr>
          <p:nvPr/>
        </p:nvSpPr>
        <p:spPr>
          <a:xfrm>
            <a:off x="6284596" y="1744839"/>
            <a:ext cx="2103828" cy="9118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dirty="0">
                <a:solidFill>
                  <a:srgbClr val="333399"/>
                </a:solidFill>
                <a:latin typeface="Comic Sans MS" panose="030F0702030302020204" pitchFamily="66" charset="0"/>
              </a:rPr>
              <a:t>   </a:t>
            </a:r>
            <a:r>
              <a:rPr lang="ru-RU" altLang="ru-RU" sz="3200" b="1" dirty="0">
                <a:solidFill>
                  <a:srgbClr val="1648E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ПРУД</a:t>
            </a:r>
            <a:endParaRPr lang="ru-RU" altLang="ru-RU" b="1" dirty="0">
              <a:solidFill>
                <a:srgbClr val="1648E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pic>
        <p:nvPicPr>
          <p:cNvPr id="13" name="Picture 4">
            <a:extLst>
              <a:ext uri="{FF2B5EF4-FFF2-40B4-BE49-F238E27FC236}">
                <a16:creationId xmlns="" xmlns:a16="http://schemas.microsoft.com/office/drawing/2014/main" id="{D7FE3E83-1C8E-4F9C-A751-3AC59B33C6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64736" y="2316353"/>
            <a:ext cx="4632634" cy="3098979"/>
          </a:xfrm>
          <a:prstGeom prst="rect">
            <a:avLst/>
          </a:prstGeom>
          <a:noFill/>
          <a:ln w="28575">
            <a:solidFill>
              <a:srgbClr val="008FFA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 rotWithShape="1">
          <a:blip r:embed="rId3" cstate="email"/>
          <a:srcRect t="15638" r="3602" b="7920"/>
          <a:stretch/>
        </p:blipFill>
        <p:spPr bwMode="auto">
          <a:xfrm rot="441831">
            <a:off x="7269951" y="3675500"/>
            <a:ext cx="1640865" cy="1754429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 rotWithShape="1">
          <a:blip r:embed="rId4" cstate="email"/>
          <a:srcRect l="17043" r="15966"/>
          <a:stretch/>
        </p:blipFill>
        <p:spPr bwMode="auto">
          <a:xfrm>
            <a:off x="467544" y="3219421"/>
            <a:ext cx="1013013" cy="2012462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17310586-5639-4E74-829C-A2BEDF759B90}"/>
              </a:ext>
            </a:extLst>
          </p:cNvPr>
          <p:cNvSpPr txBox="1"/>
          <p:nvPr/>
        </p:nvSpPr>
        <p:spPr>
          <a:xfrm>
            <a:off x="221379" y="166384"/>
            <a:ext cx="14414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>
                <a:latin typeface="Comic Sans MS" pitchFamily="66" charset="0"/>
              </a:rPr>
              <a:t>Клик мышкой </a:t>
            </a:r>
          </a:p>
          <a:p>
            <a:pPr algn="ctr"/>
            <a:r>
              <a:rPr lang="ru-RU" sz="1400" dirty="0">
                <a:latin typeface="Comic Sans MS" pitchFamily="66" charset="0"/>
              </a:rPr>
              <a:t>на загадку</a:t>
            </a:r>
          </a:p>
        </p:txBody>
      </p:sp>
      <p:sp>
        <p:nvSpPr>
          <p:cNvPr id="18" name="Стрелка вправо с вырезом 8">
            <a:hlinkClick r:id="" action="ppaction://hlinkshowjump?jump=nextslide"/>
            <a:extLst>
              <a:ext uri="{FF2B5EF4-FFF2-40B4-BE49-F238E27FC236}">
                <a16:creationId xmlns="" xmlns:a16="http://schemas.microsoft.com/office/drawing/2014/main" id="{5BA138F7-5261-4171-8194-7011B16250E6}"/>
              </a:ext>
            </a:extLst>
          </p:cNvPr>
          <p:cNvSpPr/>
          <p:nvPr/>
        </p:nvSpPr>
        <p:spPr>
          <a:xfrm>
            <a:off x="8244830" y="247684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rgbClr val="008FFA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0389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3" grpId="0"/>
      <p:bldP spid="9" grpId="0"/>
      <p:bldP spid="10" grpId="0"/>
      <p:bldP spid="1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90682289-0A43-462A-8D12-ECDAC4ECC7D7}"/>
              </a:ext>
            </a:extLst>
          </p:cNvPr>
          <p:cNvSpPr/>
          <p:nvPr/>
        </p:nvSpPr>
        <p:spPr>
          <a:xfrm>
            <a:off x="1979712" y="688012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altLang="ru-RU" sz="2400" b="1" dirty="0">
                <a:latin typeface="Comic Sans MS" panose="030F0702030302020204" pitchFamily="66" charset="0"/>
              </a:rPr>
              <a:t>Молодые берёзки</a:t>
            </a:r>
          </a:p>
          <a:p>
            <a:pPr algn="ctr"/>
            <a:r>
              <a:rPr lang="ru-RU" altLang="ru-RU" sz="2400" b="1" dirty="0">
                <a:latin typeface="Comic Sans MS" panose="030F0702030302020204" pitchFamily="66" charset="0"/>
              </a:rPr>
              <a:t>Свои перед ним</a:t>
            </a:r>
          </a:p>
          <a:p>
            <a:pPr algn="ctr"/>
            <a:r>
              <a:rPr lang="ru-RU" altLang="ru-RU" sz="2400" b="1" dirty="0">
                <a:latin typeface="Comic Sans MS" panose="030F0702030302020204" pitchFamily="66" charset="0"/>
              </a:rPr>
              <a:t>Поправляют причёски.</a:t>
            </a:r>
          </a:p>
          <a:p>
            <a:pPr algn="ctr"/>
            <a:r>
              <a:rPr lang="ru-RU" altLang="ru-RU" sz="2400" b="1" dirty="0">
                <a:latin typeface="Comic Sans MS" panose="030F0702030302020204" pitchFamily="66" charset="0"/>
              </a:rPr>
              <a:t>И месяц, и звёзды – </a:t>
            </a:r>
          </a:p>
          <a:p>
            <a:pPr algn="ctr"/>
            <a:r>
              <a:rPr lang="ru-RU" altLang="ru-RU" sz="2400" b="1" dirty="0">
                <a:latin typeface="Comic Sans MS" panose="030F0702030302020204" pitchFamily="66" charset="0"/>
              </a:rPr>
              <a:t>В нём всё отражается…</a:t>
            </a:r>
          </a:p>
          <a:p>
            <a:pPr algn="ctr"/>
            <a:r>
              <a:rPr lang="ru-RU" altLang="ru-RU" sz="2400" b="1" dirty="0">
                <a:latin typeface="Comic Sans MS" panose="030F0702030302020204" pitchFamily="66" charset="0"/>
              </a:rPr>
              <a:t>Как это зеркало называется?</a:t>
            </a:r>
          </a:p>
        </p:txBody>
      </p:sp>
      <p:sp>
        <p:nvSpPr>
          <p:cNvPr id="9" name="Rectangle 2">
            <a:extLst>
              <a:ext uri="{FF2B5EF4-FFF2-40B4-BE49-F238E27FC236}">
                <a16:creationId xmlns="" xmlns:a16="http://schemas.microsoft.com/office/drawing/2014/main" id="{62BEB4D7-6C2D-4B8C-957F-985E7A62476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19211" y="-87902"/>
            <a:ext cx="6437593" cy="911881"/>
          </a:xfrm>
        </p:spPr>
        <p:txBody>
          <a:bodyPr>
            <a:normAutofit/>
          </a:bodyPr>
          <a:lstStyle/>
          <a:p>
            <a:pPr algn="l"/>
            <a:r>
              <a:rPr lang="ru-RU" altLang="ru-RU" dirty="0">
                <a:solidFill>
                  <a:srgbClr val="333399"/>
                </a:solidFill>
                <a:latin typeface="Comic Sans MS" panose="030F0702030302020204" pitchFamily="66" charset="0"/>
              </a:rPr>
              <a:t>   </a:t>
            </a:r>
            <a:r>
              <a:rPr lang="ru-RU" altLang="ru-RU" sz="3200" b="1" dirty="0">
                <a:solidFill>
                  <a:srgbClr val="008FF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Отгадайте загадку.</a:t>
            </a:r>
            <a:endParaRPr lang="ru-RU" altLang="ru-RU" b="1" dirty="0">
              <a:solidFill>
                <a:srgbClr val="008FF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0" name="Rectangle 2">
            <a:extLst>
              <a:ext uri="{FF2B5EF4-FFF2-40B4-BE49-F238E27FC236}">
                <a16:creationId xmlns="" xmlns:a16="http://schemas.microsoft.com/office/drawing/2014/main" id="{2A021858-0DB2-4E26-8801-8332D61D0BD4}"/>
              </a:ext>
            </a:extLst>
          </p:cNvPr>
          <p:cNvSpPr txBox="1">
            <a:spLocks noChangeArrowheads="1"/>
          </p:cNvSpPr>
          <p:nvPr/>
        </p:nvSpPr>
        <p:spPr>
          <a:xfrm>
            <a:off x="6284596" y="1744839"/>
            <a:ext cx="1872208" cy="9118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dirty="0">
                <a:solidFill>
                  <a:srgbClr val="333399"/>
                </a:solidFill>
                <a:latin typeface="Comic Sans MS" panose="030F0702030302020204" pitchFamily="66" charset="0"/>
              </a:rPr>
              <a:t>   </a:t>
            </a:r>
            <a:r>
              <a:rPr lang="ru-RU" altLang="ru-RU" sz="3200" b="1" dirty="0">
                <a:solidFill>
                  <a:srgbClr val="1648E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ОЗЕРО</a:t>
            </a:r>
            <a:endParaRPr lang="ru-RU" altLang="ru-RU" b="1" dirty="0">
              <a:solidFill>
                <a:srgbClr val="1648E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pic>
        <p:nvPicPr>
          <p:cNvPr id="13" name="Picture 4">
            <a:extLst>
              <a:ext uri="{FF2B5EF4-FFF2-40B4-BE49-F238E27FC236}">
                <a16:creationId xmlns="" xmlns:a16="http://schemas.microsoft.com/office/drawing/2014/main" id="{D7FE3E83-1C8E-4F9C-A751-3AC59B33C6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15977" y="3324093"/>
            <a:ext cx="3612887" cy="2162181"/>
          </a:xfrm>
          <a:prstGeom prst="rect">
            <a:avLst/>
          </a:prstGeom>
          <a:noFill/>
          <a:ln w="28575">
            <a:solidFill>
              <a:srgbClr val="008FFA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 rotWithShape="1">
          <a:blip r:embed="rId3" cstate="email"/>
          <a:srcRect t="15638" r="3602" b="7920"/>
          <a:stretch/>
        </p:blipFill>
        <p:spPr bwMode="auto">
          <a:xfrm rot="441831">
            <a:off x="7269951" y="3675500"/>
            <a:ext cx="1640865" cy="1754429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 rotWithShape="1">
          <a:blip r:embed="rId4" cstate="email"/>
          <a:srcRect l="17043" r="15966"/>
          <a:stretch/>
        </p:blipFill>
        <p:spPr bwMode="auto">
          <a:xfrm>
            <a:off x="467544" y="3219421"/>
            <a:ext cx="1013013" cy="2012462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17310586-5639-4E74-829C-A2BEDF759B90}"/>
              </a:ext>
            </a:extLst>
          </p:cNvPr>
          <p:cNvSpPr txBox="1"/>
          <p:nvPr/>
        </p:nvSpPr>
        <p:spPr>
          <a:xfrm>
            <a:off x="221379" y="166384"/>
            <a:ext cx="14414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>
                <a:latin typeface="Comic Sans MS" pitchFamily="66" charset="0"/>
              </a:rPr>
              <a:t>Клик мышкой </a:t>
            </a:r>
          </a:p>
          <a:p>
            <a:pPr algn="ctr"/>
            <a:r>
              <a:rPr lang="ru-RU" sz="1400" dirty="0">
                <a:latin typeface="Comic Sans MS" pitchFamily="66" charset="0"/>
              </a:rPr>
              <a:t>на загадку</a:t>
            </a:r>
          </a:p>
        </p:txBody>
      </p:sp>
      <p:sp>
        <p:nvSpPr>
          <p:cNvPr id="18" name="Стрелка вправо с вырезом 8">
            <a:hlinkClick r:id="" action="ppaction://hlinkshowjump?jump=nextslide"/>
            <a:extLst>
              <a:ext uri="{FF2B5EF4-FFF2-40B4-BE49-F238E27FC236}">
                <a16:creationId xmlns="" xmlns:a16="http://schemas.microsoft.com/office/drawing/2014/main" id="{5BA138F7-5261-4171-8194-7011B16250E6}"/>
              </a:ext>
            </a:extLst>
          </p:cNvPr>
          <p:cNvSpPr/>
          <p:nvPr/>
        </p:nvSpPr>
        <p:spPr>
          <a:xfrm>
            <a:off x="8244830" y="247684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rgbClr val="008FFA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11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3" grpId="0"/>
      <p:bldP spid="9" grpId="0"/>
      <p:bldP spid="10" grpId="0"/>
      <p:bldP spid="1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90682289-0A43-462A-8D12-ECDAC4ECC7D7}"/>
              </a:ext>
            </a:extLst>
          </p:cNvPr>
          <p:cNvSpPr/>
          <p:nvPr/>
        </p:nvSpPr>
        <p:spPr>
          <a:xfrm>
            <a:off x="1719211" y="688012"/>
            <a:ext cx="536233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400" b="1" dirty="0">
                <a:latin typeface="Comic Sans MS" panose="030F0702030302020204" pitchFamily="66" charset="0"/>
              </a:rPr>
              <a:t>Не проедешь, не пройдёшь – </a:t>
            </a:r>
          </a:p>
          <a:p>
            <a:pPr algn="ctr"/>
            <a:r>
              <a:rPr lang="ru-RU" altLang="ru-RU" sz="2400" b="1" dirty="0">
                <a:latin typeface="Comic Sans MS" panose="030F0702030302020204" pitchFamily="66" charset="0"/>
              </a:rPr>
              <a:t>Обойдёшь сторонкой.</a:t>
            </a:r>
          </a:p>
          <a:p>
            <a:pPr algn="ctr"/>
            <a:r>
              <a:rPr lang="ru-RU" altLang="ru-RU" sz="2400" b="1" dirty="0">
                <a:latin typeface="Comic Sans MS" panose="030F0702030302020204" pitchFamily="66" charset="0"/>
              </a:rPr>
              <a:t>И водицы не попьёшь</a:t>
            </a:r>
          </a:p>
          <a:p>
            <a:pPr algn="ctr"/>
            <a:r>
              <a:rPr lang="ru-RU" altLang="ru-RU" sz="2400" b="1" dirty="0">
                <a:latin typeface="Comic Sans MS" panose="030F0702030302020204" pitchFamily="66" charset="0"/>
              </a:rPr>
              <a:t>С синеватой плёнкой.</a:t>
            </a:r>
          </a:p>
        </p:txBody>
      </p:sp>
      <p:sp>
        <p:nvSpPr>
          <p:cNvPr id="9" name="Rectangle 2">
            <a:extLst>
              <a:ext uri="{FF2B5EF4-FFF2-40B4-BE49-F238E27FC236}">
                <a16:creationId xmlns="" xmlns:a16="http://schemas.microsoft.com/office/drawing/2014/main" id="{62BEB4D7-6C2D-4B8C-957F-985E7A62476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19211" y="-87902"/>
            <a:ext cx="6437593" cy="911881"/>
          </a:xfrm>
        </p:spPr>
        <p:txBody>
          <a:bodyPr>
            <a:normAutofit/>
          </a:bodyPr>
          <a:lstStyle/>
          <a:p>
            <a:pPr algn="l"/>
            <a:r>
              <a:rPr lang="ru-RU" altLang="ru-RU" dirty="0">
                <a:solidFill>
                  <a:srgbClr val="333399"/>
                </a:solidFill>
                <a:latin typeface="Comic Sans MS" panose="030F0702030302020204" pitchFamily="66" charset="0"/>
              </a:rPr>
              <a:t>   </a:t>
            </a:r>
            <a:r>
              <a:rPr lang="ru-RU" altLang="ru-RU" sz="3200" b="1" dirty="0">
                <a:solidFill>
                  <a:srgbClr val="008FF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Отгадайте загадку.</a:t>
            </a:r>
            <a:endParaRPr lang="ru-RU" altLang="ru-RU" b="1" dirty="0">
              <a:solidFill>
                <a:srgbClr val="008FF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0" name="Rectangle 2">
            <a:extLst>
              <a:ext uri="{FF2B5EF4-FFF2-40B4-BE49-F238E27FC236}">
                <a16:creationId xmlns="" xmlns:a16="http://schemas.microsoft.com/office/drawing/2014/main" id="{2A021858-0DB2-4E26-8801-8332D61D0BD4}"/>
              </a:ext>
            </a:extLst>
          </p:cNvPr>
          <p:cNvSpPr txBox="1">
            <a:spLocks noChangeArrowheads="1"/>
          </p:cNvSpPr>
          <p:nvPr/>
        </p:nvSpPr>
        <p:spPr>
          <a:xfrm>
            <a:off x="6284596" y="1744839"/>
            <a:ext cx="2391860" cy="9118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dirty="0">
                <a:solidFill>
                  <a:srgbClr val="333399"/>
                </a:solidFill>
                <a:latin typeface="Comic Sans MS" panose="030F0702030302020204" pitchFamily="66" charset="0"/>
              </a:rPr>
              <a:t>   </a:t>
            </a:r>
            <a:r>
              <a:rPr lang="ru-RU" altLang="ru-RU" sz="3200" b="1" dirty="0">
                <a:solidFill>
                  <a:srgbClr val="1648E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БОЛОТО</a:t>
            </a:r>
            <a:endParaRPr lang="ru-RU" altLang="ru-RU" b="1" dirty="0">
              <a:solidFill>
                <a:srgbClr val="1648E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pic>
        <p:nvPicPr>
          <p:cNvPr id="13" name="Picture 4">
            <a:extLst>
              <a:ext uri="{FF2B5EF4-FFF2-40B4-BE49-F238E27FC236}">
                <a16:creationId xmlns="" xmlns:a16="http://schemas.microsoft.com/office/drawing/2014/main" id="{D7FE3E83-1C8E-4F9C-A751-3AC59B33C6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215066" y="2316353"/>
            <a:ext cx="4131972" cy="3098979"/>
          </a:xfrm>
          <a:prstGeom prst="rect">
            <a:avLst/>
          </a:prstGeom>
          <a:noFill/>
          <a:ln w="28575">
            <a:solidFill>
              <a:srgbClr val="008FFA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 rotWithShape="1">
          <a:blip r:embed="rId3" cstate="email"/>
          <a:srcRect t="15638" r="3602" b="7920"/>
          <a:stretch/>
        </p:blipFill>
        <p:spPr bwMode="auto">
          <a:xfrm rot="441831">
            <a:off x="7269951" y="3675500"/>
            <a:ext cx="1640865" cy="1754429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 rotWithShape="1">
          <a:blip r:embed="rId4" cstate="email"/>
          <a:srcRect l="17043" r="15966"/>
          <a:stretch/>
        </p:blipFill>
        <p:spPr bwMode="auto">
          <a:xfrm>
            <a:off x="467544" y="3219421"/>
            <a:ext cx="1013013" cy="2012462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17310586-5639-4E74-829C-A2BEDF759B90}"/>
              </a:ext>
            </a:extLst>
          </p:cNvPr>
          <p:cNvSpPr txBox="1"/>
          <p:nvPr/>
        </p:nvSpPr>
        <p:spPr>
          <a:xfrm>
            <a:off x="221379" y="166384"/>
            <a:ext cx="14414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>
                <a:latin typeface="Comic Sans MS" pitchFamily="66" charset="0"/>
              </a:rPr>
              <a:t>Клик мышкой </a:t>
            </a:r>
          </a:p>
          <a:p>
            <a:pPr algn="ctr"/>
            <a:r>
              <a:rPr lang="ru-RU" sz="1400" dirty="0">
                <a:latin typeface="Comic Sans MS" pitchFamily="66" charset="0"/>
              </a:rPr>
              <a:t>на загадку</a:t>
            </a:r>
          </a:p>
        </p:txBody>
      </p:sp>
      <p:sp>
        <p:nvSpPr>
          <p:cNvPr id="18" name="Стрелка вправо с вырезом 8">
            <a:hlinkClick r:id="" action="ppaction://hlinkshowjump?jump=nextslide"/>
            <a:extLst>
              <a:ext uri="{FF2B5EF4-FFF2-40B4-BE49-F238E27FC236}">
                <a16:creationId xmlns="" xmlns:a16="http://schemas.microsoft.com/office/drawing/2014/main" id="{5BA138F7-5261-4171-8194-7011B16250E6}"/>
              </a:ext>
            </a:extLst>
          </p:cNvPr>
          <p:cNvSpPr/>
          <p:nvPr/>
        </p:nvSpPr>
        <p:spPr>
          <a:xfrm>
            <a:off x="8244830" y="247684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rgbClr val="008FFA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5755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3" grpId="0"/>
      <p:bldP spid="9" grpId="0"/>
      <p:bldP spid="10" grpId="0"/>
      <p:bldP spid="1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90682289-0A43-462A-8D12-ECDAC4ECC7D7}"/>
              </a:ext>
            </a:extLst>
          </p:cNvPr>
          <p:cNvSpPr/>
          <p:nvPr/>
        </p:nvSpPr>
        <p:spPr>
          <a:xfrm>
            <a:off x="1719211" y="688012"/>
            <a:ext cx="536233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400" b="1" dirty="0">
                <a:latin typeface="Comic Sans MS" panose="030F0702030302020204" pitchFamily="66" charset="0"/>
              </a:rPr>
              <a:t>Шириною широко,</a:t>
            </a:r>
          </a:p>
          <a:p>
            <a:pPr algn="ctr"/>
            <a:r>
              <a:rPr lang="ru-RU" altLang="ru-RU" sz="2400" b="1" dirty="0">
                <a:latin typeface="Comic Sans MS" panose="030F0702030302020204" pitchFamily="66" charset="0"/>
              </a:rPr>
              <a:t>Глубиною глубоко,</a:t>
            </a:r>
          </a:p>
          <a:p>
            <a:pPr algn="ctr"/>
            <a:r>
              <a:rPr lang="ru-RU" altLang="ru-RU" sz="2400" b="1" dirty="0">
                <a:latin typeface="Comic Sans MS" panose="030F0702030302020204" pitchFamily="66" charset="0"/>
              </a:rPr>
              <a:t>День и ночь о берег бьётся.</a:t>
            </a:r>
          </a:p>
          <a:p>
            <a:pPr algn="ctr"/>
            <a:r>
              <a:rPr lang="ru-RU" altLang="ru-RU" sz="2400" b="1" dirty="0">
                <a:latin typeface="Comic Sans MS" panose="030F0702030302020204" pitchFamily="66" charset="0"/>
              </a:rPr>
              <a:t>Из него воды не пьётся,</a:t>
            </a:r>
          </a:p>
          <a:p>
            <a:pPr algn="ctr"/>
            <a:r>
              <a:rPr lang="ru-RU" altLang="ru-RU" sz="2400" b="1" dirty="0">
                <a:latin typeface="Comic Sans MS" panose="030F0702030302020204" pitchFamily="66" charset="0"/>
              </a:rPr>
              <a:t>Потому что не вкусна – </a:t>
            </a:r>
          </a:p>
          <a:p>
            <a:pPr algn="ctr"/>
            <a:r>
              <a:rPr lang="ru-RU" altLang="ru-RU" sz="2400" b="1" dirty="0">
                <a:latin typeface="Comic Sans MS" panose="030F0702030302020204" pitchFamily="66" charset="0"/>
              </a:rPr>
              <a:t>И горька, и солона.</a:t>
            </a:r>
          </a:p>
        </p:txBody>
      </p:sp>
      <p:sp>
        <p:nvSpPr>
          <p:cNvPr id="9" name="Rectangle 2">
            <a:extLst>
              <a:ext uri="{FF2B5EF4-FFF2-40B4-BE49-F238E27FC236}">
                <a16:creationId xmlns="" xmlns:a16="http://schemas.microsoft.com/office/drawing/2014/main" id="{62BEB4D7-6C2D-4B8C-957F-985E7A62476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19211" y="-87902"/>
            <a:ext cx="6437593" cy="911881"/>
          </a:xfrm>
        </p:spPr>
        <p:txBody>
          <a:bodyPr>
            <a:normAutofit/>
          </a:bodyPr>
          <a:lstStyle/>
          <a:p>
            <a:pPr algn="l"/>
            <a:r>
              <a:rPr lang="ru-RU" altLang="ru-RU" dirty="0">
                <a:solidFill>
                  <a:srgbClr val="333399"/>
                </a:solidFill>
                <a:latin typeface="Comic Sans MS" panose="030F0702030302020204" pitchFamily="66" charset="0"/>
              </a:rPr>
              <a:t>   </a:t>
            </a:r>
            <a:r>
              <a:rPr lang="ru-RU" altLang="ru-RU" sz="3200" b="1" dirty="0">
                <a:solidFill>
                  <a:srgbClr val="008FF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Отгадайте загадку.</a:t>
            </a:r>
            <a:endParaRPr lang="ru-RU" altLang="ru-RU" b="1" dirty="0">
              <a:solidFill>
                <a:srgbClr val="008FF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0" name="Rectangle 2">
            <a:extLst>
              <a:ext uri="{FF2B5EF4-FFF2-40B4-BE49-F238E27FC236}">
                <a16:creationId xmlns="" xmlns:a16="http://schemas.microsoft.com/office/drawing/2014/main" id="{2A021858-0DB2-4E26-8801-8332D61D0BD4}"/>
              </a:ext>
            </a:extLst>
          </p:cNvPr>
          <p:cNvSpPr txBox="1">
            <a:spLocks noChangeArrowheads="1"/>
          </p:cNvSpPr>
          <p:nvPr/>
        </p:nvSpPr>
        <p:spPr>
          <a:xfrm>
            <a:off x="6284596" y="1744839"/>
            <a:ext cx="2391860" cy="9118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dirty="0">
                <a:solidFill>
                  <a:srgbClr val="333399"/>
                </a:solidFill>
                <a:latin typeface="Comic Sans MS" panose="030F0702030302020204" pitchFamily="66" charset="0"/>
              </a:rPr>
              <a:t>   </a:t>
            </a:r>
            <a:r>
              <a:rPr lang="ru-RU" altLang="ru-RU" sz="3200" b="1" dirty="0">
                <a:solidFill>
                  <a:srgbClr val="1648E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МОРЕ</a:t>
            </a:r>
            <a:endParaRPr lang="ru-RU" altLang="ru-RU" b="1" dirty="0">
              <a:solidFill>
                <a:srgbClr val="1648E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pic>
        <p:nvPicPr>
          <p:cNvPr id="13" name="Picture 4">
            <a:extLst>
              <a:ext uri="{FF2B5EF4-FFF2-40B4-BE49-F238E27FC236}">
                <a16:creationId xmlns="" xmlns:a16="http://schemas.microsoft.com/office/drawing/2014/main" id="{D7FE3E83-1C8E-4F9C-A751-3AC59B33C6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776564" y="3044917"/>
            <a:ext cx="3149022" cy="2361766"/>
          </a:xfrm>
          <a:prstGeom prst="rect">
            <a:avLst/>
          </a:prstGeom>
          <a:noFill/>
          <a:ln w="28575">
            <a:solidFill>
              <a:srgbClr val="008FFA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 rotWithShape="1">
          <a:blip r:embed="rId3" cstate="email"/>
          <a:srcRect t="15638" r="3602" b="7920"/>
          <a:stretch/>
        </p:blipFill>
        <p:spPr bwMode="auto">
          <a:xfrm rot="441831">
            <a:off x="7269951" y="3675500"/>
            <a:ext cx="1640865" cy="1754429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 rotWithShape="1">
          <a:blip r:embed="rId4" cstate="email"/>
          <a:srcRect l="17043" r="15966"/>
          <a:stretch/>
        </p:blipFill>
        <p:spPr bwMode="auto">
          <a:xfrm>
            <a:off x="467544" y="3219421"/>
            <a:ext cx="1013013" cy="2012462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17310586-5639-4E74-829C-A2BEDF759B90}"/>
              </a:ext>
            </a:extLst>
          </p:cNvPr>
          <p:cNvSpPr txBox="1"/>
          <p:nvPr/>
        </p:nvSpPr>
        <p:spPr>
          <a:xfrm>
            <a:off x="221379" y="166384"/>
            <a:ext cx="14414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>
                <a:latin typeface="Comic Sans MS" pitchFamily="66" charset="0"/>
              </a:rPr>
              <a:t>Клик мышкой </a:t>
            </a:r>
          </a:p>
          <a:p>
            <a:pPr algn="ctr"/>
            <a:r>
              <a:rPr lang="ru-RU" sz="1400" dirty="0">
                <a:latin typeface="Comic Sans MS" pitchFamily="66" charset="0"/>
              </a:rPr>
              <a:t>на загадку</a:t>
            </a:r>
          </a:p>
        </p:txBody>
      </p:sp>
      <p:sp>
        <p:nvSpPr>
          <p:cNvPr id="18" name="Стрелка вправо с вырезом 8">
            <a:hlinkClick r:id="" action="ppaction://hlinkshowjump?jump=nextslide"/>
            <a:extLst>
              <a:ext uri="{FF2B5EF4-FFF2-40B4-BE49-F238E27FC236}">
                <a16:creationId xmlns="" xmlns:a16="http://schemas.microsoft.com/office/drawing/2014/main" id="{5BA138F7-5261-4171-8194-7011B16250E6}"/>
              </a:ext>
            </a:extLst>
          </p:cNvPr>
          <p:cNvSpPr/>
          <p:nvPr/>
        </p:nvSpPr>
        <p:spPr>
          <a:xfrm>
            <a:off x="8244830" y="247684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rgbClr val="008FFA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5885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3" grpId="0"/>
      <p:bldP spid="9" grpId="0"/>
      <p:bldP spid="10" grpId="0"/>
      <p:bldP spid="1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FFDE2FCA-C12F-4170-B2B3-49B59C4CD5DA}"/>
              </a:ext>
            </a:extLst>
          </p:cNvPr>
          <p:cNvSpPr/>
          <p:nvPr/>
        </p:nvSpPr>
        <p:spPr>
          <a:xfrm>
            <a:off x="1274208" y="1198399"/>
            <a:ext cx="27217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1648E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Естественные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856980FC-C9B6-421E-A1AF-073AD055F391}"/>
              </a:ext>
            </a:extLst>
          </p:cNvPr>
          <p:cNvSpPr/>
          <p:nvPr/>
        </p:nvSpPr>
        <p:spPr>
          <a:xfrm>
            <a:off x="5220072" y="1198399"/>
            <a:ext cx="292903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1648E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Искусственные</a:t>
            </a:r>
          </a:p>
        </p:txBody>
      </p:sp>
      <p:sp>
        <p:nvSpPr>
          <p:cNvPr id="24" name="Стрелка вправо с вырезом 8">
            <a:hlinkClick r:id="" action="ppaction://hlinkshowjump?jump=nextslide"/>
            <a:extLst>
              <a:ext uri="{FF2B5EF4-FFF2-40B4-BE49-F238E27FC236}">
                <a16:creationId xmlns="" xmlns:a16="http://schemas.microsoft.com/office/drawing/2014/main" id="{8AE64342-9228-4899-A096-148DEBD57C8D}"/>
              </a:ext>
            </a:extLst>
          </p:cNvPr>
          <p:cNvSpPr/>
          <p:nvPr/>
        </p:nvSpPr>
        <p:spPr>
          <a:xfrm>
            <a:off x="8244830" y="247684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rgbClr val="008FFA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2" descr="C:\Users\Наталья\Desktop\муравей и черепаха\черепаха.png">
            <a:extLst>
              <a:ext uri="{FF2B5EF4-FFF2-40B4-BE49-F238E27FC236}">
                <a16:creationId xmlns="" xmlns:a16="http://schemas.microsoft.com/office/drawing/2014/main" id="{E3B1777C-64EB-411F-8BB0-72553F2831A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/>
          <a:srcRect t="15638" r="3602" b="7920"/>
          <a:stretch/>
        </p:blipFill>
        <p:spPr bwMode="auto">
          <a:xfrm rot="441831">
            <a:off x="7269951" y="3675500"/>
            <a:ext cx="1640865" cy="175442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3" descr="C:\Users\Наталья\Desktop\муравей и черепаха\муравей.png">
            <a:extLst>
              <a:ext uri="{FF2B5EF4-FFF2-40B4-BE49-F238E27FC236}">
                <a16:creationId xmlns="" xmlns:a16="http://schemas.microsoft.com/office/drawing/2014/main" id="{CE7D5E9D-E48B-4E2B-BA26-523BFD21578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/>
          <a:srcRect l="17043" r="15966"/>
          <a:stretch/>
        </p:blipFill>
        <p:spPr bwMode="auto">
          <a:xfrm>
            <a:off x="467544" y="3219421"/>
            <a:ext cx="1013013" cy="2012462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Rectangle 2">
            <a:extLst>
              <a:ext uri="{FF2B5EF4-FFF2-40B4-BE49-F238E27FC236}">
                <a16:creationId xmlns="" xmlns:a16="http://schemas.microsoft.com/office/drawing/2014/main" id="{8811735F-49CA-41EC-A5DF-B77FE9D7DF0E}"/>
              </a:ext>
            </a:extLst>
          </p:cNvPr>
          <p:cNvSpPr txBox="1">
            <a:spLocks noChangeArrowheads="1"/>
          </p:cNvSpPr>
          <p:nvPr/>
        </p:nvSpPr>
        <p:spPr>
          <a:xfrm>
            <a:off x="2943380" y="79775"/>
            <a:ext cx="3257240" cy="9118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dirty="0">
                <a:solidFill>
                  <a:srgbClr val="333399"/>
                </a:solidFill>
                <a:latin typeface="Comic Sans MS" panose="030F0702030302020204" pitchFamily="66" charset="0"/>
              </a:rPr>
              <a:t>   </a:t>
            </a:r>
            <a:r>
              <a:rPr lang="ru-RU" altLang="ru-RU" sz="3200" b="1" dirty="0">
                <a:solidFill>
                  <a:srgbClr val="1648E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ВОДОЁМЫ</a:t>
            </a:r>
            <a:endParaRPr lang="ru-RU" altLang="ru-RU" b="1" dirty="0">
              <a:solidFill>
                <a:srgbClr val="1648E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cxnSp>
        <p:nvCxnSpPr>
          <p:cNvPr id="7" name="Прямая со стрелкой 6">
            <a:extLst>
              <a:ext uri="{FF2B5EF4-FFF2-40B4-BE49-F238E27FC236}">
                <a16:creationId xmlns="" xmlns:a16="http://schemas.microsoft.com/office/drawing/2014/main" id="{D083BAAE-048D-4C90-BB08-E7C8CAEF32B6}"/>
              </a:ext>
            </a:extLst>
          </p:cNvPr>
          <p:cNvCxnSpPr>
            <a:cxnSpLocks/>
          </p:cNvCxnSpPr>
          <p:nvPr/>
        </p:nvCxnSpPr>
        <p:spPr>
          <a:xfrm flipH="1">
            <a:off x="3779912" y="846852"/>
            <a:ext cx="295033" cy="448729"/>
          </a:xfrm>
          <a:prstGeom prst="straightConnector1">
            <a:avLst/>
          </a:prstGeom>
          <a:ln w="28575">
            <a:solidFill>
              <a:srgbClr val="008FF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>
            <a:extLst>
              <a:ext uri="{FF2B5EF4-FFF2-40B4-BE49-F238E27FC236}">
                <a16:creationId xmlns="" xmlns:a16="http://schemas.microsoft.com/office/drawing/2014/main" id="{6DEFAD72-EC25-4F97-A645-72FB679C7015}"/>
              </a:ext>
            </a:extLst>
          </p:cNvPr>
          <p:cNvCxnSpPr>
            <a:cxnSpLocks/>
          </p:cNvCxnSpPr>
          <p:nvPr/>
        </p:nvCxnSpPr>
        <p:spPr>
          <a:xfrm>
            <a:off x="5580112" y="840630"/>
            <a:ext cx="288032" cy="454951"/>
          </a:xfrm>
          <a:prstGeom prst="straightConnector1">
            <a:avLst/>
          </a:prstGeom>
          <a:ln w="28575">
            <a:solidFill>
              <a:srgbClr val="008FF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>
            <a:extLst>
              <a:ext uri="{FF2B5EF4-FFF2-40B4-BE49-F238E27FC236}">
                <a16:creationId xmlns="" xmlns:a16="http://schemas.microsoft.com/office/drawing/2014/main" id="{9DCCD51C-8AAC-4D94-82F6-3D73FCF0BFDE}"/>
              </a:ext>
            </a:extLst>
          </p:cNvPr>
          <p:cNvCxnSpPr>
            <a:cxnSpLocks/>
          </p:cNvCxnSpPr>
          <p:nvPr/>
        </p:nvCxnSpPr>
        <p:spPr>
          <a:xfrm flipH="1">
            <a:off x="2782588" y="1703997"/>
            <a:ext cx="1" cy="649447"/>
          </a:xfrm>
          <a:prstGeom prst="straightConnector1">
            <a:avLst/>
          </a:prstGeom>
          <a:ln w="28575">
            <a:solidFill>
              <a:srgbClr val="008FF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Прямоугольник 27">
            <a:extLst>
              <a:ext uri="{FF2B5EF4-FFF2-40B4-BE49-F238E27FC236}">
                <a16:creationId xmlns="" xmlns:a16="http://schemas.microsoft.com/office/drawing/2014/main" id="{17A564EC-CE6D-4625-99EF-394D8418EC45}"/>
              </a:ext>
            </a:extLst>
          </p:cNvPr>
          <p:cNvSpPr/>
          <p:nvPr/>
        </p:nvSpPr>
        <p:spPr>
          <a:xfrm>
            <a:off x="1317415" y="2488912"/>
            <a:ext cx="272172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Созданы природой</a:t>
            </a:r>
          </a:p>
        </p:txBody>
      </p:sp>
      <p:sp>
        <p:nvSpPr>
          <p:cNvPr id="29" name="Прямоугольник 28">
            <a:extLst>
              <a:ext uri="{FF2B5EF4-FFF2-40B4-BE49-F238E27FC236}">
                <a16:creationId xmlns="" xmlns:a16="http://schemas.microsoft.com/office/drawing/2014/main" id="{05E22435-BBBB-45F9-91E6-DF1CA42D57B8}"/>
              </a:ext>
            </a:extLst>
          </p:cNvPr>
          <p:cNvSpPr/>
          <p:nvPr/>
        </p:nvSpPr>
        <p:spPr>
          <a:xfrm>
            <a:off x="1207502" y="4039547"/>
            <a:ext cx="300934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Река, море, болото , океан.</a:t>
            </a:r>
          </a:p>
        </p:txBody>
      </p:sp>
      <p:cxnSp>
        <p:nvCxnSpPr>
          <p:cNvPr id="32" name="Прямая со стрелкой 31">
            <a:extLst>
              <a:ext uri="{FF2B5EF4-FFF2-40B4-BE49-F238E27FC236}">
                <a16:creationId xmlns="" xmlns:a16="http://schemas.microsoft.com/office/drawing/2014/main" id="{15D484B1-C2DE-4A95-A24A-210222A9DF85}"/>
              </a:ext>
            </a:extLst>
          </p:cNvPr>
          <p:cNvCxnSpPr>
            <a:cxnSpLocks/>
          </p:cNvCxnSpPr>
          <p:nvPr/>
        </p:nvCxnSpPr>
        <p:spPr>
          <a:xfrm flipH="1">
            <a:off x="2712037" y="3526145"/>
            <a:ext cx="1" cy="649447"/>
          </a:xfrm>
          <a:prstGeom prst="straightConnector1">
            <a:avLst/>
          </a:prstGeom>
          <a:ln w="28575">
            <a:solidFill>
              <a:srgbClr val="008FF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>
            <a:extLst>
              <a:ext uri="{FF2B5EF4-FFF2-40B4-BE49-F238E27FC236}">
                <a16:creationId xmlns="" xmlns:a16="http://schemas.microsoft.com/office/drawing/2014/main" id="{72540DC0-225F-4FA8-9A7D-EEFEB171855D}"/>
              </a:ext>
            </a:extLst>
          </p:cNvPr>
          <p:cNvCxnSpPr>
            <a:cxnSpLocks/>
          </p:cNvCxnSpPr>
          <p:nvPr/>
        </p:nvCxnSpPr>
        <p:spPr>
          <a:xfrm flipH="1">
            <a:off x="6684590" y="1721619"/>
            <a:ext cx="1" cy="649447"/>
          </a:xfrm>
          <a:prstGeom prst="straightConnector1">
            <a:avLst/>
          </a:prstGeom>
          <a:ln w="28575">
            <a:solidFill>
              <a:srgbClr val="008FF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Прямоугольник 33">
            <a:extLst>
              <a:ext uri="{FF2B5EF4-FFF2-40B4-BE49-F238E27FC236}">
                <a16:creationId xmlns="" xmlns:a16="http://schemas.microsoft.com/office/drawing/2014/main" id="{6C38BEB4-5FE2-401C-962C-D16751161568}"/>
              </a:ext>
            </a:extLst>
          </p:cNvPr>
          <p:cNvSpPr/>
          <p:nvPr/>
        </p:nvSpPr>
        <p:spPr>
          <a:xfrm>
            <a:off x="5523102" y="2488912"/>
            <a:ext cx="272172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Созданы человеком</a:t>
            </a:r>
          </a:p>
        </p:txBody>
      </p:sp>
      <p:cxnSp>
        <p:nvCxnSpPr>
          <p:cNvPr id="35" name="Прямая со стрелкой 34">
            <a:extLst>
              <a:ext uri="{FF2B5EF4-FFF2-40B4-BE49-F238E27FC236}">
                <a16:creationId xmlns="" xmlns:a16="http://schemas.microsoft.com/office/drawing/2014/main" id="{C8FF62AD-6D54-42A1-B787-98FB5D0FEF46}"/>
              </a:ext>
            </a:extLst>
          </p:cNvPr>
          <p:cNvCxnSpPr>
            <a:cxnSpLocks/>
          </p:cNvCxnSpPr>
          <p:nvPr/>
        </p:nvCxnSpPr>
        <p:spPr>
          <a:xfrm flipH="1">
            <a:off x="6705333" y="3480101"/>
            <a:ext cx="1" cy="649447"/>
          </a:xfrm>
          <a:prstGeom prst="straightConnector1">
            <a:avLst/>
          </a:prstGeom>
          <a:ln w="28575">
            <a:solidFill>
              <a:srgbClr val="008FF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Прямоугольник 35">
            <a:extLst>
              <a:ext uri="{FF2B5EF4-FFF2-40B4-BE49-F238E27FC236}">
                <a16:creationId xmlns="" xmlns:a16="http://schemas.microsoft.com/office/drawing/2014/main" id="{5F89226E-65C2-4C78-8E52-6191803137A3}"/>
              </a:ext>
            </a:extLst>
          </p:cNvPr>
          <p:cNvSpPr/>
          <p:nvPr/>
        </p:nvSpPr>
        <p:spPr>
          <a:xfrm>
            <a:off x="4427984" y="4075660"/>
            <a:ext cx="350851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Пруд , канал,</a:t>
            </a:r>
          </a:p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водохранилище.</a:t>
            </a:r>
          </a:p>
        </p:txBody>
      </p:sp>
    </p:spTree>
    <p:extLst>
      <p:ext uri="{BB962C8B-B14F-4D97-AF65-F5344CB8AC3E}">
        <p14:creationId xmlns:p14="http://schemas.microsoft.com/office/powerpoint/2010/main" val="659663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24" grpId="0" animBg="1"/>
      <p:bldP spid="23" grpId="0"/>
      <p:bldP spid="28" grpId="0"/>
      <p:bldP spid="29" grpId="0"/>
      <p:bldP spid="34" grpId="0"/>
      <p:bldP spid="3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>
            <a:extLst>
              <a:ext uri="{FF2B5EF4-FFF2-40B4-BE49-F238E27FC236}">
                <a16:creationId xmlns="" xmlns:a16="http://schemas.microsoft.com/office/drawing/2014/main" id="{8736D227-5133-4D95-B8B3-8D1E562A9EC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662799" y="73411"/>
            <a:ext cx="6437593" cy="911881"/>
          </a:xfrm>
        </p:spPr>
        <p:txBody>
          <a:bodyPr>
            <a:normAutofit fontScale="90000"/>
          </a:bodyPr>
          <a:lstStyle/>
          <a:p>
            <a:r>
              <a:rPr lang="ru-RU" altLang="ru-RU" dirty="0">
                <a:solidFill>
                  <a:schemeClr val="accent4">
                    <a:lumMod val="75000"/>
                  </a:schemeClr>
                </a:solidFill>
                <a:latin typeface="Comic Sans MS" panose="030F0702030302020204" pitchFamily="66" charset="0"/>
              </a:rPr>
              <a:t>   </a:t>
            </a:r>
            <a:r>
              <a:rPr lang="ru-RU" altLang="ru-RU" sz="3200" b="1" dirty="0">
                <a:solidFill>
                  <a:srgbClr val="1648E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Для чего люди создают искусственные водоёмы?</a:t>
            </a:r>
            <a:endParaRPr lang="ru-RU" altLang="ru-RU" b="1" dirty="0">
              <a:solidFill>
                <a:srgbClr val="1648E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pic>
        <p:nvPicPr>
          <p:cNvPr id="16" name="Picture 2">
            <a:extLst>
              <a:ext uri="{FF2B5EF4-FFF2-40B4-BE49-F238E27FC236}">
                <a16:creationId xmlns="" xmlns:a16="http://schemas.microsoft.com/office/drawing/2014/main" id="{36FC15C9-5402-428A-9BF9-C79F5D8D1F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67646" y="1418741"/>
            <a:ext cx="2731833" cy="2146903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008FFA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7" name="Picture 4">
            <a:extLst>
              <a:ext uri="{FF2B5EF4-FFF2-40B4-BE49-F238E27FC236}">
                <a16:creationId xmlns="" xmlns:a16="http://schemas.microsoft.com/office/drawing/2014/main" id="{84EFC323-D878-4132-AE35-76D457A1FC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flipH="1">
            <a:off x="3181664" y="1442772"/>
            <a:ext cx="2830496" cy="2122872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008FFA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8" name="Picture 6">
            <a:extLst>
              <a:ext uri="{FF2B5EF4-FFF2-40B4-BE49-F238E27FC236}">
                <a16:creationId xmlns="" xmlns:a16="http://schemas.microsoft.com/office/drawing/2014/main" id="{0121A75A-C3BE-488D-BF0C-D7693428EA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flipH="1">
            <a:off x="6160647" y="1418741"/>
            <a:ext cx="2731833" cy="2146903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008FFA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FFDE2FCA-C12F-4170-B2B3-49B59C4CD5DA}"/>
              </a:ext>
            </a:extLst>
          </p:cNvPr>
          <p:cNvSpPr/>
          <p:nvPr/>
        </p:nvSpPr>
        <p:spPr>
          <a:xfrm>
            <a:off x="155586" y="3939853"/>
            <a:ext cx="262883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Comic Sans MS" pitchFamily="66" charset="0"/>
              </a:rPr>
              <a:t>Создают  для  разведения рыбы и водоплавающей птицы. 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856980FC-C9B6-421E-A1AF-073AD055F391}"/>
              </a:ext>
            </a:extLst>
          </p:cNvPr>
          <p:cNvSpPr/>
          <p:nvPr/>
        </p:nvSpPr>
        <p:spPr>
          <a:xfrm>
            <a:off x="2821260" y="3785964"/>
            <a:ext cx="308657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Comic Sans MS" pitchFamily="66" charset="0"/>
              </a:rPr>
              <a:t>Создают для сокращения водных </a:t>
            </a:r>
          </a:p>
          <a:p>
            <a:pPr algn="ctr"/>
            <a:r>
              <a:rPr lang="ru-RU" sz="2000" b="1" dirty="0">
                <a:latin typeface="Comic Sans MS" pitchFamily="66" charset="0"/>
              </a:rPr>
              <a:t>маршрутов и для перенаправления </a:t>
            </a:r>
          </a:p>
          <a:p>
            <a:pPr algn="ctr"/>
            <a:r>
              <a:rPr lang="ru-RU" sz="2000" b="1" dirty="0">
                <a:latin typeface="Comic Sans MS" pitchFamily="66" charset="0"/>
              </a:rPr>
              <a:t>потока воды.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="" xmlns:a16="http://schemas.microsoft.com/office/drawing/2014/main" id="{2C6EE52E-57F8-466E-96B0-96112D935A6E}"/>
              </a:ext>
            </a:extLst>
          </p:cNvPr>
          <p:cNvSpPr txBox="1"/>
          <p:nvPr/>
        </p:nvSpPr>
        <p:spPr>
          <a:xfrm>
            <a:off x="5842748" y="3785964"/>
            <a:ext cx="327690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latin typeface="Comic Sans MS" pitchFamily="66" charset="0"/>
              </a:rPr>
              <a:t>Создают для накопления и </a:t>
            </a:r>
          </a:p>
          <a:p>
            <a:pPr algn="ctr"/>
            <a:r>
              <a:rPr lang="ru-RU" sz="2000" b="1" dirty="0">
                <a:latin typeface="Comic Sans MS" pitchFamily="66" charset="0"/>
              </a:rPr>
              <a:t>хранения воды в целях её использования </a:t>
            </a:r>
          </a:p>
          <a:p>
            <a:pPr algn="ctr"/>
            <a:r>
              <a:rPr lang="ru-RU" sz="2000" b="1" dirty="0">
                <a:latin typeface="Comic Sans MS" pitchFamily="66" charset="0"/>
              </a:rPr>
              <a:t>в народном хозяйстве.</a:t>
            </a:r>
          </a:p>
        </p:txBody>
      </p:sp>
      <p:sp>
        <p:nvSpPr>
          <p:cNvPr id="24" name="Стрелка вправо с вырезом 8">
            <a:hlinkClick r:id="" action="ppaction://hlinkshowjump?jump=nextslide"/>
            <a:extLst>
              <a:ext uri="{FF2B5EF4-FFF2-40B4-BE49-F238E27FC236}">
                <a16:creationId xmlns="" xmlns:a16="http://schemas.microsoft.com/office/drawing/2014/main" id="{8AE64342-9228-4899-A096-148DEBD57C8D}"/>
              </a:ext>
            </a:extLst>
          </p:cNvPr>
          <p:cNvSpPr/>
          <p:nvPr/>
        </p:nvSpPr>
        <p:spPr>
          <a:xfrm>
            <a:off x="8244830" y="247684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rgbClr val="008FFA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TextBox 24">
            <a:extLst>
              <a:ext uri="{FF2B5EF4-FFF2-40B4-BE49-F238E27FC236}">
                <a16:creationId xmlns="" xmlns:a16="http://schemas.microsoft.com/office/drawing/2014/main" id="{44FA3BCB-97AC-4D8C-ACA3-8EE5BD0440B9}"/>
              </a:ext>
            </a:extLst>
          </p:cNvPr>
          <p:cNvSpPr txBox="1"/>
          <p:nvPr/>
        </p:nvSpPr>
        <p:spPr>
          <a:xfrm>
            <a:off x="221379" y="166384"/>
            <a:ext cx="14414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>
                <a:latin typeface="Comic Sans MS" pitchFamily="66" charset="0"/>
              </a:rPr>
              <a:t>Клик мышкой </a:t>
            </a:r>
          </a:p>
          <a:p>
            <a:pPr algn="ctr"/>
            <a:r>
              <a:rPr lang="ru-RU" sz="1400" dirty="0">
                <a:latin typeface="Comic Sans MS" pitchFamily="66" charset="0"/>
              </a:rPr>
              <a:t>на рисунок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3965EC97-915E-4562-9D6A-8DADBE0A26AE}"/>
              </a:ext>
            </a:extLst>
          </p:cNvPr>
          <p:cNvSpPr/>
          <p:nvPr/>
        </p:nvSpPr>
        <p:spPr>
          <a:xfrm>
            <a:off x="1142882" y="916388"/>
            <a:ext cx="981359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1648E8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Comic Sans MS" panose="030F0702030302020204" pitchFamily="66" charset="0"/>
              </a:rPr>
              <a:t>Пруд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="" xmlns:a16="http://schemas.microsoft.com/office/drawing/2014/main" id="{CBA0784E-8C6C-47D8-9AE1-924249E05A1E}"/>
              </a:ext>
            </a:extLst>
          </p:cNvPr>
          <p:cNvSpPr/>
          <p:nvPr/>
        </p:nvSpPr>
        <p:spPr>
          <a:xfrm>
            <a:off x="3894115" y="988632"/>
            <a:ext cx="1093569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1648E8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Comic Sans MS" panose="030F0702030302020204" pitchFamily="66" charset="0"/>
              </a:rPr>
              <a:t>Канал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="" xmlns:a16="http://schemas.microsoft.com/office/drawing/2014/main" id="{3C17BEF2-4D8D-4F37-86BE-4EA6E533DFEA}"/>
              </a:ext>
            </a:extLst>
          </p:cNvPr>
          <p:cNvSpPr/>
          <p:nvPr/>
        </p:nvSpPr>
        <p:spPr>
          <a:xfrm>
            <a:off x="6057679" y="985292"/>
            <a:ext cx="2621230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1648E8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Comic Sans MS" panose="030F0702030302020204" pitchFamily="66" charset="0"/>
              </a:rPr>
              <a:t>Водохранилище</a:t>
            </a:r>
          </a:p>
        </p:txBody>
      </p:sp>
    </p:spTree>
    <p:extLst>
      <p:ext uri="{BB962C8B-B14F-4D97-AF65-F5344CB8AC3E}">
        <p14:creationId xmlns:p14="http://schemas.microsoft.com/office/powerpoint/2010/main" val="1848684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11266" grpId="0"/>
      <p:bldP spid="3" grpId="0"/>
      <p:bldP spid="4" grpId="0"/>
      <p:bldP spid="21" grpId="0"/>
      <p:bldP spid="24" grpId="0" animBg="1"/>
      <p:bldP spid="2" grpId="0"/>
      <p:bldP spid="12" grpId="0"/>
      <p:bldP spid="13" grpId="0"/>
    </p:bldLst>
  </p:timing>
</p:sld>
</file>

<file path=ppt/theme/theme1.xml><?xml version="1.0" encoding="utf-8"?>
<a:theme xmlns:a="http://schemas.openxmlformats.org/drawingml/2006/main" name="Тема Office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1682</TotalTime>
  <Words>262</Words>
  <Application>Microsoft Office PowerPoint</Application>
  <PresentationFormat>Экран (16:10)</PresentationFormat>
  <Paragraphs>73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   Отгадайте загадку.</vt:lpstr>
      <vt:lpstr>   Отгадайте загадку.</vt:lpstr>
      <vt:lpstr>   Отгадайте загадку.</vt:lpstr>
      <vt:lpstr>   Отгадайте загадку.</vt:lpstr>
      <vt:lpstr>   Отгадайте загадку.</vt:lpstr>
      <vt:lpstr>   Отгадайте загадку.</vt:lpstr>
      <vt:lpstr>Презентация PowerPoint</vt:lpstr>
      <vt:lpstr>   Для чего люди создают искусственные водоёмы?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Водные богатства.Никифорова Н.В.</dc:title>
  <dc:creator>Наталья Никифорова</dc:creator>
  <cp:lastModifiedBy>User</cp:lastModifiedBy>
  <cp:revision>215</cp:revision>
  <dcterms:created xsi:type="dcterms:W3CDTF">2017-12-24T16:16:52Z</dcterms:created>
  <dcterms:modified xsi:type="dcterms:W3CDTF">2020-04-08T08:26:22Z</dcterms:modified>
</cp:coreProperties>
</file>