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4" r:id="rId5"/>
    <p:sldId id="263" r:id="rId6"/>
    <p:sldId id="260" r:id="rId7"/>
    <p:sldId id="265" r:id="rId8"/>
    <p:sldId id="266" r:id="rId9"/>
    <p:sldId id="261" r:id="rId10"/>
    <p:sldId id="262" r:id="rId11"/>
    <p:sldId id="267" r:id="rId12"/>
    <p:sldId id="268" r:id="rId13"/>
    <p:sldId id="269" r:id="rId14"/>
    <p:sldId id="271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DFAFC32-6465-4122-8C90-762BA8D95C7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C84F0E-2AC3-415E-955B-6D84B956592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772400" cy="1470025"/>
          </a:xfrm>
        </p:spPr>
        <p:txBody>
          <a:bodyPr/>
          <a:lstStyle/>
          <a:p>
            <a:r>
              <a:rPr lang="ru-RU" b="1" dirty="0" smtClean="0"/>
              <a:t>Возрастной состав населения России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cont.ws/uploads/posts2/2150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287" y="1990724"/>
            <a:ext cx="6667500" cy="486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634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оотношение пенсионеров и трудоспособных гражд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77686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119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32375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Чем больше доля </a:t>
            </a:r>
            <a:r>
              <a:rPr lang="ru-RU" dirty="0">
                <a:solidFill>
                  <a:schemeClr val="tx1"/>
                </a:solidFill>
              </a:rPr>
              <a:t>населения </a:t>
            </a:r>
            <a:r>
              <a:rPr lang="ru-RU" dirty="0" smtClean="0">
                <a:solidFill>
                  <a:schemeClr val="tx1"/>
                </a:solidFill>
              </a:rPr>
              <a:t>нетрудоспособного возраста – тем выше «нагрузка» на работающее население.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Этот коэффициент выводится из соотношения работоспособного и неработающего населения. Хорошим показатель является только в том случае, когда количество первых вдвое превышает число вторых. То есть на 70 % работающих должно приходиться 30 % безработных. Только такое соотношение сможет обеспечить достойное качество жизни для детей и </a:t>
            </a:r>
            <a:r>
              <a:rPr lang="ru-RU" dirty="0" smtClean="0">
                <a:solidFill>
                  <a:schemeClr val="tx1"/>
                </a:solidFill>
              </a:rPr>
              <a:t>старшего </a:t>
            </a:r>
            <a:r>
              <a:rPr lang="ru-RU" dirty="0">
                <a:solidFill>
                  <a:schemeClr val="tx1"/>
                </a:solidFill>
              </a:rPr>
              <a:t>поколения.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Региональные различия</a:t>
            </a:r>
            <a:endParaRPr lang="ru-RU" b="1" dirty="0"/>
          </a:p>
        </p:txBody>
      </p:sp>
      <p:pic>
        <p:nvPicPr>
          <p:cNvPr id="7170" name="Picture 2" descr="половозрастные пирамиды стр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4537007"/>
            <a:ext cx="3955861" cy="226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231480" y="4488935"/>
            <a:ext cx="5204616" cy="2308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tx1"/>
                </a:solidFill>
              </a:rPr>
              <a:t>Но такая ситуация сложилась не во всей России.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Проанализируйте</a:t>
            </a:r>
            <a:r>
              <a:rPr lang="ru-RU" dirty="0" smtClean="0">
                <a:solidFill>
                  <a:schemeClr val="tx1"/>
                </a:solidFill>
              </a:rPr>
              <a:t> рис. 180 и 181 стр. 262-263 учебника,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ответьте</a:t>
            </a:r>
            <a:r>
              <a:rPr lang="ru-RU" dirty="0" smtClean="0">
                <a:solidFill>
                  <a:schemeClr val="tx1"/>
                </a:solidFill>
              </a:rPr>
              <a:t> на вопросы после рисунков и </a:t>
            </a:r>
            <a:r>
              <a:rPr lang="ru-RU" b="1" dirty="0" smtClean="0">
                <a:solidFill>
                  <a:srgbClr val="FF0000"/>
                </a:solidFill>
              </a:rPr>
              <a:t>дома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выполните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задание 4 стр. 265.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56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525658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Половозрастная пирамида – один из главных инструментов социологии, который применяется для исследования состава населения </a:t>
            </a:r>
            <a:r>
              <a:rPr lang="ru-RU" dirty="0" smtClean="0">
                <a:solidFill>
                  <a:schemeClr val="tx1"/>
                </a:solidFill>
              </a:rPr>
              <a:t>и </a:t>
            </a:r>
            <a:r>
              <a:rPr lang="ru-RU" dirty="0">
                <a:solidFill>
                  <a:schemeClr val="tx1"/>
                </a:solidFill>
              </a:rPr>
              <a:t>его благополучия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Половозрастная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пирамида</a:t>
            </a:r>
            <a:r>
              <a:rPr lang="ru-RU" dirty="0">
                <a:solidFill>
                  <a:schemeClr val="tx1"/>
                </a:solidFill>
              </a:rPr>
              <a:t> – это полосовая двусторонняя диаграмма, отражающая половозрастной состав населения определенной местности.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Она </a:t>
            </a:r>
            <a:r>
              <a:rPr lang="ru-RU" dirty="0">
                <a:solidFill>
                  <a:schemeClr val="tx1"/>
                </a:solidFill>
              </a:rPr>
              <a:t>имеет две оси: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Ордината</a:t>
            </a:r>
            <a:r>
              <a:rPr lang="ru-RU" dirty="0">
                <a:solidFill>
                  <a:schemeClr val="tx1"/>
                </a:solidFill>
              </a:rPr>
              <a:t>, где отмечаются возрастные группы. Справа от нее указана численность женщин. Слева – мужчин.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Абсцисса</a:t>
            </a:r>
            <a:r>
              <a:rPr lang="ru-RU" dirty="0">
                <a:solidFill>
                  <a:schemeClr val="tx1"/>
                </a:solidFill>
              </a:rPr>
              <a:t>, где указывается численность населения.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Эта </a:t>
            </a:r>
            <a:r>
              <a:rPr lang="ru-RU" dirty="0">
                <a:solidFill>
                  <a:schemeClr val="tx1"/>
                </a:solidFill>
              </a:rPr>
              <a:t>система подсчета населения очень древняя – ее применяли уже в Древнем </a:t>
            </a:r>
            <a:r>
              <a:rPr lang="ru-RU" dirty="0" smtClean="0">
                <a:solidFill>
                  <a:schemeClr val="tx1"/>
                </a:solidFill>
              </a:rPr>
              <a:t>Китае.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Половозрастные пирамиды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45309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8568951" cy="468052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Анализ половозрастной пирамиды, а также сопоставление ее с предыдущими данными позволяют опередить прогресс или регресс в численности населения и его благополучии. Мы можем выяснить, наблюдается ли прирост или убыль населения, определить коэффициент смертности и многое другое. Эти данные могут предоставить исследователям большое количество информации.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Обычно </a:t>
            </a:r>
            <a:r>
              <a:rPr lang="ru-RU" dirty="0">
                <a:solidFill>
                  <a:schemeClr val="tx1"/>
                </a:solidFill>
              </a:rPr>
              <a:t>подобные пирамиды анализируются по трем аспектам: миграция, смертность и рождаемость. Самый важный параметр при этом – уровень продолжительности жизни. Этот показатель позволяет судить о степени социального благополучия государства. Кроме того, анализ пирамиды позволяет определить основные проблемы, связанные с демографией, и наметить пути их решения.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 «читать» половозрастную пирамиду?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7874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5229200"/>
            <a:ext cx="8948317" cy="15121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Познакомьтесь с примером анализа половозрастной пирамиды России. Рассмотрите еще один пример под рис. 182 стр. 263 учебника, прочитайте текст на стр. 264. Теперь вы готовы к выполнению практической работы.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pbs.twimg.com/media/D-nH1wVXsAAIgB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30" y="0"/>
            <a:ext cx="9040326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596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060848"/>
            <a:ext cx="8640960" cy="3450696"/>
          </a:xfrm>
        </p:spPr>
        <p:txBody>
          <a:bodyPr/>
          <a:lstStyle/>
          <a:p>
            <a:r>
              <a:rPr lang="ru-RU" b="1" dirty="0" smtClean="0"/>
              <a:t>Проанализируйте половозрастную пирамиду России в 2019 году (следующий слайд). Для работы используйте план, приведенный в задании 2 стр. 264, применительно к пирамиде 2019 года.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Практическая работа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98625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f2.ppt-online.org/files2/slide/z/z5RP2KmiTbluoB0UYwZ1tOS9x3fXLyC4svWHrQaVkG/slide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546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§ 42</a:t>
            </a:r>
            <a:r>
              <a:rPr lang="ru-RU" sz="4000" dirty="0" smtClean="0"/>
              <a:t>.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Задание </a:t>
            </a:r>
            <a:r>
              <a:rPr lang="ru-RU" sz="4000" dirty="0">
                <a:solidFill>
                  <a:schemeClr val="bg2">
                    <a:lumMod val="25000"/>
                  </a:schemeClr>
                </a:solidFill>
              </a:rPr>
              <a:t>4 стр. 265.</a:t>
            </a:r>
          </a:p>
          <a:p>
            <a:pPr marL="0" indent="0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502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88840"/>
            <a:ext cx="7408333" cy="3450696"/>
          </a:xfrm>
        </p:spPr>
        <p:txBody>
          <a:bodyPr/>
          <a:lstStyle/>
          <a:p>
            <a:r>
              <a:rPr lang="ru-RU" b="1" dirty="0" smtClean="0"/>
              <a:t>Дать понятие возрастной структуры населения.</a:t>
            </a:r>
          </a:p>
          <a:p>
            <a:r>
              <a:rPr lang="ru-RU" b="1" dirty="0" smtClean="0"/>
              <a:t>Познакомиться с половозрастными пирамидами, научиться «читать» и строить пирамиды по статистическим данным.</a:t>
            </a:r>
          </a:p>
          <a:p>
            <a:r>
              <a:rPr lang="ru-RU" b="1" dirty="0" smtClean="0"/>
              <a:t>Знать регионы с минимальными и  максимальными долями людей разных возрастов.</a:t>
            </a:r>
          </a:p>
          <a:p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pic>
        <p:nvPicPr>
          <p:cNvPr id="4098" name="Picture 2" descr="Возрастная структура насел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762" y="4437112"/>
            <a:ext cx="346504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4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060848"/>
            <a:ext cx="8280920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Знания о возрастном составе населения нужны для того, чтобы правильно распределить расходы, и планировать бюджет в частности и всю экономику в целом. Нужно знать сколько есть трудоспособного населения, а сколько пенсионеров. Ведь благодаря трудоспособному населению страна зарабатывает деньги, а на пенсионеров их тратит выплачивая им пенсии. Также нужно знать сколько детей и какого возраста, чтобы было достаточное количество школ и садиков, а также, чтобы спланировать расходы на образование.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чего надо знать возрастной состав населения?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1090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204864"/>
            <a:ext cx="7948405" cy="3993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Возрастная структура населения – это распределение людей по возрастным группам и контингентам с целью изучения демографических и социально-экономических процессов. Такой подход помогает сформировать вполне обоснованные предположения касательно будущих тенденций смертности, рождаемости и прочих важных процессов, происходящих на Земле. Это даже позволяет спрогнозировать спрос на услуги и товары. В чем же суть данного подхода и каковы его особенности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Возрастная структура населения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4514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Возрастная структура населения: </a:t>
            </a:r>
            <a:r>
              <a:rPr lang="ru-RU" sz="2400" b="1" dirty="0">
                <a:solidFill>
                  <a:schemeClr val="bg1"/>
                </a:solidFill>
              </a:rPr>
              <a:t>средний возраст </a:t>
            </a:r>
            <a:r>
              <a:rPr lang="ru-RU" sz="2400" b="1" dirty="0"/>
              <a:t>жителя России составляет </a:t>
            </a:r>
            <a:r>
              <a:rPr lang="ru-RU" sz="2400" b="1" dirty="0">
                <a:solidFill>
                  <a:srgbClr val="FF0000"/>
                </a:solidFill>
              </a:rPr>
              <a:t>39 </a:t>
            </a:r>
            <a:r>
              <a:rPr lang="ru-RU" sz="2400" b="1" dirty="0" smtClean="0">
                <a:solidFill>
                  <a:srgbClr val="FF0000"/>
                </a:solidFill>
              </a:rPr>
              <a:t>лет</a:t>
            </a:r>
            <a:r>
              <a:rPr lang="ru-RU" sz="2400" b="1" dirty="0" smtClean="0"/>
              <a:t>.</a:t>
            </a:r>
          </a:p>
        </p:txBody>
      </p:sp>
      <p:pic>
        <p:nvPicPr>
          <p:cNvPr id="6146" name="Picture 2" descr="https://kareliyanews.ru/wp-content/uploads/2018/09/hscpicweb-1024x5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14" y="2276872"/>
            <a:ext cx="8207998" cy="410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06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48245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Дети </a:t>
            </a:r>
            <a:r>
              <a:rPr lang="ru-RU" dirty="0">
                <a:solidFill>
                  <a:schemeClr val="tx1"/>
                </a:solidFill>
              </a:rPr>
              <a:t>и подростки до 16 лет (моложе трудоспособного возраста) – 16%</a:t>
            </a:r>
          </a:p>
          <a:p>
            <a:r>
              <a:rPr lang="ru-RU" dirty="0">
                <a:solidFill>
                  <a:schemeClr val="tx1"/>
                </a:solidFill>
              </a:rPr>
              <a:t>Население трудоспособного возраста (от 16 до </a:t>
            </a:r>
            <a:r>
              <a:rPr lang="ru-RU" dirty="0" smtClean="0">
                <a:solidFill>
                  <a:schemeClr val="tx1"/>
                </a:solidFill>
              </a:rPr>
              <a:t>62 </a:t>
            </a:r>
            <a:r>
              <a:rPr lang="ru-RU" dirty="0">
                <a:solidFill>
                  <a:schemeClr val="tx1"/>
                </a:solidFill>
              </a:rPr>
              <a:t>лет включительно у мужчин и от 16 до </a:t>
            </a:r>
            <a:r>
              <a:rPr lang="ru-RU" dirty="0" smtClean="0">
                <a:solidFill>
                  <a:schemeClr val="tx1"/>
                </a:solidFill>
              </a:rPr>
              <a:t>57 </a:t>
            </a:r>
            <a:r>
              <a:rPr lang="ru-RU" dirty="0">
                <a:solidFill>
                  <a:schemeClr val="tx1"/>
                </a:solidFill>
              </a:rPr>
              <a:t>лет включительно у женщин) – 62%</a:t>
            </a:r>
          </a:p>
          <a:p>
            <a:r>
              <a:rPr lang="ru-RU" dirty="0">
                <a:solidFill>
                  <a:schemeClr val="tx1"/>
                </a:solidFill>
              </a:rPr>
              <a:t>Население старше трудоспособного возраста (от </a:t>
            </a:r>
            <a:r>
              <a:rPr lang="ru-RU" dirty="0" smtClean="0">
                <a:solidFill>
                  <a:schemeClr val="tx1"/>
                </a:solidFill>
              </a:rPr>
              <a:t>62 </a:t>
            </a:r>
            <a:r>
              <a:rPr lang="ru-RU" dirty="0">
                <a:solidFill>
                  <a:schemeClr val="tx1"/>
                </a:solidFill>
              </a:rPr>
              <a:t>лет у мужчин и от </a:t>
            </a:r>
            <a:r>
              <a:rPr lang="ru-RU" dirty="0" smtClean="0">
                <a:solidFill>
                  <a:schemeClr val="tx1"/>
                </a:solidFill>
              </a:rPr>
              <a:t>57 </a:t>
            </a:r>
            <a:r>
              <a:rPr lang="ru-RU" dirty="0">
                <a:solidFill>
                  <a:schemeClr val="tx1"/>
                </a:solidFill>
              </a:rPr>
              <a:t>лет у женщин) – 22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см. рис.177 стр. 261 учебника. Обратите внимание, что в учебнике указаны другие возрастные данные для населения в трудоспособном возрасте. Эти изменения были внесены в 2019 году в связи с пенсионной реформой. Идет постепенный поэтапный процесс повышения пенсионного возраста.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/>
              <a:t>Для определения возрастного состава население делят на три части</a:t>
            </a:r>
            <a:r>
              <a:rPr lang="ru-RU" sz="4000" b="1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83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namenu.ru/upload/news/files/5b255b1d3a410/5b255aa220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82" y="260648"/>
            <a:ext cx="883734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545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 как в других странах?</a:t>
            </a:r>
            <a:endParaRPr lang="ru-RU" b="1" dirty="0"/>
          </a:p>
        </p:txBody>
      </p:sp>
      <p:pic>
        <p:nvPicPr>
          <p:cNvPr id="6146" name="Picture 2" descr="https://avatars.mds.yandex.net/get-zen_doc/99101/pub_5afadb42482677990692e3bc_5afadb51f0317357eecc7fb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805806" cy="438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935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 меняется возрастной состав населения </a:t>
            </a:r>
            <a:r>
              <a:rPr lang="ru-RU" b="1" dirty="0" smtClean="0"/>
              <a:t>России?</a:t>
            </a:r>
            <a:endParaRPr lang="ru-RU" b="1" dirty="0"/>
          </a:p>
        </p:txBody>
      </p:sp>
      <p:pic>
        <p:nvPicPr>
          <p:cNvPr id="2050" name="Picture 2" descr="Как меняется возрастной состав населения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6192688" cy="414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3437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</TotalTime>
  <Words>707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Возрастной состав населения России</vt:lpstr>
      <vt:lpstr>Цели урока:</vt:lpstr>
      <vt:lpstr>Для чего надо знать возрастной состав населения?</vt:lpstr>
      <vt:lpstr>Возрастная структура населения</vt:lpstr>
      <vt:lpstr>Презентация PowerPoint</vt:lpstr>
      <vt:lpstr>Для определения возрастного состава население делят на три части:</vt:lpstr>
      <vt:lpstr>Презентация PowerPoint</vt:lpstr>
      <vt:lpstr>А как в других странах?</vt:lpstr>
      <vt:lpstr>Как меняется возрастной состав населения России?</vt:lpstr>
      <vt:lpstr>Презентация PowerPoint</vt:lpstr>
      <vt:lpstr>Региональные различия</vt:lpstr>
      <vt:lpstr>Половозрастные пирамиды</vt:lpstr>
      <vt:lpstr>Как «читать» половозрастную пирамиду?</vt:lpstr>
      <vt:lpstr>Презентация PowerPoint</vt:lpstr>
      <vt:lpstr>Практическая работа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Возрастной состав населения России</dc:title>
  <dc:creator>Татьяна</dc:creator>
  <cp:lastModifiedBy>Татьяна</cp:lastModifiedBy>
  <cp:revision>9</cp:revision>
  <dcterms:created xsi:type="dcterms:W3CDTF">2020-03-29T09:40:00Z</dcterms:created>
  <dcterms:modified xsi:type="dcterms:W3CDTF">2020-03-29T11:20:45Z</dcterms:modified>
</cp:coreProperties>
</file>