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sldIdLst>
    <p:sldId id="256" r:id="rId2"/>
    <p:sldId id="257" r:id="rId3"/>
    <p:sldId id="262" r:id="rId4"/>
    <p:sldId id="258" r:id="rId5"/>
    <p:sldId id="259" r:id="rId6"/>
    <p:sldId id="264" r:id="rId7"/>
    <p:sldId id="265" r:id="rId8"/>
    <p:sldId id="260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FF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245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852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82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048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096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91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73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61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22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280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616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168FF4A-29CA-4421-8F94-57C07D77D3A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3485D0A-CC0E-4430-AAF3-1D24EF4070C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94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2240" y="1556792"/>
            <a:ext cx="6939520" cy="211583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СЛОЖЕНИЕ И ВЫЧИТАНИЕ ВИДА </a:t>
            </a:r>
            <a:br>
              <a:rPr lang="ru-RU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10 + 7, 17 – 7, 17 – 10 </a:t>
            </a:r>
            <a:br>
              <a:rPr lang="ru-RU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19964"/>
            <a:ext cx="4523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Логическая разминка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764704"/>
            <a:ext cx="7848872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Катя, Галя и Оля спрятали игрушки медвежонка, зайчика и слоника. Кто какую игрушку спрятал, если известно, что Оля не прятала ни зайчика ни медвежонка, а Катя не прятала зайчика?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(Оля – слоника,</a:t>
            </a:r>
          </a:p>
          <a:p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Катя – медвежонка,</a:t>
            </a:r>
          </a:p>
          <a:p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Галя – зайчика.)</a:t>
            </a:r>
          </a:p>
          <a:p>
            <a:endParaRPr lang="ru-RU" sz="28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 Тани было 5 орехов. Когда она отдала один,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орех брату, у них стало поровну орехов.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Сколько орехов было у брата?</a:t>
            </a:r>
          </a:p>
          <a:p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(3)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620688"/>
            <a:ext cx="60483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Дополни число до 10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411760" y="2492896"/>
          <a:ext cx="5007990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4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8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15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15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72108">
                <a:tc>
                  <a:txBody>
                    <a:bodyPr/>
                    <a:lstStyle/>
                    <a:p>
                      <a:r>
                        <a:rPr lang="ru-RU" sz="4800" dirty="0">
                          <a:latin typeface="Times New Roman" pitchFamily="18" charset="0"/>
                          <a:cs typeface="Times New Roman" pitchFamily="18" charset="0"/>
                        </a:rPr>
                        <a:t> 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latin typeface="Times New Roman" pitchFamily="18" charset="0"/>
                          <a:cs typeface="Times New Roman" pitchFamily="18" charset="0"/>
                        </a:rPr>
                        <a:t> 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latin typeface="Times New Roman" pitchFamily="18" charset="0"/>
                          <a:cs typeface="Times New Roman" pitchFamily="18" charset="0"/>
                        </a:rPr>
                        <a:t> 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2108">
                <a:tc>
                  <a:txBody>
                    <a:bodyPr/>
                    <a:lstStyle/>
                    <a:p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4800" b="1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4800" b="1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7584" y="2996952"/>
            <a:ext cx="110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FF0066"/>
                </a:solidFill>
                <a:latin typeface="Arial Black" pitchFamily="34" charset="0"/>
              </a:rPr>
              <a:t>10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7784" y="350100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35896" y="2492896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44008" y="350100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24128" y="2492896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32240" y="350100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332656"/>
            <a:ext cx="6010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Добавь к задаче второй вопрос.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1117972"/>
            <a:ext cx="864096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подарок положили 6 леденцов, а шоколадных конфет – на 3 больше. Сколько шоколадных конфет положили в подарок?</a:t>
            </a:r>
          </a:p>
          <a:p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(Сколько всего конфет положили в подарок?)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501008"/>
            <a:ext cx="849694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Оля купила 5 тетрадей в линейку, а в клетку -  на 2 меньше. Сколько тетрадей в клетку купила Оля?</a:t>
            </a:r>
          </a:p>
          <a:p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(Сколько всего тетрадей купила     Оля?)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3548" y="119534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Прочитай  числа в порядке возрастания.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658143"/>
            <a:ext cx="59503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</a:p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</a:p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</a:p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38116" y="688314"/>
            <a:ext cx="59503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r>
              <a:rPr lang="ru-RU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r>
              <a:rPr lang="ru-RU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r>
              <a:rPr lang="ru-RU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r>
              <a:rPr lang="ru-RU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3428750"/>
            <a:ext cx="82449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Расскажи о числах, сколько в каждом десятков, а сколько отдельных единиц?</a:t>
            </a: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Увеличь наибольшее из записанных чисел на 1.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5301208"/>
            <a:ext cx="58559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Прочитайте разными способами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19+1=20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51720" y="260648"/>
            <a:ext cx="3844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Прочитай:    </a:t>
            </a:r>
            <a:r>
              <a:rPr lang="ru-RU" sz="36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10+5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980728"/>
            <a:ext cx="8156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Положи перед собой 1 десяток красных кружков.</a:t>
            </a:r>
          </a:p>
        </p:txBody>
      </p:sp>
      <p:sp>
        <p:nvSpPr>
          <p:cNvPr id="9" name="Овал 8"/>
          <p:cNvSpPr/>
          <p:nvPr/>
        </p:nvSpPr>
        <p:spPr>
          <a:xfrm>
            <a:off x="1187624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79712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843808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635896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427984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220072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012160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04248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596336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95536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83568" y="242088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 1 десятку надо прибавить 5 единиц. Положите ниже 5 оранжевых кружков.</a:t>
            </a:r>
          </a:p>
        </p:txBody>
      </p:sp>
      <p:sp>
        <p:nvSpPr>
          <p:cNvPr id="20" name="Овал 19"/>
          <p:cNvSpPr/>
          <p:nvPr/>
        </p:nvSpPr>
        <p:spPr>
          <a:xfrm>
            <a:off x="395536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187624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979712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843808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635896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439144" y="3933056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Какое число составляют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1 десяток и 5 единиц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? Из 15 уберём 5 единиц (5 оранжевых кружков), останется …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 15 уберём 1 десяток (10 красных кружков), останется …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80112" y="4725144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95936" y="558924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395536" y="1556792"/>
            <a:ext cx="7992888" cy="7566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395536" y="3356992"/>
            <a:ext cx="7992888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7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1" grpId="0" animBg="1"/>
      <p:bldP spid="31" grpId="1" animBg="1"/>
      <p:bldP spid="31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55776" y="260648"/>
            <a:ext cx="2146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Ы В О 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912501"/>
            <a:ext cx="7632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из суммы двух слагаемых вычесть первое слагаемое, то останется второе слагаемое.</a:t>
            </a:r>
          </a:p>
          <a:p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Если вычесть второе слагаемое, то останется первое слагаемое.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75656" y="4797152"/>
            <a:ext cx="602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Поработаем с учебником, стр. 52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560" y="378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71800" y="2636912"/>
            <a:ext cx="13644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10 +</a:t>
            </a:r>
            <a:r>
              <a:rPr lang="ru-RU" sz="4000" b="1" dirty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67944" y="2636912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40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4000" b="1" dirty="0">
                <a:latin typeface="BatangChe" pitchFamily="49" charset="-127"/>
                <a:ea typeface="BatangChe" pitchFamily="49" charset="-127"/>
              </a:rPr>
              <a:t>=</a:t>
            </a:r>
            <a:r>
              <a:rPr lang="ru-RU" sz="4000" dirty="0">
                <a:latin typeface="BatangChe" pitchFamily="49" charset="-127"/>
                <a:ea typeface="BatangChe" pitchFamily="49" charset="-127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048" y="263691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</a:t>
            </a:r>
            <a:r>
              <a:rPr lang="ru-RU" sz="36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71800" y="32849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</a:t>
            </a:r>
            <a:r>
              <a:rPr lang="ru-RU" sz="36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3600" dirty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>
                <a:latin typeface="BatangChe" pitchFamily="49" charset="-127"/>
                <a:ea typeface="BatangChe" pitchFamily="49" charset="-127"/>
              </a:rPr>
              <a:t>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51920" y="328498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10</a:t>
            </a:r>
            <a:r>
              <a:rPr lang="ru-RU" sz="3600" dirty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>
                <a:latin typeface="BatangChe" pitchFamily="49" charset="-127"/>
                <a:ea typeface="BatangChe" pitchFamily="49" charset="-127"/>
              </a:rPr>
              <a:t>=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76056" y="3284984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71800" y="393305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</a:t>
            </a:r>
            <a:r>
              <a:rPr lang="ru-RU" sz="36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3600" dirty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>
                <a:latin typeface="BatangChe" pitchFamily="49" charset="-127"/>
                <a:ea typeface="BatangChe" pitchFamily="49" charset="-127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67944" y="3933056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 </a:t>
            </a:r>
            <a:r>
              <a:rPr lang="ru-RU" sz="3600" b="1" dirty="0">
                <a:latin typeface="BatangChe" pitchFamily="49" charset="-127"/>
                <a:ea typeface="BatangChe" pitchFamily="49" charset="-127"/>
              </a:rPr>
              <a:t>=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04048" y="3861048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476672"/>
            <a:ext cx="3688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УЧЕБНИК,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стр. 52 №2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584" y="1196752"/>
            <a:ext cx="7456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Прочитайте задачи.  Посмотрите на схемы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Овал 7"/>
          <p:cNvSpPr/>
          <p:nvPr/>
        </p:nvSpPr>
        <p:spPr>
          <a:xfrm>
            <a:off x="1115616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763688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11760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059832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07904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355976" y="220486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148064" y="2204864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796136" y="2204864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115616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763688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411760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059832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635896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355976" y="3284984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148064" y="3284984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868144" y="3284984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H="1">
            <a:off x="4283968" y="3140968"/>
            <a:ext cx="576064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3635896" y="3140968"/>
            <a:ext cx="576064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491880" y="3429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2987824" y="3140968"/>
            <a:ext cx="576064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5076056" y="3140968"/>
            <a:ext cx="57606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5868144" y="3140968"/>
            <a:ext cx="50405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99592" y="4221088"/>
            <a:ext cx="706276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Какая схема подходит к первой задаче?</a:t>
            </a:r>
          </a:p>
          <a:p>
            <a:pPr>
              <a:buFont typeface="Wingdings" pitchFamily="2" charset="2"/>
              <a:buChar char="§"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Какая схема  подходит ко второй задаче?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0CFE03F-A9EE-4E2F-8069-65D92FB57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548680"/>
            <a:ext cx="7704667" cy="3332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Спасибо за работу!</a:t>
            </a:r>
          </a:p>
        </p:txBody>
      </p:sp>
    </p:spTree>
    <p:extLst>
      <p:ext uri="{BB962C8B-B14F-4D97-AF65-F5344CB8AC3E}">
        <p14:creationId xmlns:p14="http://schemas.microsoft.com/office/powerpoint/2010/main" val="16579027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565</TotalTime>
  <Words>370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BatangChe</vt:lpstr>
      <vt:lpstr>Arial Black</vt:lpstr>
      <vt:lpstr>Arial Unicode MS</vt:lpstr>
      <vt:lpstr>Calibri</vt:lpstr>
      <vt:lpstr>Calibri Light</vt:lpstr>
      <vt:lpstr>Times New Roman</vt:lpstr>
      <vt:lpstr>Wingdings</vt:lpstr>
      <vt:lpstr>Ретро</vt:lpstr>
      <vt:lpstr>СЛОЖЕНИЕ И ВЫЧИТАНИЕ ВИДА    10 + 7, 17 – 7, 17 – 10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Текон</dc:creator>
  <cp:lastModifiedBy>АРСЕНТЬЕВЫ</cp:lastModifiedBy>
  <cp:revision>71</cp:revision>
  <dcterms:created xsi:type="dcterms:W3CDTF">2013-03-16T08:14:10Z</dcterms:created>
  <dcterms:modified xsi:type="dcterms:W3CDTF">2020-04-08T19:22:32Z</dcterms:modified>
</cp:coreProperties>
</file>