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58" r:id="rId5"/>
    <p:sldId id="276" r:id="rId6"/>
    <p:sldId id="260" r:id="rId7"/>
    <p:sldId id="262" r:id="rId8"/>
    <p:sldId id="277" r:id="rId9"/>
    <p:sldId id="264" r:id="rId10"/>
    <p:sldId id="266" r:id="rId11"/>
    <p:sldId id="278" r:id="rId12"/>
    <p:sldId id="27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AA64940-C2DB-4282-9B05-F9B20A5FB69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40EE9D2-C8B0-4980-A5B3-4C6722EE9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4940-C2DB-4282-9B05-F9B20A5FB69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EE9D2-C8B0-4980-A5B3-4C6722EE95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4940-C2DB-4282-9B05-F9B20A5FB69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EE9D2-C8B0-4980-A5B3-4C6722EE9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4940-C2DB-4282-9B05-F9B20A5FB69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EE9D2-C8B0-4980-A5B3-4C6722EE9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AA64940-C2DB-4282-9B05-F9B20A5FB69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40EE9D2-C8B0-4980-A5B3-4C6722EE9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4940-C2DB-4282-9B05-F9B20A5FB69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EE9D2-C8B0-4980-A5B3-4C6722EE9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4940-C2DB-4282-9B05-F9B20A5FB69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EE9D2-C8B0-4980-A5B3-4C6722EE9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4940-C2DB-4282-9B05-F9B20A5FB69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EE9D2-C8B0-4980-A5B3-4C6722EE9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4940-C2DB-4282-9B05-F9B20A5FB69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EE9D2-C8B0-4980-A5B3-4C6722EE9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4940-C2DB-4282-9B05-F9B20A5FB69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EE9D2-C8B0-4980-A5B3-4C6722EE9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64940-C2DB-4282-9B05-F9B20A5FB69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EE9D2-C8B0-4980-A5B3-4C6722EE9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AA64940-C2DB-4282-9B05-F9B20A5FB69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40EE9D2-C8B0-4980-A5B3-4C6722EE95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Занятия в кружке «Созвездие»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800" dirty="0" smtClean="0"/>
              <a:t>Математический турнир «Я – Шерлок Холмс»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Занятие № 5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Принцип Дирихле или «в худшем случае»</a:t>
            </a:r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88" y="2000250"/>
            <a:ext cx="8188325" cy="1368425"/>
          </a:xfrm>
          <a:noFill/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3286125"/>
            <a:ext cx="8226425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4429125"/>
            <a:ext cx="82994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Принцип Дирихле или «в худшем случае»</a:t>
            </a:r>
            <a:endParaRPr lang="ru-RU" sz="3200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74771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509120"/>
            <a:ext cx="73056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852936"/>
            <a:ext cx="76581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476672"/>
            <a:ext cx="3618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Вы отправили ответы?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47248" cy="69269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Математический турнир «Я – Шерлок Холмс»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8229600" cy="5392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Здравствуйте, уважаемые родители и дорогие дети!    </a:t>
            </a:r>
          </a:p>
          <a:p>
            <a:pPr>
              <a:buNone/>
            </a:pPr>
            <a:r>
              <a:rPr lang="ru-RU" sz="2400" dirty="0" smtClean="0"/>
              <a:t>        Турнир называется  «Я – Шерлок Холмс» потому, что </a:t>
            </a:r>
          </a:p>
          <a:p>
            <a:pPr>
              <a:buNone/>
            </a:pPr>
            <a:r>
              <a:rPr lang="ru-RU" sz="2400" dirty="0" smtClean="0"/>
              <a:t>    как великому сыщику Шерлоку Холмсу Вам необходимо </a:t>
            </a:r>
          </a:p>
          <a:p>
            <a:pPr>
              <a:buNone/>
            </a:pPr>
            <a:r>
              <a:rPr lang="ru-RU" sz="2400" dirty="0" smtClean="0"/>
              <a:t>    применить для решения задач разнообразные методы решения логических задач.</a:t>
            </a:r>
          </a:p>
          <a:p>
            <a:pPr>
              <a:buNone/>
            </a:pPr>
            <a:r>
              <a:rPr lang="ru-RU" sz="2400" dirty="0" smtClean="0"/>
              <a:t>         Перед каждым методом я рассмотрю пример,     напоминающий этот метод. 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          После решения задач, заполните бланк ответов, заранее скопируйте его или создайте сами и ответы отправьте, пожалуйста, на мою почту.</a:t>
            </a:r>
          </a:p>
          <a:p>
            <a:pPr algn="ctr">
              <a:buNone/>
            </a:pPr>
            <a:r>
              <a:rPr lang="ru-RU" sz="2400" dirty="0" smtClean="0"/>
              <a:t> Спасибо за работу, дети! Удачи Вам!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87624" y="1124744"/>
          <a:ext cx="7056784" cy="4503254"/>
        </p:xfrm>
        <a:graphic>
          <a:graphicData uri="http://schemas.openxmlformats.org/drawingml/2006/table">
            <a:tbl>
              <a:tblPr/>
              <a:tblGrid>
                <a:gridCol w="1611818"/>
                <a:gridCol w="5444966"/>
              </a:tblGrid>
              <a:tr h="430824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 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 задания и ответы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139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Поспевай, не зевай!</a:t>
                      </a:r>
                      <a:endParaRPr lang="ru-RU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1)_________</a:t>
                      </a:r>
                      <a:r>
                        <a:rPr lang="ru-RU" sz="1600" baseline="0" dirty="0" smtClean="0"/>
                        <a:t> 2) _________ 3)__________4)__________</a:t>
                      </a:r>
                    </a:p>
                    <a:p>
                      <a:r>
                        <a:rPr lang="ru-RU" sz="1600" baseline="0" dirty="0" smtClean="0"/>
                        <a:t>5) </a:t>
                      </a:r>
                      <a:r>
                        <a:rPr lang="ru-RU" sz="1600" baseline="0" smtClean="0"/>
                        <a:t>_________ 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6571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Задачи, решаемые с помощью таблиц</a:t>
                      </a:r>
                      <a:endParaRPr lang="ru-RU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1600" dirty="0" smtClean="0"/>
                        <a:t>2) Аркаша –   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Дима -  Вова -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600" dirty="0" smtClean="0"/>
                        <a:t>3)   Рыжова -     Белова -   Чернова –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600" dirty="0" smtClean="0"/>
                        <a:t>4) Иван -     Пётр -   Сергей - 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600" dirty="0" smtClean="0"/>
                        <a:t>5) «Гвозди» –винты,</a:t>
                      </a:r>
                      <a:r>
                        <a:rPr lang="ru-RU" sz="1600" baseline="0" dirty="0" smtClean="0"/>
                        <a:t> «винты» -      «гайки» - </a:t>
                      </a:r>
                      <a:endParaRPr lang="ru-RU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354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Задачи, решаемые с помощью графов</a:t>
                      </a:r>
                      <a:endParaRPr lang="ru-RU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1)_________________</a:t>
                      </a:r>
                    </a:p>
                    <a:p>
                      <a:r>
                        <a:rPr lang="ru-RU" sz="1600" dirty="0" smtClean="0"/>
                        <a:t>2)____________</a:t>
                      </a:r>
                      <a:r>
                        <a:rPr lang="ru-RU" sz="1600" baseline="0" dirty="0" smtClean="0"/>
                        <a:t>_____</a:t>
                      </a:r>
                    </a:p>
                    <a:p>
                      <a:r>
                        <a:rPr lang="ru-RU" sz="1600" baseline="0" dirty="0" smtClean="0"/>
                        <a:t>4)_________________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4366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Принцип Дирихле или «в худшем случае»</a:t>
                      </a:r>
                      <a:endParaRPr lang="ru-RU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1)_________________                              5)_________________   </a:t>
                      </a:r>
                    </a:p>
                    <a:p>
                      <a:r>
                        <a:rPr lang="ru-RU" sz="1600" dirty="0" smtClean="0"/>
                        <a:t>2)_________________                             6)__________________</a:t>
                      </a:r>
                    </a:p>
                    <a:p>
                      <a:r>
                        <a:rPr lang="ru-RU" sz="1600" dirty="0" smtClean="0"/>
                        <a:t>3)</a:t>
                      </a:r>
                      <a:r>
                        <a:rPr lang="ru-RU" sz="1600" baseline="0" dirty="0" smtClean="0"/>
                        <a:t> _________________                             7)_________________</a:t>
                      </a:r>
                    </a:p>
                    <a:p>
                      <a:endParaRPr lang="ru-RU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03648" y="18864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Фамилия и имя __________________________________________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Поспевай, не зевай!</a:t>
            </a:r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2997200"/>
            <a:ext cx="7672388" cy="576263"/>
          </a:xfrm>
          <a:noFill/>
        </p:spPr>
      </p:pic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412875"/>
            <a:ext cx="785653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2349500"/>
            <a:ext cx="7777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3644900"/>
            <a:ext cx="77851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4652963"/>
            <a:ext cx="7821613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TextBox 8"/>
          <p:cNvSpPr txBox="1">
            <a:spLocks noChangeArrowheads="1"/>
          </p:cNvSpPr>
          <p:nvPr/>
        </p:nvSpPr>
        <p:spPr bwMode="auto">
          <a:xfrm>
            <a:off x="539750" y="2997200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"/>
            <a:ext cx="6192688" cy="343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4509120"/>
          <a:ext cx="5688632" cy="2190309"/>
        </p:xfrm>
        <a:graphic>
          <a:graphicData uri="http://schemas.openxmlformats.org/drawingml/2006/table">
            <a:tbl>
              <a:tblPr/>
              <a:tblGrid>
                <a:gridCol w="1008112"/>
                <a:gridCol w="720080"/>
                <a:gridCol w="864096"/>
                <a:gridCol w="936104"/>
                <a:gridCol w="1008112"/>
                <a:gridCol w="1152128"/>
              </a:tblGrid>
              <a:tr h="36004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маляр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мельник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плотник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почтальон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парикмахер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Иванов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+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32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Петренко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+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600"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Сидорчук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+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Гришин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+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22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Алексеев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+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-</a:t>
                      </a: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3284984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Надо нарисовать таблицу и заполнить её. Если действие произошло, то ставим знак «+», а если не произошло – то знак «-». Помним, если в строчке или столбике появился знак «+», то все остальные знаки «-».  Записываем ответ. 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В бланке ответов таблицу не рисуете, а пишете только ответ.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8224" y="4653136"/>
            <a:ext cx="21235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Ответ:</a:t>
            </a:r>
          </a:p>
          <a:p>
            <a:r>
              <a:rPr lang="ru-RU" sz="1600" dirty="0" smtClean="0"/>
              <a:t>Иванов – парикмахер,</a:t>
            </a:r>
          </a:p>
          <a:p>
            <a:r>
              <a:rPr lang="ru-RU" sz="1600" dirty="0" smtClean="0"/>
              <a:t>Петренко – плотник,</a:t>
            </a:r>
          </a:p>
          <a:p>
            <a:r>
              <a:rPr lang="ru-RU" sz="1600" dirty="0" err="1" smtClean="0"/>
              <a:t>Сидорчук</a:t>
            </a:r>
            <a:r>
              <a:rPr lang="ru-RU" sz="1600" dirty="0" smtClean="0"/>
              <a:t> – мельник,</a:t>
            </a:r>
          </a:p>
          <a:p>
            <a:r>
              <a:rPr lang="ru-RU" sz="1600" dirty="0" smtClean="0"/>
              <a:t>Гришин – почтальон,</a:t>
            </a:r>
          </a:p>
          <a:p>
            <a:r>
              <a:rPr lang="ru-RU" sz="1600" dirty="0" smtClean="0"/>
              <a:t>Алексеев – маляр.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39628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Задачи, решаемые с помощью таблиц</a:t>
            </a:r>
          </a:p>
        </p:txBody>
      </p:sp>
      <p:pic>
        <p:nvPicPr>
          <p:cNvPr id="81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1052735"/>
            <a:ext cx="7056784" cy="2428807"/>
          </a:xfrm>
          <a:noFill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221088"/>
            <a:ext cx="715327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92696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Задачи, решаемые с помощью таблиц</a:t>
            </a:r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340768"/>
            <a:ext cx="7272808" cy="1205608"/>
          </a:xfrm>
          <a:noFill/>
        </p:spPr>
      </p:pic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80928"/>
            <a:ext cx="76390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68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Задачи, решаемые с помощью графов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8229600" cy="5464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Граф – это рисунок, на котором точки соединены отрезками.</a:t>
            </a:r>
          </a:p>
          <a:p>
            <a:pPr>
              <a:buNone/>
            </a:pPr>
            <a:r>
              <a:rPr lang="ru-RU" sz="2000" dirty="0" smtClean="0"/>
              <a:t>Каждый отрезок – это решение</a:t>
            </a:r>
          </a:p>
          <a:p>
            <a:pPr>
              <a:buNone/>
            </a:pPr>
            <a:r>
              <a:rPr lang="ru-RU" sz="2000" dirty="0" smtClean="0"/>
              <a:t>Задача.  Семь  друзей при встрече поздоровались друг с другом за руку.</a:t>
            </a:r>
          </a:p>
          <a:p>
            <a:pPr>
              <a:buNone/>
            </a:pPr>
            <a:r>
              <a:rPr lang="ru-RU" sz="2000" dirty="0" smtClean="0"/>
              <a:t> Каждый поздоровался с каждым  Сколько рукопожатий было сделано?</a:t>
            </a:r>
          </a:p>
          <a:p>
            <a:pPr>
              <a:buNone/>
            </a:pPr>
            <a:r>
              <a:rPr lang="ru-RU" sz="2000" dirty="0" smtClean="0"/>
              <a:t>ОО</a:t>
            </a:r>
            <a:endParaRPr lang="ru-RU" sz="2000" dirty="0"/>
          </a:p>
        </p:txBody>
      </p:sp>
      <p:sp>
        <p:nvSpPr>
          <p:cNvPr id="4" name="Овал 3"/>
          <p:cNvSpPr/>
          <p:nvPr/>
        </p:nvSpPr>
        <p:spPr>
          <a:xfrm>
            <a:off x="1187624" y="4653136"/>
            <a:ext cx="144016" cy="14401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71800" y="3140968"/>
            <a:ext cx="144016" cy="14401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115616" y="3789040"/>
            <a:ext cx="144016" cy="14401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059832" y="4797152"/>
            <a:ext cx="144016" cy="14401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419872" y="3861048"/>
            <a:ext cx="144016" cy="14401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979712" y="5157192"/>
            <a:ext cx="144016" cy="14401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619672" y="3140968"/>
            <a:ext cx="144016" cy="14401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>
            <a:stCxn id="10" idx="7"/>
            <a:endCxn id="6" idx="2"/>
          </p:cNvCxnSpPr>
          <p:nvPr/>
        </p:nvCxnSpPr>
        <p:spPr>
          <a:xfrm flipH="1">
            <a:off x="1115616" y="3162059"/>
            <a:ext cx="626981" cy="69898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0" idx="1"/>
            <a:endCxn id="4" idx="0"/>
          </p:cNvCxnSpPr>
          <p:nvPr/>
        </p:nvCxnSpPr>
        <p:spPr>
          <a:xfrm flipH="1">
            <a:off x="1259632" y="3162059"/>
            <a:ext cx="381131" cy="149107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10" idx="6"/>
            <a:endCxn id="9" idx="5"/>
          </p:cNvCxnSpPr>
          <p:nvPr/>
        </p:nvCxnSpPr>
        <p:spPr>
          <a:xfrm>
            <a:off x="1763688" y="3212976"/>
            <a:ext cx="338949" cy="206714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0" idx="5"/>
            <a:endCxn id="7" idx="4"/>
          </p:cNvCxnSpPr>
          <p:nvPr/>
        </p:nvCxnSpPr>
        <p:spPr>
          <a:xfrm>
            <a:off x="1742597" y="3263893"/>
            <a:ext cx="1389243" cy="167727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0" idx="1"/>
            <a:endCxn id="8" idx="3"/>
          </p:cNvCxnSpPr>
          <p:nvPr/>
        </p:nvCxnSpPr>
        <p:spPr>
          <a:xfrm>
            <a:off x="1640763" y="3162059"/>
            <a:ext cx="1800200" cy="8219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0" idx="6"/>
            <a:endCxn id="5" idx="0"/>
          </p:cNvCxnSpPr>
          <p:nvPr/>
        </p:nvCxnSpPr>
        <p:spPr>
          <a:xfrm flipV="1">
            <a:off x="1763688" y="3140968"/>
            <a:ext cx="1080120" cy="7200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39552" y="2204864"/>
            <a:ext cx="85000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1</a:t>
            </a:r>
            <a:r>
              <a:rPr lang="ru-RU" sz="2000" dirty="0" smtClean="0">
                <a:solidFill>
                  <a:srgbClr val="FF0000"/>
                </a:solidFill>
              </a:rPr>
              <a:t>. Способ. Нарисовать часть графа для одного участника .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Дальше  </a:t>
            </a:r>
            <a:r>
              <a:rPr lang="ru-RU" dirty="0" smtClean="0">
                <a:solidFill>
                  <a:srgbClr val="FF0000"/>
                </a:solidFill>
              </a:rPr>
              <a:t>применить формулу  (</a:t>
            </a:r>
            <a:r>
              <a:rPr lang="en-US" dirty="0" smtClean="0">
                <a:solidFill>
                  <a:srgbClr val="FF0000"/>
                </a:solidFill>
              </a:rPr>
              <a:t>n-1)*n</a:t>
            </a:r>
            <a:r>
              <a:rPr lang="ru-RU" dirty="0" smtClean="0">
                <a:solidFill>
                  <a:srgbClr val="FF0000"/>
                </a:solidFill>
              </a:rPr>
              <a:t> :2 , где </a:t>
            </a:r>
            <a:r>
              <a:rPr lang="en-US" dirty="0" smtClean="0">
                <a:solidFill>
                  <a:srgbClr val="FF0000"/>
                </a:solidFill>
              </a:rPr>
              <a:t> n </a:t>
            </a:r>
            <a:r>
              <a:rPr lang="ru-RU" dirty="0" smtClean="0">
                <a:solidFill>
                  <a:srgbClr val="FF0000"/>
                </a:solidFill>
              </a:rPr>
              <a:t>–количество участников.  7 *6 :2 =21.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5508104" y="299695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644008" y="364502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6732240" y="328498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860032" y="48691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6948264" y="486916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236296" y="393305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868144" y="52292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 стрелкой 32"/>
          <p:cNvCxnSpPr>
            <a:stCxn id="25" idx="2"/>
            <a:endCxn id="26" idx="4"/>
          </p:cNvCxnSpPr>
          <p:nvPr/>
        </p:nvCxnSpPr>
        <p:spPr>
          <a:xfrm flipH="1">
            <a:off x="4716016" y="3068960"/>
            <a:ext cx="792088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25" idx="1"/>
            <a:endCxn id="28" idx="4"/>
          </p:cNvCxnSpPr>
          <p:nvPr/>
        </p:nvCxnSpPr>
        <p:spPr>
          <a:xfrm flipH="1">
            <a:off x="4932040" y="3018043"/>
            <a:ext cx="597155" cy="199513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25" idx="1"/>
            <a:endCxn id="31" idx="6"/>
          </p:cNvCxnSpPr>
          <p:nvPr/>
        </p:nvCxnSpPr>
        <p:spPr>
          <a:xfrm>
            <a:off x="5529195" y="3018043"/>
            <a:ext cx="482965" cy="228316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25" idx="0"/>
            <a:endCxn id="29" idx="5"/>
          </p:cNvCxnSpPr>
          <p:nvPr/>
        </p:nvCxnSpPr>
        <p:spPr>
          <a:xfrm>
            <a:off x="5580112" y="2996952"/>
            <a:ext cx="1491077" cy="199513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25" idx="1"/>
            <a:endCxn id="30" idx="4"/>
          </p:cNvCxnSpPr>
          <p:nvPr/>
        </p:nvCxnSpPr>
        <p:spPr>
          <a:xfrm>
            <a:off x="5529195" y="3018043"/>
            <a:ext cx="1779109" cy="105902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25" idx="7"/>
            <a:endCxn id="27" idx="1"/>
          </p:cNvCxnSpPr>
          <p:nvPr/>
        </p:nvCxnSpPr>
        <p:spPr>
          <a:xfrm>
            <a:off x="5631029" y="3018043"/>
            <a:ext cx="1122302" cy="2880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27" idx="0"/>
            <a:endCxn id="26" idx="2"/>
          </p:cNvCxnSpPr>
          <p:nvPr/>
        </p:nvCxnSpPr>
        <p:spPr>
          <a:xfrm flipH="1">
            <a:off x="4644008" y="3284984"/>
            <a:ext cx="2160240" cy="432048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27" idx="0"/>
            <a:endCxn id="28" idx="2"/>
          </p:cNvCxnSpPr>
          <p:nvPr/>
        </p:nvCxnSpPr>
        <p:spPr>
          <a:xfrm flipH="1">
            <a:off x="4860032" y="3284984"/>
            <a:ext cx="1944216" cy="16561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27" idx="0"/>
            <a:endCxn id="31" idx="6"/>
          </p:cNvCxnSpPr>
          <p:nvPr/>
        </p:nvCxnSpPr>
        <p:spPr>
          <a:xfrm flipH="1">
            <a:off x="6012160" y="3284984"/>
            <a:ext cx="792088" cy="20162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27" idx="1"/>
            <a:endCxn id="29" idx="5"/>
          </p:cNvCxnSpPr>
          <p:nvPr/>
        </p:nvCxnSpPr>
        <p:spPr>
          <a:xfrm>
            <a:off x="6753331" y="3306075"/>
            <a:ext cx="317858" cy="168601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stCxn id="27" idx="0"/>
            <a:endCxn id="30" idx="5"/>
          </p:cNvCxnSpPr>
          <p:nvPr/>
        </p:nvCxnSpPr>
        <p:spPr>
          <a:xfrm>
            <a:off x="6804248" y="3284984"/>
            <a:ext cx="554973" cy="77099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30" idx="1"/>
            <a:endCxn id="26" idx="6"/>
          </p:cNvCxnSpPr>
          <p:nvPr/>
        </p:nvCxnSpPr>
        <p:spPr>
          <a:xfrm flipH="1" flipV="1">
            <a:off x="4788024" y="3717032"/>
            <a:ext cx="2469363" cy="23711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30" idx="0"/>
            <a:endCxn id="28" idx="2"/>
          </p:cNvCxnSpPr>
          <p:nvPr/>
        </p:nvCxnSpPr>
        <p:spPr>
          <a:xfrm flipH="1">
            <a:off x="4860032" y="3933056"/>
            <a:ext cx="2448272" cy="10081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30" idx="0"/>
            <a:endCxn id="31" idx="5"/>
          </p:cNvCxnSpPr>
          <p:nvPr/>
        </p:nvCxnSpPr>
        <p:spPr>
          <a:xfrm flipH="1">
            <a:off x="5991069" y="3933056"/>
            <a:ext cx="1317235" cy="14190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stCxn id="30" idx="1"/>
            <a:endCxn id="29" idx="5"/>
          </p:cNvCxnSpPr>
          <p:nvPr/>
        </p:nvCxnSpPr>
        <p:spPr>
          <a:xfrm flipH="1">
            <a:off x="7071189" y="3954147"/>
            <a:ext cx="186198" cy="103793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stCxn id="29" idx="1"/>
            <a:endCxn id="31" idx="7"/>
          </p:cNvCxnSpPr>
          <p:nvPr/>
        </p:nvCxnSpPr>
        <p:spPr>
          <a:xfrm flipH="1">
            <a:off x="5991069" y="4890251"/>
            <a:ext cx="978286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stCxn id="29" idx="0"/>
            <a:endCxn id="28" idx="6"/>
          </p:cNvCxnSpPr>
          <p:nvPr/>
        </p:nvCxnSpPr>
        <p:spPr>
          <a:xfrm flipH="1">
            <a:off x="5004048" y="4869160"/>
            <a:ext cx="2016224" cy="7200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stCxn id="29" idx="0"/>
            <a:endCxn id="26" idx="4"/>
          </p:cNvCxnSpPr>
          <p:nvPr/>
        </p:nvCxnSpPr>
        <p:spPr>
          <a:xfrm flipH="1" flipV="1">
            <a:off x="4716016" y="3789040"/>
            <a:ext cx="2304256" cy="10801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stCxn id="31" idx="6"/>
            <a:endCxn id="28" idx="5"/>
          </p:cNvCxnSpPr>
          <p:nvPr/>
        </p:nvCxnSpPr>
        <p:spPr>
          <a:xfrm flipH="1" flipV="1">
            <a:off x="4982957" y="4992085"/>
            <a:ext cx="1029203" cy="30912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>
            <a:stCxn id="31" idx="0"/>
            <a:endCxn id="26" idx="6"/>
          </p:cNvCxnSpPr>
          <p:nvPr/>
        </p:nvCxnSpPr>
        <p:spPr>
          <a:xfrm flipH="1" flipV="1">
            <a:off x="4788024" y="3717032"/>
            <a:ext cx="1152128" cy="151216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>
            <a:stCxn id="28" idx="6"/>
            <a:endCxn id="26" idx="7"/>
          </p:cNvCxnSpPr>
          <p:nvPr/>
        </p:nvCxnSpPr>
        <p:spPr>
          <a:xfrm flipH="1" flipV="1">
            <a:off x="4766933" y="3666115"/>
            <a:ext cx="237115" cy="127505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4067944" y="5445224"/>
            <a:ext cx="3825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 Способ Рисовать все отрезки графа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99592" y="5877272"/>
            <a:ext cx="335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Ответ: сделано 21 рукопожатие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0296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Задачи, решаемые с помощью графов</a:t>
            </a: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1" y="980729"/>
            <a:ext cx="7878556" cy="1368151"/>
          </a:xfrm>
          <a:noFill/>
        </p:spPr>
      </p:pic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2564905"/>
            <a:ext cx="7992888" cy="1408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149080"/>
            <a:ext cx="76581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178</TotalTime>
  <Words>469</Words>
  <Application>Microsoft Office PowerPoint</Application>
  <PresentationFormat>Экран (4:3)</PresentationFormat>
  <Paragraphs>95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Занятия в кружке «Созвездие»</vt:lpstr>
      <vt:lpstr>Математический турнир «Я – Шерлок Холмс» </vt:lpstr>
      <vt:lpstr>Слайд 3</vt:lpstr>
      <vt:lpstr>Поспевай, не зевай!</vt:lpstr>
      <vt:lpstr>Слайд 5</vt:lpstr>
      <vt:lpstr>Задачи, решаемые с помощью таблиц</vt:lpstr>
      <vt:lpstr>Задачи, решаемые с помощью таблиц</vt:lpstr>
      <vt:lpstr>Задачи, решаемые с помощью графов</vt:lpstr>
      <vt:lpstr>Задачи, решаемые с помощью графов</vt:lpstr>
      <vt:lpstr>Принцип Дирихле или «в худшем случае»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«Созвездие»</dc:title>
  <dc:creator>Надежда</dc:creator>
  <cp:lastModifiedBy>Надежда</cp:lastModifiedBy>
  <cp:revision>25</cp:revision>
  <dcterms:created xsi:type="dcterms:W3CDTF">2020-04-07T15:24:02Z</dcterms:created>
  <dcterms:modified xsi:type="dcterms:W3CDTF">2020-04-07T18:28:09Z</dcterms:modified>
</cp:coreProperties>
</file>