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128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0122708D-1825-4020-B934-6D6AA9B55CD7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F198F06-20DB-4521-BE81-CC0F38BF49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708D-1825-4020-B934-6D6AA9B55CD7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98F06-20DB-4521-BE81-CC0F38BF49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708D-1825-4020-B934-6D6AA9B55CD7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98F06-20DB-4521-BE81-CC0F38BF49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122708D-1825-4020-B934-6D6AA9B55CD7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F198F06-20DB-4521-BE81-CC0F38BF49A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0122708D-1825-4020-B934-6D6AA9B55CD7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F198F06-20DB-4521-BE81-CC0F38BF49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708D-1825-4020-B934-6D6AA9B55CD7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98F06-20DB-4521-BE81-CC0F38BF49A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708D-1825-4020-B934-6D6AA9B55CD7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98F06-20DB-4521-BE81-CC0F38BF49A2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122708D-1825-4020-B934-6D6AA9B55CD7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F198F06-20DB-4521-BE81-CC0F38BF49A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708D-1825-4020-B934-6D6AA9B55CD7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98F06-20DB-4521-BE81-CC0F38BF49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122708D-1825-4020-B934-6D6AA9B55CD7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F198F06-20DB-4521-BE81-CC0F38BF49A2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122708D-1825-4020-B934-6D6AA9B55CD7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F198F06-20DB-4521-BE81-CC0F38BF49A2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122708D-1825-4020-B934-6D6AA9B55CD7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F198F06-20DB-4521-BE81-CC0F38BF49A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14546" y="1357298"/>
            <a:ext cx="6172200" cy="1894362"/>
          </a:xfrm>
        </p:spPr>
        <p:txBody>
          <a:bodyPr>
            <a:normAutofit fontScale="90000"/>
          </a:bodyPr>
          <a:lstStyle/>
          <a:p>
            <a:pPr algn="ctr"/>
            <a:r>
              <a:rPr lang="en-US" sz="6600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en-US" sz="6600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6600" dirty="0" smtClean="0">
                <a:solidFill>
                  <a:schemeClr val="accent3">
                    <a:lumMod val="75000"/>
                  </a:schemeClr>
                </a:solidFill>
              </a:rPr>
              <a:t>Знакомство </a:t>
            </a:r>
            <a:r>
              <a:rPr lang="ru-RU" sz="6600" dirty="0">
                <a:solidFill>
                  <a:schemeClr val="accent3">
                    <a:lumMod val="75000"/>
                  </a:schemeClr>
                </a:solidFill>
              </a:rPr>
              <a:t>с техникой лепка</a:t>
            </a:r>
            <a:endParaRPr lang="ru-RU" sz="66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 smtClean="0"/>
              <a:t>ПДО ДЮЦ № 3 </a:t>
            </a:r>
            <a:r>
              <a:rPr lang="ru-RU" dirty="0" err="1" smtClean="0"/>
              <a:t>Ченакина</a:t>
            </a:r>
            <a:r>
              <a:rPr lang="ru-RU" dirty="0" smtClean="0"/>
              <a:t> А.Г.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86700" cy="796908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3">
                    <a:lumMod val="75000"/>
                  </a:schemeClr>
                </a:solidFill>
              </a:rPr>
              <a:t>Создание шарообразной формы</a:t>
            </a:r>
            <a:endParaRPr lang="ru-RU" sz="32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1285860"/>
            <a:ext cx="7496204" cy="518809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b="1" dirty="0" smtClean="0"/>
              <a:t>Шар</a:t>
            </a:r>
            <a:r>
              <a:rPr lang="ru-RU" dirty="0" smtClean="0"/>
              <a:t> – основная форма из которой легко получаются все остальные (цилиндр и конус).</a:t>
            </a:r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</a:rPr>
              <a:t>Способы получения шара</a:t>
            </a:r>
          </a:p>
          <a:p>
            <a:pPr marL="457200" indent="-457200">
              <a:buAutoNum type="arabicPeriod"/>
            </a:pPr>
            <a:r>
              <a:rPr lang="ru-RU" dirty="0" smtClean="0"/>
              <a:t>раскатывание между ладонями круговыми движениями;</a:t>
            </a:r>
          </a:p>
          <a:p>
            <a:pPr marL="457200" indent="-457200">
              <a:buAutoNum type="arabicPeriod"/>
            </a:pPr>
            <a:r>
              <a:rPr lang="ru-RU" dirty="0" smtClean="0"/>
              <a:t>раскатывание круговыми движениями одной ладонью на твёрдой поверхности;</a:t>
            </a:r>
          </a:p>
          <a:p>
            <a:pPr marL="457200" indent="-457200">
              <a:buAutoNum type="arabicPeriod"/>
            </a:pPr>
            <a:r>
              <a:rPr lang="ru-RU" dirty="0" smtClean="0"/>
              <a:t>круговыми движениями между большим и указательным пальцами или пальцем на твёрдой поверхности (получение маленьких шариков).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ds02.infourok.ru/uploads/ex/095a/0002dc01-d65a28ec/640/img4.jpg"/>
          <p:cNvPicPr/>
          <p:nvPr/>
        </p:nvPicPr>
        <p:blipFill>
          <a:blip r:embed="rId2"/>
          <a:srcRect l="3739" t="15860" b="27531"/>
          <a:stretch>
            <a:fillRect/>
          </a:stretch>
        </p:blipFill>
        <p:spPr bwMode="auto">
          <a:xfrm>
            <a:off x="0" y="1214422"/>
            <a:ext cx="9144000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829576" cy="72547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</a:rPr>
              <a:t>Преобразование шарообразной формы</a:t>
            </a:r>
            <a:endParaRPr lang="ru-RU" sz="28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1071546"/>
            <a:ext cx="7467600" cy="487375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Слегка вытянуть с обеих сторон и раскатать;</a:t>
            </a:r>
          </a:p>
          <a:p>
            <a:r>
              <a:rPr lang="ru-RU" dirty="0" smtClean="0"/>
              <a:t>Оттянуть с одной стороны;</a:t>
            </a:r>
          </a:p>
          <a:p>
            <a:r>
              <a:rPr lang="ru-RU" dirty="0" smtClean="0"/>
              <a:t>Раскатать в конус;</a:t>
            </a:r>
          </a:p>
          <a:p>
            <a:r>
              <a:rPr lang="ru-RU" dirty="0" smtClean="0"/>
              <a:t>Сплющить между </a:t>
            </a:r>
          </a:p>
          <a:p>
            <a:pPr>
              <a:buNone/>
            </a:pPr>
            <a:r>
              <a:rPr lang="ru-RU" dirty="0" smtClean="0"/>
              <a:t>ладонями в диск;</a:t>
            </a:r>
          </a:p>
          <a:p>
            <a:r>
              <a:rPr lang="ru-RU" dirty="0" smtClean="0"/>
              <a:t>Сплющить с одной </a:t>
            </a:r>
          </a:p>
          <a:p>
            <a:pPr>
              <a:buNone/>
            </a:pPr>
            <a:r>
              <a:rPr lang="ru-RU" dirty="0" smtClean="0"/>
              <a:t>стороны в полусферу;</a:t>
            </a:r>
          </a:p>
          <a:p>
            <a:r>
              <a:rPr lang="ru-RU" dirty="0" smtClean="0"/>
              <a:t>Сделать углубление </a:t>
            </a:r>
          </a:p>
          <a:p>
            <a:pPr>
              <a:buNone/>
            </a:pPr>
            <a:r>
              <a:rPr lang="ru-RU" dirty="0" smtClean="0"/>
              <a:t>пальцами или карандашом;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21506" name="Picture 2" descr="http://allforchildren.ru/article/illustr/plastilin3-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1643050"/>
            <a:ext cx="3724276" cy="49524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58138" cy="654032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chemeClr val="accent3">
                    <a:lumMod val="75000"/>
                  </a:schemeClr>
                </a:solidFill>
              </a:rPr>
              <a:t>Создание конуса</a:t>
            </a:r>
            <a:endParaRPr lang="ru-RU" sz="40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42910" y="1142984"/>
            <a:ext cx="7643866" cy="5088066"/>
          </a:xfrm>
        </p:spPr>
        <p:txBody>
          <a:bodyPr/>
          <a:lstStyle/>
          <a:p>
            <a:r>
              <a:rPr lang="ru-RU" dirty="0" smtClean="0"/>
              <a:t>Базовая форма конуса получается из шара. Для этого кладут шар на доску и перекатывают одну половину шара в направлении туда-сюда.</a:t>
            </a:r>
            <a:endParaRPr lang="ru-RU" dirty="0"/>
          </a:p>
        </p:txBody>
      </p:sp>
      <p:pic>
        <p:nvPicPr>
          <p:cNvPr id="25602" name="Picture 2" descr="http://iknigi.net/books_files/online_html/23025/i_0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2714620"/>
            <a:ext cx="6193633" cy="37728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72386" cy="72547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accent3">
                    <a:lumMod val="75000"/>
                  </a:schemeClr>
                </a:solidFill>
              </a:rPr>
              <a:t>Техника лепки</a:t>
            </a:r>
            <a:endParaRPr lang="ru-RU" sz="40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43050"/>
            <a:ext cx="8043890" cy="4830902"/>
          </a:xfrm>
        </p:spPr>
        <p:txBody>
          <a:bodyPr/>
          <a:lstStyle/>
          <a:p>
            <a:r>
              <a:rPr lang="ru-RU" b="1" dirty="0" smtClean="0"/>
              <a:t>Конструктивный способ </a:t>
            </a:r>
            <a:r>
              <a:rPr lang="ru-RU" dirty="0" smtClean="0"/>
              <a:t>– создаётся из отдельных частей, как из деталей конструктора.</a:t>
            </a:r>
          </a:p>
        </p:txBody>
      </p:sp>
      <p:pic>
        <p:nvPicPr>
          <p:cNvPr id="26626" name="Picture 2" descr="https://fs00.infourok.ru/images/doc/264/269200/hello_html_m4172a8e5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3028090"/>
            <a:ext cx="8072494" cy="26154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34" y="857232"/>
            <a:ext cx="8072494" cy="5616720"/>
          </a:xfrm>
        </p:spPr>
        <p:txBody>
          <a:bodyPr/>
          <a:lstStyle/>
          <a:p>
            <a:r>
              <a:rPr lang="ru-RU" b="1" dirty="0" smtClean="0"/>
              <a:t>Скульптурный (пластический) способ </a:t>
            </a:r>
            <a:r>
              <a:rPr lang="ru-RU" dirty="0" smtClean="0"/>
              <a:t>– лепка из целого куска пластилина путём придания ему задуманного образа с помощью вытягивания.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7650" name="Picture 2" descr="https://fs00.infourok.ru/images/doc/264/269200/hello_html_70811127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857496"/>
            <a:ext cx="8454201" cy="28575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642918"/>
            <a:ext cx="7829576" cy="5831034"/>
          </a:xfrm>
        </p:spPr>
        <p:txBody>
          <a:bodyPr/>
          <a:lstStyle/>
          <a:p>
            <a:r>
              <a:rPr lang="ru-RU" b="1" dirty="0" smtClean="0"/>
              <a:t>Комбинированный способ </a:t>
            </a:r>
            <a:r>
              <a:rPr lang="ru-RU" dirty="0" smtClean="0"/>
              <a:t>– объединяет конструктивный и скульптурный способы.</a:t>
            </a:r>
            <a:endParaRPr lang="ru-RU" dirty="0"/>
          </a:p>
        </p:txBody>
      </p:sp>
      <p:pic>
        <p:nvPicPr>
          <p:cNvPr id="28674" name="Picture 2" descr="http://dob.1september.ru/2008/04/4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714488"/>
            <a:ext cx="6572296" cy="46137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428604"/>
            <a:ext cx="7972452" cy="6045348"/>
          </a:xfrm>
        </p:spPr>
        <p:txBody>
          <a:bodyPr/>
          <a:lstStyle/>
          <a:p>
            <a:r>
              <a:rPr lang="ru-RU" b="1" dirty="0" smtClean="0"/>
              <a:t>Модульная лепка </a:t>
            </a:r>
            <a:r>
              <a:rPr lang="ru-RU" dirty="0" smtClean="0"/>
              <a:t>– </a:t>
            </a:r>
          </a:p>
          <a:p>
            <a:pPr>
              <a:buNone/>
            </a:pPr>
            <a:r>
              <a:rPr lang="ru-RU" dirty="0" smtClean="0"/>
              <a:t>напоминает составление </a:t>
            </a:r>
          </a:p>
          <a:p>
            <a:pPr>
              <a:buNone/>
            </a:pPr>
            <a:r>
              <a:rPr lang="ru-RU" dirty="0" smtClean="0"/>
              <a:t>объёмной мозаики или </a:t>
            </a:r>
          </a:p>
          <a:p>
            <a:pPr>
              <a:buNone/>
            </a:pPr>
            <a:r>
              <a:rPr lang="ru-RU" dirty="0" smtClean="0"/>
              <a:t>конструирование </a:t>
            </a:r>
          </a:p>
          <a:p>
            <a:pPr>
              <a:buNone/>
            </a:pPr>
            <a:r>
              <a:rPr lang="ru-RU" dirty="0" smtClean="0"/>
              <a:t>из отдельных одинаковых </a:t>
            </a:r>
          </a:p>
          <a:p>
            <a:pPr>
              <a:buNone/>
            </a:pPr>
            <a:r>
              <a:rPr lang="ru-RU" dirty="0" smtClean="0"/>
              <a:t>элементов (модулей). </a:t>
            </a:r>
            <a:endParaRPr lang="ru-RU" dirty="0"/>
          </a:p>
        </p:txBody>
      </p:sp>
      <p:pic>
        <p:nvPicPr>
          <p:cNvPr id="29698" name="Picture 2" descr="http://top-bal.ru/pars_docs/refs/61/60407/60407_html_41bd718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45324" y="0"/>
            <a:ext cx="429567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357166"/>
            <a:ext cx="8186766" cy="6116786"/>
          </a:xfrm>
        </p:spPr>
        <p:txBody>
          <a:bodyPr/>
          <a:lstStyle/>
          <a:p>
            <a:r>
              <a:rPr lang="ru-RU" b="1" dirty="0" smtClean="0"/>
              <a:t>Лепка на форме </a:t>
            </a:r>
            <a:r>
              <a:rPr lang="ru-RU" dirty="0" smtClean="0"/>
              <a:t>позволяет использовать готовые прочные формы (банки, бутылки, природные материалы). Они служат прочной и удобной основой фигуры или композиции.</a:t>
            </a:r>
            <a:endParaRPr lang="ru-RU" dirty="0"/>
          </a:p>
        </p:txBody>
      </p:sp>
      <p:pic>
        <p:nvPicPr>
          <p:cNvPr id="30722" name="Picture 2" descr="http://www.slingograd.ru/forum/files/389_1303997973.jpg_165.jpg"/>
          <p:cNvPicPr>
            <a:picLocks noChangeAspect="1" noChangeArrowheads="1"/>
          </p:cNvPicPr>
          <p:nvPr/>
        </p:nvPicPr>
        <p:blipFill>
          <a:blip r:embed="rId2"/>
          <a:srcRect l="3509" t="16407" r="1754" b="13277"/>
          <a:stretch>
            <a:fillRect/>
          </a:stretch>
        </p:blipFill>
        <p:spPr bwMode="auto">
          <a:xfrm>
            <a:off x="214282" y="4000504"/>
            <a:ext cx="4372006" cy="2428892"/>
          </a:xfrm>
          <a:prstGeom prst="rect">
            <a:avLst/>
          </a:prstGeom>
          <a:noFill/>
        </p:spPr>
      </p:pic>
      <p:pic>
        <p:nvPicPr>
          <p:cNvPr id="30724" name="Picture 4" descr="http://www.igrushki-rukami-svoimi.ru/wp-content/uploads/2016/05/Podelki-iz-orehovyh-skorlupok-42.jpg"/>
          <p:cNvPicPr>
            <a:picLocks noChangeAspect="1" noChangeArrowheads="1"/>
          </p:cNvPicPr>
          <p:nvPr/>
        </p:nvPicPr>
        <p:blipFill>
          <a:blip r:embed="rId3"/>
          <a:srcRect t="11598" r="479"/>
          <a:stretch>
            <a:fillRect/>
          </a:stretch>
        </p:blipFill>
        <p:spPr bwMode="auto">
          <a:xfrm>
            <a:off x="2214546" y="2000240"/>
            <a:ext cx="4286280" cy="2178099"/>
          </a:xfrm>
          <a:prstGeom prst="rect">
            <a:avLst/>
          </a:prstGeom>
          <a:noFill/>
        </p:spPr>
      </p:pic>
      <p:pic>
        <p:nvPicPr>
          <p:cNvPr id="30726" name="Picture 6" descr="https://diycraft.ru/wp-content/uploads/2015/01/zgulsoi1.jpg"/>
          <p:cNvPicPr>
            <a:picLocks noChangeAspect="1" noChangeArrowheads="1"/>
          </p:cNvPicPr>
          <p:nvPr/>
        </p:nvPicPr>
        <p:blipFill>
          <a:blip r:embed="rId4"/>
          <a:srcRect l="11313" t="3566" r="1766" b="12479"/>
          <a:stretch>
            <a:fillRect/>
          </a:stretch>
        </p:blipFill>
        <p:spPr bwMode="auto">
          <a:xfrm>
            <a:off x="4857752" y="3929066"/>
            <a:ext cx="3857652" cy="24799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85728"/>
            <a:ext cx="7901014" cy="618822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b="1" dirty="0" smtClean="0"/>
              <a:t>Рельефная лепка</a:t>
            </a:r>
            <a:r>
              <a:rPr lang="ru-RU" dirty="0" smtClean="0"/>
              <a:t> – путём нанесения рисунка стекой (острым предметом) или наложения формы на основу.</a:t>
            </a:r>
            <a:endParaRPr lang="ru-RU" dirty="0"/>
          </a:p>
        </p:txBody>
      </p:sp>
      <p:pic>
        <p:nvPicPr>
          <p:cNvPr id="31746" name="Picture 2" descr="http://www.maam.ru/upload/blogs/detsad-401345-1454884187.jpg"/>
          <p:cNvPicPr>
            <a:picLocks noChangeAspect="1" noChangeArrowheads="1"/>
          </p:cNvPicPr>
          <p:nvPr/>
        </p:nvPicPr>
        <p:blipFill>
          <a:blip r:embed="rId2"/>
          <a:srcRect t="8618" r="1980"/>
          <a:stretch>
            <a:fillRect/>
          </a:stretch>
        </p:blipFill>
        <p:spPr bwMode="auto">
          <a:xfrm>
            <a:off x="4857752" y="1428736"/>
            <a:ext cx="3857652" cy="4792821"/>
          </a:xfrm>
          <a:prstGeom prst="rect">
            <a:avLst/>
          </a:prstGeom>
          <a:noFill/>
        </p:spPr>
      </p:pic>
      <p:pic>
        <p:nvPicPr>
          <p:cNvPr id="31748" name="Picture 4" descr="http://qulady.ru/images/qulady/2017/03/lepka_1037-e148978105214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143116"/>
            <a:ext cx="4079872" cy="29297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Один из видов изобразительного творчества, в котором из пластических материалов создаются объемные образы и целые композиции. </a:t>
            </a:r>
          </a:p>
          <a:p>
            <a:r>
              <a:rPr lang="ru-RU" dirty="0" smtClean="0"/>
              <a:t>Это самый осязаемый вид художественного творчества. 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0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chemeClr val="accent3">
                    <a:lumMod val="75000"/>
                  </a:schemeClr>
                </a:solidFill>
              </a:rPr>
              <a:t>Лепка</a:t>
            </a:r>
            <a:endParaRPr lang="ru-RU" sz="44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1026" name="Picture 2" descr="https://news-factor.ru/img/news/news/news_311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3690529"/>
            <a:ext cx="5643602" cy="31674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571480"/>
            <a:ext cx="8258204" cy="5902472"/>
          </a:xfrm>
        </p:spPr>
        <p:txBody>
          <a:bodyPr/>
          <a:lstStyle/>
          <a:p>
            <a:pPr algn="ctr">
              <a:buNone/>
            </a:pPr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</a:rPr>
              <a:t>Литература</a:t>
            </a:r>
          </a:p>
          <a:p>
            <a:pPr algn="ctr">
              <a:buNone/>
            </a:pPr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</a:p>
          <a:p>
            <a:pPr marL="457200" indent="-457200">
              <a:buAutoNum type="arabicPeriod"/>
            </a:pPr>
            <a:r>
              <a:rPr lang="ru-RU" dirty="0" smtClean="0"/>
              <a:t>Грушина Л.В. Лепись, рыбка! Детское художественное творчество. Изд.: Цветной мир, 2012 г.</a:t>
            </a:r>
          </a:p>
          <a:p>
            <a:pPr marL="457200" indent="-457200">
              <a:buAutoNum type="arabicPeriod"/>
            </a:pPr>
            <a:r>
              <a:rPr lang="ru-RU" dirty="0" smtClean="0"/>
              <a:t>Лыкова И.А.  Я леплю из пластилина. М.: Мир книги, 2009. — 48 с. — (</a:t>
            </a:r>
            <a:r>
              <a:rPr lang="ru-RU" dirty="0" err="1" smtClean="0"/>
              <a:t>Мастерилка</a:t>
            </a:r>
            <a:r>
              <a:rPr lang="ru-RU" dirty="0" smtClean="0"/>
              <a:t>).</a:t>
            </a:r>
          </a:p>
          <a:p>
            <a:pPr marL="457200" indent="-457200">
              <a:buAutoNum type="arabicPeriod"/>
            </a:pPr>
            <a:r>
              <a:rPr lang="ru-RU" dirty="0" err="1" smtClean="0"/>
              <a:t>Ращупкина</a:t>
            </a:r>
            <a:r>
              <a:rPr lang="ru-RU" dirty="0" smtClean="0"/>
              <a:t> С.Ю. Лепка из пластилина.</a:t>
            </a:r>
            <a:r>
              <a:rPr lang="en-US" dirty="0" smtClean="0"/>
              <a:t> http://iknigi.net/avtor-svetlana-raschupkina/23025-lepka-iz-plastilina-svetlana-raschupkina/read/page-1.html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1571612"/>
            <a:ext cx="8001056" cy="271464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7200" b="1" i="1" dirty="0" smtClean="0">
                <a:solidFill>
                  <a:schemeClr val="accent3">
                    <a:lumMod val="75000"/>
                  </a:schemeClr>
                </a:solidFill>
              </a:rPr>
              <a:t>Благодарю за внимание</a:t>
            </a:r>
            <a:endParaRPr lang="ru-RU" sz="7200" b="1" i="1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chemeClr val="accent3">
                    <a:lumMod val="75000"/>
                  </a:schemeClr>
                </a:solidFill>
              </a:rPr>
              <a:t>Задачи:</a:t>
            </a:r>
            <a:endParaRPr lang="ru-RU" sz="44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71472" y="1428736"/>
            <a:ext cx="7467600" cy="4873752"/>
          </a:xfrm>
        </p:spPr>
        <p:txBody>
          <a:bodyPr/>
          <a:lstStyle/>
          <a:p>
            <a:r>
              <a:rPr lang="ru-RU" dirty="0" smtClean="0"/>
              <a:t>Повышают сенсорную чувствительность, т.е. способствуют тонкому восприятию формы, фактуры, цвета, веса, пластики;</a:t>
            </a:r>
          </a:p>
          <a:p>
            <a:r>
              <a:rPr lang="ru-RU" dirty="0" smtClean="0"/>
              <a:t>Развивают воображение, пространственное мышление, мелкую моторику;</a:t>
            </a:r>
          </a:p>
          <a:p>
            <a:r>
              <a:rPr lang="ru-RU" dirty="0" smtClean="0"/>
              <a:t>Синхронизируют работу обеих рук;</a:t>
            </a:r>
          </a:p>
          <a:p>
            <a:r>
              <a:rPr lang="ru-RU" dirty="0" smtClean="0"/>
              <a:t>Формируют умение планировать работу по реализации замысла, предвидеть результат и достигать его; при необходимости вносить коррективы в первоначальный замысел.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accent3">
                    <a:lumMod val="75000"/>
                  </a:schemeClr>
                </a:solidFill>
              </a:rPr>
              <a:t>Инструменты для лепки</a:t>
            </a:r>
            <a:endParaRPr lang="ru-RU" sz="40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Рабочая доска</a:t>
            </a:r>
          </a:p>
          <a:p>
            <a:r>
              <a:rPr lang="ru-RU" dirty="0" smtClean="0"/>
              <a:t>Стеки</a:t>
            </a:r>
          </a:p>
          <a:p>
            <a:r>
              <a:rPr lang="ru-RU" dirty="0" smtClean="0"/>
              <a:t>Пластмассовая скалочка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6386" name="Picture 2" descr="http://kroha5417.tmweb.ru/upload/iblock/170/170c92c3690c18672e98737a470d2b6b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6" y="2643182"/>
            <a:ext cx="2571768" cy="3429024"/>
          </a:xfrm>
          <a:prstGeom prst="rect">
            <a:avLst/>
          </a:prstGeom>
          <a:noFill/>
        </p:spPr>
      </p:pic>
      <p:pic>
        <p:nvPicPr>
          <p:cNvPr id="16388" name="Picture 4" descr="http://www.demosistema.ru/published/publicdata/WEBASYST/attachments/SC/products_pictures/188_enl1tpm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3500438"/>
            <a:ext cx="3821933" cy="25479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Правила поведения при работе с пластилином</a:t>
            </a:r>
            <a:endParaRPr lang="ru-RU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Нельзя брать пластилин в рот;</a:t>
            </a:r>
          </a:p>
          <a:p>
            <a:r>
              <a:rPr lang="ru-RU" dirty="0" smtClean="0"/>
              <a:t>Во время лепки не следует трогать руками лицо, глаза и одежду;</a:t>
            </a:r>
          </a:p>
          <a:p>
            <a:r>
              <a:rPr lang="ru-RU" dirty="0" smtClean="0"/>
              <a:t>После работы необходимо тщательно вымыть руки с мылом и вытереть сухим полотенцем;</a:t>
            </a:r>
          </a:p>
          <a:p>
            <a:r>
              <a:rPr lang="ru-RU" dirty="0" smtClean="0"/>
              <a:t>Кусочки пластилина, даже самые маленькие, не стоит выбрасывать, а нужно сложить в отдельный пакет или пластиковый контейнер. Они пригодятся для другой поделки.</a:t>
            </a:r>
          </a:p>
          <a:p>
            <a:r>
              <a:rPr lang="ru-RU" dirty="0" smtClean="0"/>
              <a:t>После занятия лепкой следует убирать своё рабочее место.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accent3">
                    <a:lumMod val="75000"/>
                  </a:schemeClr>
                </a:solidFill>
              </a:rPr>
              <a:t>С чего начать?</a:t>
            </a:r>
            <a:endParaRPr lang="ru-RU" sz="40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1142984"/>
            <a:ext cx="7467600" cy="487375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</a:rPr>
              <a:t>Знакомство</a:t>
            </a:r>
            <a:r>
              <a:rPr lang="ru-RU" sz="2800" b="1" dirty="0" smtClean="0"/>
              <a:t> – </a:t>
            </a:r>
            <a:r>
              <a:rPr lang="ru-RU" dirty="0" smtClean="0"/>
              <a:t>ребёнок открывает очень интересный послушный материал, который отзывается на любое движение рук.</a:t>
            </a:r>
          </a:p>
          <a:p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</a:rPr>
              <a:t>Экспериментирование</a:t>
            </a:r>
            <a:r>
              <a:rPr lang="ru-RU" sz="2800" b="1" dirty="0" smtClean="0"/>
              <a:t> – </a:t>
            </a:r>
            <a:r>
              <a:rPr lang="ru-RU" dirty="0" smtClean="0"/>
              <a:t>ребёнок самостоятельно делает новые открытия. Его можно отщипнуть, открутить, смять, расплющить и т.д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pic>
        <p:nvPicPr>
          <p:cNvPr id="17410" name="Picture 2" descr="https://kudago.com/media/images/event/fc/e8/fce8ef51f1b10a789b6e83afb5d8a71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1934" y="3701609"/>
            <a:ext cx="4786346" cy="3156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72386" cy="796908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accent3">
                    <a:lumMod val="75000"/>
                  </a:schemeClr>
                </a:solidFill>
              </a:rPr>
              <a:t>Пластилин обретает форму </a:t>
            </a:r>
            <a:endParaRPr lang="ru-RU" sz="36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1357298"/>
            <a:ext cx="7715304" cy="487375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«Колбаска» или валик – первая форма, которую ребёнок может вылепить самостоятельно уже в 1,5 – 2 года.</a:t>
            </a:r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</a:rPr>
              <a:t>Получение цилиндрической формы</a:t>
            </a:r>
          </a:p>
          <a:p>
            <a:pPr marL="457200" indent="-457200">
              <a:buAutoNum type="arabicPeriod"/>
            </a:pPr>
            <a:r>
              <a:rPr lang="ru-RU" dirty="0" smtClean="0"/>
              <a:t>Между ладонями продольными движениями </a:t>
            </a:r>
            <a:r>
              <a:rPr lang="ru-RU" dirty="0" err="1" smtClean="0"/>
              <a:t>туда-обратно</a:t>
            </a:r>
            <a:r>
              <a:rPr lang="ru-RU" dirty="0" smtClean="0"/>
              <a:t>.</a:t>
            </a:r>
          </a:p>
          <a:p>
            <a:pPr marL="457200" indent="-457200">
              <a:buAutoNum type="arabicPeriod"/>
            </a:pPr>
            <a:r>
              <a:rPr lang="ru-RU" dirty="0" smtClean="0"/>
              <a:t>Одной ладонью о твердую поверхность прямыми движениями.</a:t>
            </a:r>
          </a:p>
          <a:p>
            <a:pPr marL="457200" indent="-457200">
              <a:buAutoNum type="arabicPeriod"/>
            </a:pPr>
            <a:r>
              <a:rPr lang="ru-RU" dirty="0" smtClean="0"/>
              <a:t>Раскатывание пластилина между кончиками пальцев (тонкие жгутики).</a:t>
            </a:r>
          </a:p>
          <a:p>
            <a:pPr marL="457200" indent="-457200">
              <a:buAutoNum type="arabicPeriod"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edu.convdocs.org/tw_files2/urls_33/6/d-5178/5178_html_691e277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291477"/>
            <a:ext cx="6500858" cy="65665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14290"/>
            <a:ext cx="7572428" cy="857256"/>
          </a:xfrm>
        </p:spPr>
        <p:txBody>
          <a:bodyPr/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Преобразование формы цилиндр</a:t>
            </a:r>
            <a:endParaRPr lang="ru-RU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34" y="1214422"/>
            <a:ext cx="7467600" cy="4873752"/>
          </a:xfrm>
        </p:spPr>
        <p:txBody>
          <a:bodyPr/>
          <a:lstStyle/>
          <a:p>
            <a:r>
              <a:rPr lang="ru-RU" dirty="0" smtClean="0"/>
              <a:t>Свернуть в кольцо</a:t>
            </a:r>
          </a:p>
          <a:p>
            <a:r>
              <a:rPr lang="ru-RU" dirty="0" smtClean="0"/>
              <a:t>Свернуть в спираль</a:t>
            </a:r>
          </a:p>
          <a:p>
            <a:r>
              <a:rPr lang="ru-RU" dirty="0" smtClean="0"/>
              <a:t>Сплющить в ленту</a:t>
            </a:r>
          </a:p>
          <a:p>
            <a:r>
              <a:rPr lang="ru-RU" dirty="0" smtClean="0"/>
              <a:t>Свить или сплести несколько жгутиков между собой.</a:t>
            </a:r>
          </a:p>
          <a:p>
            <a:r>
              <a:rPr lang="ru-RU" dirty="0" smtClean="0"/>
              <a:t>Раскатать в конус</a:t>
            </a:r>
            <a:endParaRPr lang="ru-RU" dirty="0"/>
          </a:p>
        </p:txBody>
      </p:sp>
      <p:pic>
        <p:nvPicPr>
          <p:cNvPr id="4" name="Рисунок 3" descr="http://900igr.net/up/datas/88437/014.jpg"/>
          <p:cNvPicPr/>
          <p:nvPr/>
        </p:nvPicPr>
        <p:blipFill>
          <a:blip r:embed="rId2"/>
          <a:srcRect l="62382" t="1333" b="30789"/>
          <a:stretch>
            <a:fillRect/>
          </a:stretch>
        </p:blipFill>
        <p:spPr bwMode="auto">
          <a:xfrm>
            <a:off x="4500562" y="3000372"/>
            <a:ext cx="3500462" cy="38576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304</TotalTime>
  <Words>565</Words>
  <Application>Microsoft Office PowerPoint</Application>
  <PresentationFormat>Экран (4:3)</PresentationFormat>
  <Paragraphs>75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Эркер</vt:lpstr>
      <vt:lpstr> Знакомство с техникой лепка</vt:lpstr>
      <vt:lpstr>Лепка</vt:lpstr>
      <vt:lpstr>Задачи:</vt:lpstr>
      <vt:lpstr>Инструменты для лепки</vt:lpstr>
      <vt:lpstr>Правила поведения при работе с пластилином</vt:lpstr>
      <vt:lpstr>С чего начать?</vt:lpstr>
      <vt:lpstr>Пластилин обретает форму </vt:lpstr>
      <vt:lpstr>Презентация PowerPoint</vt:lpstr>
      <vt:lpstr>Преобразование формы цилиндр</vt:lpstr>
      <vt:lpstr>Создание шарообразной формы</vt:lpstr>
      <vt:lpstr>Презентация PowerPoint</vt:lpstr>
      <vt:lpstr>Преобразование шарообразной формы</vt:lpstr>
      <vt:lpstr>Создание конуса</vt:lpstr>
      <vt:lpstr>Техника лепки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Лепка из пластилина</dc:title>
  <dc:creator>Валерия Донец</dc:creator>
  <cp:lastModifiedBy>Пользователь</cp:lastModifiedBy>
  <cp:revision>32</cp:revision>
  <dcterms:created xsi:type="dcterms:W3CDTF">2017-05-14T17:18:10Z</dcterms:created>
  <dcterms:modified xsi:type="dcterms:W3CDTF">2020-04-08T16:16:47Z</dcterms:modified>
</cp:coreProperties>
</file>