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99" r:id="rId3"/>
    <p:sldId id="284" r:id="rId4"/>
    <p:sldId id="286" r:id="rId5"/>
    <p:sldId id="289" r:id="rId6"/>
    <p:sldId id="297" r:id="rId7"/>
    <p:sldId id="295" r:id="rId8"/>
    <p:sldId id="296" r:id="rId9"/>
    <p:sldId id="298" r:id="rId10"/>
    <p:sldId id="259" r:id="rId11"/>
    <p:sldId id="290" r:id="rId12"/>
    <p:sldId id="260" r:id="rId13"/>
    <p:sldId id="291" r:id="rId14"/>
    <p:sldId id="285" r:id="rId15"/>
    <p:sldId id="276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Семья" initials="С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000099"/>
    <a:srgbClr val="1E23E0"/>
    <a:srgbClr val="009900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7143" autoAdjust="0"/>
  </p:normalViewPr>
  <p:slideViewPr>
    <p:cSldViewPr>
      <p:cViewPr>
        <p:scale>
          <a:sx n="77" d="100"/>
          <a:sy n="77" d="100"/>
        </p:scale>
        <p:origin x="-954" y="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183189F-A377-4398-A768-120163E6CD96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892FA37C-C9C0-4C00-8F8B-F4FA495F19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55829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79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6A9ACC7-940A-4E05-A04F-6308AF9E4147}" type="slidenum">
              <a:rPr lang="ru-RU" sz="1200"/>
              <a:pPr algn="r"/>
              <a:t>5</a:t>
            </a:fld>
            <a:endParaRPr lang="ru-RU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79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6A9ACC7-940A-4E05-A04F-6308AF9E4147}" type="slidenum">
              <a:rPr lang="ru-RU" sz="1200"/>
              <a:pPr algn="r"/>
              <a:t>6</a:t>
            </a:fld>
            <a:endParaRPr lang="ru-RU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79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6A9ACC7-940A-4E05-A04F-6308AF9E4147}" type="slidenum">
              <a:rPr lang="ru-RU" sz="1200"/>
              <a:pPr algn="r"/>
              <a:t>7</a:t>
            </a:fld>
            <a:endParaRPr lang="ru-RU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79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6A9ACC7-940A-4E05-A04F-6308AF9E4147}" type="slidenum">
              <a:rPr lang="ru-RU" sz="1200"/>
              <a:pPr algn="r"/>
              <a:t>8</a:t>
            </a:fld>
            <a:endParaRPr lang="ru-RU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4579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6A9ACC7-940A-4E05-A04F-6308AF9E4147}" type="slidenum">
              <a:rPr lang="ru-RU" sz="1200"/>
              <a:pPr algn="r"/>
              <a:t>9</a:t>
            </a:fld>
            <a:endParaRPr lang="ru-RU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ost-279854-1298288370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38" y="-428625"/>
            <a:ext cx="164306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post-279854-1298288370.pn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4313"/>
            <a:ext cx="235743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8" descr="97e6b01896c7.pn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 rot="20340000">
            <a:off x="-628650" y="-349250"/>
            <a:ext cx="3330575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2A384-794F-43D5-9215-F41D5E182B4D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C32057-C0CD-4FE3-B2BF-A69F43DF38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42D3A-856B-4B8D-86B2-077EAD932E8A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96B56-7FE7-4CEB-A837-64897DF5FF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81E2F-D6AC-4C27-A481-B3736A1DD08F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38703-97DF-41D6-B25C-67E922DD3C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BF92A-335A-4623-898E-D7BF7DECE49B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FDE74-8336-4DE0-8232-4BF72F066B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C2BBD-3590-43F3-AB5C-9BAAF8EB1986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CD688-FF79-4996-A780-4A5CDE61F1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8C328-1FF4-4084-8160-F520B3BBA05C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833A0-0E2A-41A0-B9A8-76432FE1E9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61A91-0E74-4196-9744-A332F7FB9B57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B9982-3B2E-4A33-9519-D3C1CF4791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1FC574-E653-4C9A-849B-A3CF45F931AD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66019-F699-4255-A9B7-D68F65D5EC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E50C0-AC0A-4C66-9055-47F266D14376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E1DB75-5DA6-407F-850D-C4626DD9F0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FB368-379E-4BA4-9DE6-F9BCAB2D2374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43DB42-3318-4285-936E-BDEFAB246F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2179E-1F23-4DB8-A53E-C3E1EDB69006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05BCA-3B93-4447-8C57-0356D80DD1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867F2CA-6BEB-4B91-A7DC-0C995DBF198D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  <a:cs typeface="+mn-cs"/>
              </a:defRPr>
            </a:lvl1pPr>
          </a:lstStyle>
          <a:p>
            <a:pPr>
              <a:defRPr/>
            </a:pPr>
            <a:fld id="{AAE2DCCA-67B3-459B-96B0-F535F6022B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27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12" Type="http://schemas.openxmlformats.org/officeDocument/2006/relationships/image" Target="../media/image26.jpeg"/><Relationship Id="rId17" Type="http://schemas.openxmlformats.org/officeDocument/2006/relationships/image" Target="../media/image31.jpeg"/><Relationship Id="rId2" Type="http://schemas.openxmlformats.org/officeDocument/2006/relationships/image" Target="../media/image16.jpeg"/><Relationship Id="rId16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5" Type="http://schemas.openxmlformats.org/officeDocument/2006/relationships/image" Target="../media/image2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Relationship Id="rId1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13" Type="http://schemas.openxmlformats.org/officeDocument/2006/relationships/image" Target="../media/image43.jpeg"/><Relationship Id="rId18" Type="http://schemas.openxmlformats.org/officeDocument/2006/relationships/image" Target="../media/image48.jpeg"/><Relationship Id="rId3" Type="http://schemas.openxmlformats.org/officeDocument/2006/relationships/image" Target="../media/image33.jpeg"/><Relationship Id="rId21" Type="http://schemas.openxmlformats.org/officeDocument/2006/relationships/image" Target="../media/image51.png"/><Relationship Id="rId7" Type="http://schemas.openxmlformats.org/officeDocument/2006/relationships/image" Target="../media/image37.jpeg"/><Relationship Id="rId12" Type="http://schemas.openxmlformats.org/officeDocument/2006/relationships/image" Target="../media/image42.jpeg"/><Relationship Id="rId17" Type="http://schemas.openxmlformats.org/officeDocument/2006/relationships/image" Target="../media/image47.jpeg"/><Relationship Id="rId2" Type="http://schemas.openxmlformats.org/officeDocument/2006/relationships/image" Target="../media/image32.jpeg"/><Relationship Id="rId16" Type="http://schemas.openxmlformats.org/officeDocument/2006/relationships/image" Target="../media/image46.png"/><Relationship Id="rId20" Type="http://schemas.openxmlformats.org/officeDocument/2006/relationships/image" Target="../media/image5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jpeg"/><Relationship Id="rId11" Type="http://schemas.openxmlformats.org/officeDocument/2006/relationships/image" Target="../media/image41.jpeg"/><Relationship Id="rId5" Type="http://schemas.openxmlformats.org/officeDocument/2006/relationships/image" Target="../media/image35.jpeg"/><Relationship Id="rId15" Type="http://schemas.openxmlformats.org/officeDocument/2006/relationships/image" Target="../media/image45.jpeg"/><Relationship Id="rId10" Type="http://schemas.openxmlformats.org/officeDocument/2006/relationships/image" Target="../media/image40.jpeg"/><Relationship Id="rId19" Type="http://schemas.openxmlformats.org/officeDocument/2006/relationships/image" Target="../media/image49.png"/><Relationship Id="rId4" Type="http://schemas.openxmlformats.org/officeDocument/2006/relationships/image" Target="../media/image34.jpeg"/><Relationship Id="rId9" Type="http://schemas.openxmlformats.org/officeDocument/2006/relationships/image" Target="../media/image39.jpeg"/><Relationship Id="rId14" Type="http://schemas.openxmlformats.org/officeDocument/2006/relationships/image" Target="../media/image44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13" Type="http://schemas.openxmlformats.org/officeDocument/2006/relationships/image" Target="../media/image63.jpeg"/><Relationship Id="rId18" Type="http://schemas.openxmlformats.org/officeDocument/2006/relationships/image" Target="../media/image68.jpeg"/><Relationship Id="rId3" Type="http://schemas.openxmlformats.org/officeDocument/2006/relationships/image" Target="../media/image53.jpeg"/><Relationship Id="rId21" Type="http://schemas.openxmlformats.org/officeDocument/2006/relationships/image" Target="../media/image71.jpeg"/><Relationship Id="rId7" Type="http://schemas.openxmlformats.org/officeDocument/2006/relationships/image" Target="../media/image57.jpeg"/><Relationship Id="rId12" Type="http://schemas.openxmlformats.org/officeDocument/2006/relationships/image" Target="../media/image62.jpeg"/><Relationship Id="rId17" Type="http://schemas.openxmlformats.org/officeDocument/2006/relationships/image" Target="../media/image67.png"/><Relationship Id="rId25" Type="http://schemas.openxmlformats.org/officeDocument/2006/relationships/image" Target="../media/image75.jpeg"/><Relationship Id="rId2" Type="http://schemas.openxmlformats.org/officeDocument/2006/relationships/image" Target="../media/image52.jpeg"/><Relationship Id="rId16" Type="http://schemas.openxmlformats.org/officeDocument/2006/relationships/image" Target="../media/image66.png"/><Relationship Id="rId20" Type="http://schemas.openxmlformats.org/officeDocument/2006/relationships/image" Target="../media/image7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jpeg"/><Relationship Id="rId11" Type="http://schemas.openxmlformats.org/officeDocument/2006/relationships/image" Target="../media/image61.jpeg"/><Relationship Id="rId24" Type="http://schemas.openxmlformats.org/officeDocument/2006/relationships/image" Target="../media/image74.jpeg"/><Relationship Id="rId5" Type="http://schemas.openxmlformats.org/officeDocument/2006/relationships/image" Target="../media/image55.jpeg"/><Relationship Id="rId15" Type="http://schemas.openxmlformats.org/officeDocument/2006/relationships/image" Target="../media/image65.png"/><Relationship Id="rId23" Type="http://schemas.openxmlformats.org/officeDocument/2006/relationships/image" Target="../media/image73.jpeg"/><Relationship Id="rId10" Type="http://schemas.openxmlformats.org/officeDocument/2006/relationships/image" Target="../media/image60.jpeg"/><Relationship Id="rId19" Type="http://schemas.openxmlformats.org/officeDocument/2006/relationships/image" Target="../media/image69.jpeg"/><Relationship Id="rId4" Type="http://schemas.openxmlformats.org/officeDocument/2006/relationships/image" Target="../media/image54.jpeg"/><Relationship Id="rId9" Type="http://schemas.openxmlformats.org/officeDocument/2006/relationships/image" Target="../media/image59.jpeg"/><Relationship Id="rId14" Type="http://schemas.openxmlformats.org/officeDocument/2006/relationships/image" Target="../media/image64.jpeg"/><Relationship Id="rId22" Type="http://schemas.openxmlformats.org/officeDocument/2006/relationships/image" Target="../media/image7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9.emf"/><Relationship Id="rId4" Type="http://schemas.openxmlformats.org/officeDocument/2006/relationships/image" Target="../media/image7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>
          <a:xfrm>
            <a:off x="2700338" y="1357313"/>
            <a:ext cx="5832475" cy="2143125"/>
          </a:xfrm>
          <a:noFill/>
        </p:spPr>
        <p:txBody>
          <a:bodyPr/>
          <a:lstStyle/>
          <a:p>
            <a:pPr lvl="0" eaLnBrk="1" hangingPunct="1"/>
            <a:r>
              <a:rPr lang="ba-RU" sz="3200" b="1" i="1" dirty="0" smtClean="0">
                <a:solidFill>
                  <a:srgbClr val="FEFAC9">
                    <a:lumMod val="10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Мәктәпкәсә </a:t>
            </a:r>
            <a:r>
              <a:rPr lang="ba-RU" sz="3200" b="1" i="1" dirty="0">
                <a:solidFill>
                  <a:srgbClr val="FEFAC9">
                    <a:lumMod val="10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йәштәге балаларҙың </a:t>
            </a:r>
            <a:r>
              <a:rPr lang="ba-RU" sz="3200" b="1" i="1" dirty="0" smtClean="0">
                <a:solidFill>
                  <a:srgbClr val="FEFAC9">
                    <a:lumMod val="10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бәйләнешле телмәрен үҫтереүҙә инновацион алымдар</a:t>
            </a:r>
            <a:endParaRPr lang="ru-RU" sz="18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4868863"/>
            <a:ext cx="5544616" cy="1008409"/>
          </a:xfrm>
        </p:spPr>
        <p:txBody>
          <a:bodyPr/>
          <a:lstStyle/>
          <a:p>
            <a:pPr eaLnBrk="1" hangingPunct="1"/>
            <a:r>
              <a:rPr lang="ru-RU" sz="2000" dirty="0" err="1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Әҙерләне</a:t>
            </a:r>
            <a:r>
              <a:rPr lang="ru-RU" sz="2000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err="1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Котдосова</a:t>
            </a:r>
            <a:r>
              <a:rPr lang="ru-RU" sz="2000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Гөлнара</a:t>
            </a:r>
            <a:r>
              <a:rPr lang="ru-RU" sz="2000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Урал </a:t>
            </a:r>
            <a:r>
              <a:rPr lang="ru-RU" sz="2000" dirty="0" err="1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ҡыҙы</a:t>
            </a:r>
            <a:endParaRPr lang="ru-RU" sz="2000" dirty="0">
              <a:solidFill>
                <a:srgbClr val="0099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sz="2000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102-се </a:t>
            </a:r>
            <a:r>
              <a:rPr lang="ru-RU" sz="2000" dirty="0" err="1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башҡорт</a:t>
            </a:r>
            <a:r>
              <a:rPr lang="ru-RU" sz="2000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балалар</a:t>
            </a:r>
            <a:r>
              <a:rPr lang="ru-RU" sz="2000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баҡсаһы</a:t>
            </a:r>
            <a:r>
              <a:rPr lang="ru-RU" sz="2000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уҡытыусы</a:t>
            </a:r>
            <a:r>
              <a:rPr lang="ru-RU" sz="2000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логопеды</a:t>
            </a:r>
          </a:p>
        </p:txBody>
      </p:sp>
    </p:spTree>
  </p:cSld>
  <p:clrMapOvr>
    <a:masterClrMapping/>
  </p:clrMapOvr>
  <p:transition spd="slow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Прямоугольник 7"/>
          <p:cNvSpPr>
            <a:spLocks noChangeArrowheads="1"/>
          </p:cNvSpPr>
          <p:nvPr/>
        </p:nvSpPr>
        <p:spPr bwMode="auto">
          <a:xfrm>
            <a:off x="1928813" y="642938"/>
            <a:ext cx="592931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Мнемотехника</a:t>
            </a:r>
            <a:br>
              <a:rPr lang="ru-RU" sz="28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(грек </a:t>
            </a:r>
            <a:r>
              <a:rPr lang="ru-RU" sz="2800" dirty="0" err="1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теленән</a:t>
            </a: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тәржимә</a:t>
            </a: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иткәндә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«</a:t>
            </a:r>
            <a:r>
              <a:rPr lang="ru-RU" sz="2800" dirty="0" err="1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иҫтә</a:t>
            </a: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ҡ</a:t>
            </a:r>
            <a:r>
              <a:rPr lang="ru-RU" sz="2800" dirty="0" err="1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алдыру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хәтер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үҫтереү</a:t>
            </a: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технологияһы</a:t>
            </a: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800" dirty="0" err="1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тигәнде</a:t>
            </a: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аңлата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6386" name="Прямоугольник 8"/>
          <p:cNvSpPr>
            <a:spLocks noChangeArrowheads="1"/>
          </p:cNvSpPr>
          <p:nvPr/>
        </p:nvSpPr>
        <p:spPr bwMode="auto">
          <a:xfrm>
            <a:off x="1285875" y="2492375"/>
            <a:ext cx="692943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tt-RU" sz="2400" dirty="0">
                <a:latin typeface="Times New Roman" pitchFamily="18" charset="0"/>
              </a:rPr>
              <a:t>Ул </a:t>
            </a:r>
            <a:r>
              <a:rPr lang="tt-RU" sz="2400" dirty="0" smtClean="0">
                <a:latin typeface="Times New Roman" pitchFamily="18" charset="0"/>
              </a:rPr>
              <a:t>балаларҙың </a:t>
            </a:r>
            <a:r>
              <a:rPr lang="tt-RU" sz="2400" dirty="0">
                <a:latin typeface="Times New Roman" pitchFamily="18" charset="0"/>
              </a:rPr>
              <a:t>әйләнә-тирә </a:t>
            </a:r>
            <a:r>
              <a:rPr lang="tt-RU" sz="2400" dirty="0" smtClean="0">
                <a:latin typeface="Times New Roman" pitchFamily="18" charset="0"/>
              </a:rPr>
              <a:t>мөхит</a:t>
            </a:r>
            <a:r>
              <a:rPr lang="tt-RU" sz="2400" dirty="0">
                <a:latin typeface="Times New Roman" pitchFamily="18" charset="0"/>
              </a:rPr>
              <a:t>, </a:t>
            </a:r>
            <a:r>
              <a:rPr lang="tt-RU" sz="2400" dirty="0" smtClean="0">
                <a:latin typeface="Times New Roman" pitchFamily="18" charset="0"/>
              </a:rPr>
              <a:t>тәбиғәт</a:t>
            </a:r>
            <a:r>
              <a:rPr lang="ru-RU" sz="2400" dirty="0" smtClean="0">
                <a:latin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</a:rPr>
              <a:t>күр</a:t>
            </a:r>
            <a:r>
              <a:rPr lang="tt-RU" sz="2400" dirty="0" smtClean="0">
                <a:latin typeface="Times New Roman" pitchFamily="18" charset="0"/>
              </a:rPr>
              <a:t>енештәре тураһындағы белемдәрен тәрәнәйтеү</a:t>
            </a:r>
            <a:r>
              <a:rPr lang="tt-RU" sz="2400" dirty="0">
                <a:latin typeface="Times New Roman" pitchFamily="18" charset="0"/>
              </a:rPr>
              <a:t>, </a:t>
            </a:r>
            <a:r>
              <a:rPr lang="tt-RU" sz="2400" dirty="0" smtClean="0">
                <a:latin typeface="Times New Roman" pitchFamily="18" charset="0"/>
              </a:rPr>
              <a:t>байытыу</a:t>
            </a:r>
            <a:r>
              <a:rPr lang="tt-RU" sz="2400" dirty="0">
                <a:latin typeface="Times New Roman" pitchFamily="18" charset="0"/>
              </a:rPr>
              <a:t>, </a:t>
            </a:r>
            <a:r>
              <a:rPr lang="tt-RU" sz="2400" dirty="0" smtClean="0">
                <a:latin typeface="Times New Roman" pitchFamily="18" charset="0"/>
              </a:rPr>
              <a:t>хикәйәнең эстәлеген яҡшылап иҫтә ҡалдырыу</a:t>
            </a:r>
            <a:r>
              <a:rPr lang="tt-RU" sz="2400" dirty="0">
                <a:latin typeface="Times New Roman" pitchFamily="18" charset="0"/>
              </a:rPr>
              <a:t>, </a:t>
            </a:r>
            <a:r>
              <a:rPr lang="tt-RU" sz="2400" dirty="0" smtClean="0">
                <a:latin typeface="Times New Roman" pitchFamily="18" charset="0"/>
              </a:rPr>
              <a:t>әлбиттә</a:t>
            </a:r>
            <a:r>
              <a:rPr lang="tt-RU" sz="2400" dirty="0">
                <a:latin typeface="Times New Roman" pitchFamily="18" charset="0"/>
              </a:rPr>
              <a:t>, бәйләнешле һ</a:t>
            </a:r>
            <a:r>
              <a:rPr lang="tt-RU" sz="2400" dirty="0" smtClean="0">
                <a:latin typeface="Times New Roman" pitchFamily="18" charset="0"/>
              </a:rPr>
              <a:t>өйләм үҫтереү өлкәһендә ҡулланылыусы методтар </a:t>
            </a:r>
            <a:r>
              <a:rPr lang="tt-RU" sz="2400" dirty="0">
                <a:latin typeface="Times New Roman" pitchFamily="18" charset="0"/>
              </a:rPr>
              <a:t>һәм </a:t>
            </a:r>
            <a:r>
              <a:rPr lang="tt-RU" sz="2400" dirty="0" smtClean="0">
                <a:latin typeface="Times New Roman" pitchFamily="18" charset="0"/>
              </a:rPr>
              <a:t>алымдар системаһы</a:t>
            </a:r>
            <a:r>
              <a:rPr lang="tt-RU" sz="2400" dirty="0">
                <a:latin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ChangeArrowheads="1"/>
          </p:cNvSpPr>
          <p:nvPr/>
        </p:nvSpPr>
        <p:spPr bwMode="auto">
          <a:xfrm>
            <a:off x="0" y="2901950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100"/>
          </a:p>
          <a:p>
            <a:pPr eaLnBrk="0" hangingPunct="0"/>
            <a:endParaRPr lang="ru-RU"/>
          </a:p>
        </p:txBody>
      </p:sp>
      <p:sp>
        <p:nvSpPr>
          <p:cNvPr id="21506" name="Rectangle 3"/>
          <p:cNvSpPr>
            <a:spLocks noChangeArrowheads="1"/>
          </p:cNvSpPr>
          <p:nvPr/>
        </p:nvSpPr>
        <p:spPr bwMode="auto">
          <a:xfrm>
            <a:off x="0" y="2879725"/>
            <a:ext cx="12112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21507" name="Picture 1" descr="со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1916113"/>
            <a:ext cx="1511300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9709" name="Group 13"/>
          <p:cNvGraphicFramePr>
            <a:graphicFrameLocks noGrp="1"/>
          </p:cNvGraphicFramePr>
          <p:nvPr/>
        </p:nvGraphicFramePr>
        <p:xfrm>
          <a:off x="1403350" y="1844675"/>
          <a:ext cx="1368425" cy="1227135"/>
        </p:xfrm>
        <a:graphic>
          <a:graphicData uri="http://schemas.openxmlformats.org/drawingml/2006/table">
            <a:tbl>
              <a:tblPr/>
              <a:tblGrid>
                <a:gridCol w="1368425"/>
              </a:tblGrid>
              <a:tr h="12271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514" name="Rectangle 14"/>
          <p:cNvSpPr>
            <a:spLocks noChangeArrowheads="1"/>
          </p:cNvSpPr>
          <p:nvPr/>
        </p:nvSpPr>
        <p:spPr bwMode="auto">
          <a:xfrm>
            <a:off x="0" y="3573463"/>
            <a:ext cx="75612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21515" name="Rectangle 16"/>
          <p:cNvSpPr>
            <a:spLocks noChangeArrowheads="1"/>
          </p:cNvSpPr>
          <p:nvPr/>
        </p:nvSpPr>
        <p:spPr bwMode="auto">
          <a:xfrm>
            <a:off x="1258888" y="1125538"/>
            <a:ext cx="20415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Мнемошаҡмаҡ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516" name="Line 17"/>
          <p:cNvSpPr>
            <a:spLocks noChangeShapeType="1"/>
          </p:cNvSpPr>
          <p:nvPr/>
        </p:nvSpPr>
        <p:spPr bwMode="auto">
          <a:xfrm flipV="1">
            <a:off x="2268538" y="1484313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1517" name="Picture 21" descr="ююю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87825" y="1916113"/>
            <a:ext cx="847725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8" name="Picture 20" descr="яяффрр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14938" y="1844675"/>
            <a:ext cx="874712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9" name="Picture 19" descr="i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300788" y="1916113"/>
            <a:ext cx="962025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0" name="Picture 18" descr="жив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308850" y="1844675"/>
            <a:ext cx="9715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21" name="Rectangle 22"/>
          <p:cNvSpPr>
            <a:spLocks noChangeArrowheads="1"/>
          </p:cNvSpPr>
          <p:nvPr/>
        </p:nvSpPr>
        <p:spPr bwMode="auto">
          <a:xfrm>
            <a:off x="2987675" y="22764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100"/>
          </a:p>
          <a:p>
            <a:pPr eaLnBrk="0" hangingPunct="0"/>
            <a:endParaRPr lang="ru-RU"/>
          </a:p>
        </p:txBody>
      </p:sp>
      <p:sp>
        <p:nvSpPr>
          <p:cNvPr id="21522" name="Rectangle 23"/>
          <p:cNvSpPr>
            <a:spLocks noChangeArrowheads="1"/>
          </p:cNvSpPr>
          <p:nvPr/>
        </p:nvSpPr>
        <p:spPr bwMode="auto">
          <a:xfrm>
            <a:off x="2195513" y="2881313"/>
            <a:ext cx="1211262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1523" name="Rectangle 25"/>
          <p:cNvSpPr>
            <a:spLocks noChangeArrowheads="1"/>
          </p:cNvSpPr>
          <p:nvPr/>
        </p:nvSpPr>
        <p:spPr bwMode="auto">
          <a:xfrm>
            <a:off x="2195513" y="2881313"/>
            <a:ext cx="1257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1524" name="Rectangle 27"/>
          <p:cNvSpPr>
            <a:spLocks noChangeArrowheads="1"/>
          </p:cNvSpPr>
          <p:nvPr/>
        </p:nvSpPr>
        <p:spPr bwMode="auto">
          <a:xfrm>
            <a:off x="2195513" y="2881313"/>
            <a:ext cx="1143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1525" name="Rectangle 29"/>
          <p:cNvSpPr>
            <a:spLocks noChangeArrowheads="1"/>
          </p:cNvSpPr>
          <p:nvPr/>
        </p:nvSpPr>
        <p:spPr bwMode="auto">
          <a:xfrm>
            <a:off x="2195513" y="2881313"/>
            <a:ext cx="1143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48151" name="Group 23"/>
          <p:cNvGraphicFramePr>
            <a:graphicFrameLocks noGrp="1"/>
          </p:cNvGraphicFramePr>
          <p:nvPr/>
        </p:nvGraphicFramePr>
        <p:xfrm>
          <a:off x="4067175" y="1844675"/>
          <a:ext cx="4321175" cy="1008063"/>
        </p:xfrm>
        <a:graphic>
          <a:graphicData uri="http://schemas.openxmlformats.org/drawingml/2006/table">
            <a:tbl>
              <a:tblPr/>
              <a:tblGrid>
                <a:gridCol w="1112838"/>
                <a:gridCol w="1130300"/>
                <a:gridCol w="1039812"/>
                <a:gridCol w="1038225"/>
              </a:tblGrid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538" name="Rectangle 54"/>
          <p:cNvSpPr>
            <a:spLocks noChangeArrowheads="1"/>
          </p:cNvSpPr>
          <p:nvPr/>
        </p:nvSpPr>
        <p:spPr bwMode="auto">
          <a:xfrm>
            <a:off x="5400675" y="1125538"/>
            <a:ext cx="17002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Мнемоюлдар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539" name="Line 55"/>
          <p:cNvSpPr>
            <a:spLocks noChangeShapeType="1"/>
          </p:cNvSpPr>
          <p:nvPr/>
        </p:nvSpPr>
        <p:spPr bwMode="auto">
          <a:xfrm flipV="1">
            <a:off x="6227763" y="1484313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40" name="Rectangle 37"/>
          <p:cNvSpPr>
            <a:spLocks noGrp="1"/>
          </p:cNvSpPr>
          <p:nvPr>
            <p:ph type="title"/>
          </p:nvPr>
        </p:nvSpPr>
        <p:spPr>
          <a:xfrm>
            <a:off x="899592" y="404813"/>
            <a:ext cx="7632848" cy="576262"/>
          </a:xfrm>
        </p:spPr>
        <p:txBody>
          <a:bodyPr/>
          <a:lstStyle/>
          <a:p>
            <a:r>
              <a:rPr lang="ru-RU" sz="2800" b="1" u="sng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Мнемотехника </a:t>
            </a:r>
            <a:r>
              <a:rPr lang="ru-RU" sz="2800" b="1" u="sng" dirty="0" err="1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структураһы</a:t>
            </a:r>
            <a:endParaRPr lang="ru-RU" sz="2800" b="1" u="sng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541" name="Rectangle 38"/>
          <p:cNvSpPr>
            <a:spLocks noChangeArrowheads="1"/>
          </p:cNvSpPr>
          <p:nvPr/>
        </p:nvSpPr>
        <p:spPr bwMode="auto">
          <a:xfrm>
            <a:off x="3492500" y="3051175"/>
            <a:ext cx="2011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tt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Мнемотабли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542" name="Picture 39" descr="сол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276600" y="3716338"/>
            <a:ext cx="8636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43" name="Picture 40" descr="5555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284663" y="3716338"/>
            <a:ext cx="817562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44" name="Picture 41" descr="ллл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003800" y="3789363"/>
            <a:ext cx="97155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45" name="Picture 42" descr="ююю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2268538" y="4652963"/>
            <a:ext cx="914400" cy="70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46" name="Picture 43" descr="яяффрр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3203575" y="4581525"/>
            <a:ext cx="863600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47" name="Picture 44" descr="i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4140200" y="4652963"/>
            <a:ext cx="86360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48" name="Picture 45" descr="жив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5076825" y="4652963"/>
            <a:ext cx="792163" cy="74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49" name="Picture 46" descr="Копия facegfx-vector-cartoon-basket-vector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2339975" y="5445125"/>
            <a:ext cx="7715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50" name="Picture 47" descr="симт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3203575" y="5516563"/>
            <a:ext cx="8636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51" name="Picture 48" descr="gh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4140200" y="5589588"/>
            <a:ext cx="97155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52" name="Picture 49" descr="сер7786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5148263" y="5589588"/>
            <a:ext cx="647700" cy="55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53" name="Rectangle 50"/>
          <p:cNvSpPr>
            <a:spLocks noChangeArrowheads="1"/>
          </p:cNvSpPr>
          <p:nvPr/>
        </p:nvSpPr>
        <p:spPr bwMode="auto">
          <a:xfrm>
            <a:off x="0" y="23923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1554" name="Rectangle 51"/>
          <p:cNvSpPr>
            <a:spLocks noChangeArrowheads="1"/>
          </p:cNvSpPr>
          <p:nvPr/>
        </p:nvSpPr>
        <p:spPr bwMode="auto">
          <a:xfrm>
            <a:off x="0" y="2392363"/>
            <a:ext cx="1257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1555" name="Rectangle 52"/>
          <p:cNvSpPr>
            <a:spLocks noChangeArrowheads="1"/>
          </p:cNvSpPr>
          <p:nvPr/>
        </p:nvSpPr>
        <p:spPr bwMode="auto">
          <a:xfrm>
            <a:off x="0" y="2392363"/>
            <a:ext cx="1143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1556" name="Rectangle 53"/>
          <p:cNvSpPr>
            <a:spLocks noChangeArrowheads="1"/>
          </p:cNvSpPr>
          <p:nvPr/>
        </p:nvSpPr>
        <p:spPr bwMode="auto">
          <a:xfrm>
            <a:off x="0" y="2392363"/>
            <a:ext cx="1143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1557" name="Rectangle 54"/>
          <p:cNvSpPr>
            <a:spLocks noChangeArrowheads="1"/>
          </p:cNvSpPr>
          <p:nvPr/>
        </p:nvSpPr>
        <p:spPr bwMode="auto">
          <a:xfrm>
            <a:off x="0" y="2392363"/>
            <a:ext cx="12112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1558" name="Rectangle 55"/>
          <p:cNvSpPr>
            <a:spLocks noChangeArrowheads="1"/>
          </p:cNvSpPr>
          <p:nvPr/>
        </p:nvSpPr>
        <p:spPr bwMode="auto">
          <a:xfrm>
            <a:off x="0" y="2392363"/>
            <a:ext cx="1257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1559" name="Rectangle 56"/>
          <p:cNvSpPr>
            <a:spLocks noChangeArrowheads="1"/>
          </p:cNvSpPr>
          <p:nvPr/>
        </p:nvSpPr>
        <p:spPr bwMode="auto">
          <a:xfrm>
            <a:off x="0" y="2392363"/>
            <a:ext cx="1143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1560" name="Rectangle 57"/>
          <p:cNvSpPr>
            <a:spLocks noChangeArrowheads="1"/>
          </p:cNvSpPr>
          <p:nvPr/>
        </p:nvSpPr>
        <p:spPr bwMode="auto">
          <a:xfrm>
            <a:off x="0" y="2392363"/>
            <a:ext cx="1143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1561" name="Rectangle 58"/>
          <p:cNvSpPr>
            <a:spLocks noChangeArrowheads="1"/>
          </p:cNvSpPr>
          <p:nvPr/>
        </p:nvSpPr>
        <p:spPr bwMode="auto">
          <a:xfrm>
            <a:off x="0" y="2392363"/>
            <a:ext cx="12112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1562" name="Rectangle 59"/>
          <p:cNvSpPr>
            <a:spLocks noChangeArrowheads="1"/>
          </p:cNvSpPr>
          <p:nvPr/>
        </p:nvSpPr>
        <p:spPr bwMode="auto">
          <a:xfrm>
            <a:off x="0" y="2392363"/>
            <a:ext cx="1257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>
                <a:latin typeface="Times New Roman" pitchFamily="18" charset="0"/>
                <a:cs typeface="Times New Roman" pitchFamily="18" charset="0"/>
              </a:rPr>
              <a:t>   </a:t>
            </a:r>
            <a:endParaRPr lang="ru-RU"/>
          </a:p>
        </p:txBody>
      </p:sp>
      <p:sp>
        <p:nvSpPr>
          <p:cNvPr id="21563" name="Rectangle 60"/>
          <p:cNvSpPr>
            <a:spLocks noChangeArrowheads="1"/>
          </p:cNvSpPr>
          <p:nvPr/>
        </p:nvSpPr>
        <p:spPr bwMode="auto">
          <a:xfrm>
            <a:off x="0" y="2392363"/>
            <a:ext cx="1143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1564" name="Rectangle 61"/>
          <p:cNvSpPr>
            <a:spLocks noChangeArrowheads="1"/>
          </p:cNvSpPr>
          <p:nvPr/>
        </p:nvSpPr>
        <p:spPr bwMode="auto">
          <a:xfrm>
            <a:off x="0" y="2392363"/>
            <a:ext cx="1143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48190" name="Group 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2054218"/>
              </p:ext>
            </p:extLst>
          </p:nvPr>
        </p:nvGraphicFramePr>
        <p:xfrm>
          <a:off x="2268538" y="3644900"/>
          <a:ext cx="3743325" cy="2801938"/>
        </p:xfrm>
        <a:graphic>
          <a:graphicData uri="http://schemas.openxmlformats.org/drawingml/2006/table">
            <a:tbl>
              <a:tblPr/>
              <a:tblGrid>
                <a:gridCol w="954087"/>
                <a:gridCol w="990600"/>
                <a:gridCol w="863600"/>
                <a:gridCol w="935038"/>
              </a:tblGrid>
              <a:tr h="925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t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t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61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0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587" name="Line 84"/>
          <p:cNvSpPr>
            <a:spLocks noChangeShapeType="1"/>
          </p:cNvSpPr>
          <p:nvPr/>
        </p:nvSpPr>
        <p:spPr bwMode="auto">
          <a:xfrm>
            <a:off x="4284663" y="3357563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1901632" y="1113451"/>
            <a:ext cx="5221289" cy="46166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ba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Йыл миҙгелдәре</a:t>
            </a:r>
            <a:endParaRPr lang="ru-RU" sz="2400" b="1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8" name="Заголовок 2"/>
          <p:cNvSpPr>
            <a:spLocks noGrp="1"/>
          </p:cNvSpPr>
          <p:nvPr>
            <p:ph type="title"/>
          </p:nvPr>
        </p:nvSpPr>
        <p:spPr>
          <a:xfrm>
            <a:off x="1763688" y="332656"/>
            <a:ext cx="6120680" cy="524594"/>
          </a:xfrm>
        </p:spPr>
        <p:txBody>
          <a:bodyPr/>
          <a:lstStyle/>
          <a:p>
            <a:r>
              <a:rPr lang="ru-RU" sz="2800" b="1" dirty="0" err="1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>Мнемотаблица</a:t>
            </a:r>
            <a:endParaRPr lang="ru-RU" sz="2800" b="1" dirty="0" smtClean="0">
              <a:solidFill>
                <a:schemeClr val="accent3">
                  <a:lumMod val="75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19459" name="Picture 24" descr="холдно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92500" y="3284538"/>
            <a:ext cx="6096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23" descr="метель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3213100"/>
            <a:ext cx="1076325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22" descr="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5963" y="3213100"/>
            <a:ext cx="119062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21" descr="995d7d8c0c80e255f07f0822c0d31a6b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24075" y="4292600"/>
            <a:ext cx="457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20" descr="149122_c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771775" y="4292600"/>
            <a:ext cx="35242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19" descr="i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555875" y="4724400"/>
            <a:ext cx="457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18" descr="117351029_20y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563938" y="4221163"/>
            <a:ext cx="55245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Picture 17" descr="Копия Mnemotab-2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643438" y="4243388"/>
            <a:ext cx="865187" cy="83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7" name="Picture 16" descr="син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5724525" y="4221163"/>
            <a:ext cx="5048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8" name="Picture 15" descr="гол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6443663" y="4221163"/>
            <a:ext cx="571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9" name="Picture 14" descr="вор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5795963" y="4581525"/>
            <a:ext cx="504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0" name="Picture 13" descr="сс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6516688" y="4652963"/>
            <a:ext cx="45720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1" name="Picture 12" descr="Копия 1334826166_2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2124075" y="5084763"/>
            <a:ext cx="354013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2" name="Picture 11" descr="953185_html_m15deee80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2771775" y="5157788"/>
            <a:ext cx="43815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3" name="Picture 10" descr="83695580_large_24866c8143ae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2268538" y="5516563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4" name="Picture 9" descr="Копия Mnemotab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3348038" y="5143500"/>
            <a:ext cx="936625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5" name="Picture 8" descr="1359086226_02-40"/>
          <p:cNvPicPr>
            <a:picLocks noChangeAspect="1" noChangeArrowheads="1"/>
          </p:cNvPicPr>
          <p:nvPr/>
        </p:nvPicPr>
        <p:blipFill>
          <a:blip r:embed="rId18" cstate="screen"/>
          <a:srcRect/>
          <a:stretch>
            <a:fillRect/>
          </a:stretch>
        </p:blipFill>
        <p:spPr bwMode="auto">
          <a:xfrm>
            <a:off x="5148263" y="5157788"/>
            <a:ext cx="4095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6" name="Picture 7" descr="67663375_02"/>
          <p:cNvPicPr>
            <a:picLocks noChangeAspect="1" noChangeArrowheads="1"/>
          </p:cNvPicPr>
          <p:nvPr/>
        </p:nvPicPr>
        <p:blipFill>
          <a:blip r:embed="rId19" cstate="screen"/>
          <a:srcRect/>
          <a:stretch>
            <a:fillRect/>
          </a:stretch>
        </p:blipFill>
        <p:spPr bwMode="auto">
          <a:xfrm>
            <a:off x="4500563" y="5084763"/>
            <a:ext cx="3873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7" name="Picture 6" descr="clipart_20"/>
          <p:cNvPicPr>
            <a:picLocks noChangeAspect="1" noChangeArrowheads="1"/>
          </p:cNvPicPr>
          <p:nvPr/>
        </p:nvPicPr>
        <p:blipFill>
          <a:blip r:embed="rId20" cstate="screen"/>
          <a:srcRect/>
          <a:stretch>
            <a:fillRect/>
          </a:stretch>
        </p:blipFill>
        <p:spPr bwMode="auto">
          <a:xfrm>
            <a:off x="4787900" y="5503863"/>
            <a:ext cx="431800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8" name="Picture 5" descr="2a4fea13"/>
          <p:cNvPicPr>
            <a:picLocks noChangeAspect="1" noChangeArrowheads="1"/>
          </p:cNvPicPr>
          <p:nvPr/>
        </p:nvPicPr>
        <p:blipFill>
          <a:blip r:embed="rId21" cstate="screen"/>
          <a:srcRect/>
          <a:stretch>
            <a:fillRect/>
          </a:stretch>
        </p:blipFill>
        <p:spPr bwMode="auto">
          <a:xfrm>
            <a:off x="5940425" y="5157788"/>
            <a:ext cx="8477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79" name="Rectangle 26"/>
          <p:cNvSpPr>
            <a:spLocks noChangeArrowheads="1"/>
          </p:cNvSpPr>
          <p:nvPr/>
        </p:nvSpPr>
        <p:spPr bwMode="auto">
          <a:xfrm>
            <a:off x="2063750" y="2460625"/>
            <a:ext cx="12160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9480" name="Rectangle 28"/>
          <p:cNvSpPr>
            <a:spLocks noChangeArrowheads="1"/>
          </p:cNvSpPr>
          <p:nvPr/>
        </p:nvSpPr>
        <p:spPr bwMode="auto">
          <a:xfrm>
            <a:off x="2063750" y="2460625"/>
            <a:ext cx="1257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9481" name="Rectangle 30"/>
          <p:cNvSpPr>
            <a:spLocks noChangeArrowheads="1"/>
          </p:cNvSpPr>
          <p:nvPr/>
        </p:nvSpPr>
        <p:spPr bwMode="auto">
          <a:xfrm>
            <a:off x="2063750" y="2460625"/>
            <a:ext cx="13319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9482" name="Rectangle 32"/>
          <p:cNvSpPr>
            <a:spLocks noChangeArrowheads="1"/>
          </p:cNvSpPr>
          <p:nvPr/>
        </p:nvSpPr>
        <p:spPr bwMode="auto">
          <a:xfrm>
            <a:off x="2063750" y="2460625"/>
            <a:ext cx="12112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9483" name="Rectangle 33"/>
          <p:cNvSpPr>
            <a:spLocks noChangeArrowheads="1"/>
          </p:cNvSpPr>
          <p:nvPr/>
        </p:nvSpPr>
        <p:spPr bwMode="auto">
          <a:xfrm>
            <a:off x="2063750" y="2460625"/>
            <a:ext cx="12112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>
                <a:latin typeface="Times New Roman" pitchFamily="18" charset="0"/>
                <a:cs typeface="Times New Roman" pitchFamily="18" charset="0"/>
              </a:rPr>
              <a:t>    </a:t>
            </a:r>
            <a:endParaRPr lang="ru-RU"/>
          </a:p>
        </p:txBody>
      </p:sp>
      <p:sp>
        <p:nvSpPr>
          <p:cNvPr id="19484" name="Rectangle 34"/>
          <p:cNvSpPr>
            <a:spLocks noChangeArrowheads="1"/>
          </p:cNvSpPr>
          <p:nvPr/>
        </p:nvSpPr>
        <p:spPr bwMode="auto">
          <a:xfrm>
            <a:off x="2063750" y="2460625"/>
            <a:ext cx="12112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>
                <a:latin typeface="Times New Roman" pitchFamily="18" charset="0"/>
                <a:cs typeface="Times New Roman" pitchFamily="18" charset="0"/>
              </a:rPr>
              <a:t>       </a:t>
            </a:r>
            <a:endParaRPr lang="ru-RU"/>
          </a:p>
        </p:txBody>
      </p:sp>
      <p:sp>
        <p:nvSpPr>
          <p:cNvPr id="19485" name="Rectangle 36"/>
          <p:cNvSpPr>
            <a:spLocks noChangeArrowheads="1"/>
          </p:cNvSpPr>
          <p:nvPr/>
        </p:nvSpPr>
        <p:spPr bwMode="auto">
          <a:xfrm>
            <a:off x="2063750" y="2460625"/>
            <a:ext cx="12160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>
                <a:latin typeface="Times New Roman" pitchFamily="18" charset="0"/>
                <a:cs typeface="Times New Roman" pitchFamily="18" charset="0"/>
              </a:rPr>
              <a:t>    </a:t>
            </a:r>
            <a:endParaRPr lang="ru-RU"/>
          </a:p>
        </p:txBody>
      </p:sp>
      <p:sp>
        <p:nvSpPr>
          <p:cNvPr id="19486" name="Rectangle 38"/>
          <p:cNvSpPr>
            <a:spLocks noChangeArrowheads="1"/>
          </p:cNvSpPr>
          <p:nvPr/>
        </p:nvSpPr>
        <p:spPr bwMode="auto">
          <a:xfrm>
            <a:off x="2063750" y="2460625"/>
            <a:ext cx="1257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9487" name="Rectangle 40"/>
          <p:cNvSpPr>
            <a:spLocks noChangeArrowheads="1"/>
          </p:cNvSpPr>
          <p:nvPr/>
        </p:nvSpPr>
        <p:spPr bwMode="auto">
          <a:xfrm>
            <a:off x="2063750" y="2460625"/>
            <a:ext cx="13319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9488" name="Rectangle 41"/>
          <p:cNvSpPr>
            <a:spLocks noChangeArrowheads="1"/>
          </p:cNvSpPr>
          <p:nvPr/>
        </p:nvSpPr>
        <p:spPr bwMode="auto">
          <a:xfrm>
            <a:off x="2063750" y="2460625"/>
            <a:ext cx="13319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>
                <a:latin typeface="Times New Roman" pitchFamily="18" charset="0"/>
                <a:cs typeface="Times New Roman" pitchFamily="18" charset="0"/>
              </a:rPr>
              <a:t>  </a:t>
            </a:r>
            <a:endParaRPr lang="ru-RU"/>
          </a:p>
        </p:txBody>
      </p:sp>
      <p:sp>
        <p:nvSpPr>
          <p:cNvPr id="19489" name="Rectangle 42"/>
          <p:cNvSpPr>
            <a:spLocks noChangeArrowheads="1"/>
          </p:cNvSpPr>
          <p:nvPr/>
        </p:nvSpPr>
        <p:spPr bwMode="auto">
          <a:xfrm>
            <a:off x="2063750" y="2460625"/>
            <a:ext cx="13319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9490" name="Rectangle 44"/>
          <p:cNvSpPr>
            <a:spLocks noChangeArrowheads="1"/>
          </p:cNvSpPr>
          <p:nvPr/>
        </p:nvSpPr>
        <p:spPr bwMode="auto">
          <a:xfrm>
            <a:off x="2063750" y="2460625"/>
            <a:ext cx="12112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9491" name="Rectangle 45"/>
          <p:cNvSpPr>
            <a:spLocks noChangeArrowheads="1"/>
          </p:cNvSpPr>
          <p:nvPr/>
        </p:nvSpPr>
        <p:spPr bwMode="auto">
          <a:xfrm>
            <a:off x="2063750" y="2460625"/>
            <a:ext cx="12112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>
                <a:latin typeface="Times New Roman" pitchFamily="18" charset="0"/>
                <a:cs typeface="Times New Roman" pitchFamily="18" charset="0"/>
              </a:rPr>
              <a:t>       </a:t>
            </a:r>
            <a:endParaRPr lang="ru-RU"/>
          </a:p>
        </p:txBody>
      </p:sp>
      <p:sp>
        <p:nvSpPr>
          <p:cNvPr id="19492" name="Rectangle 47"/>
          <p:cNvSpPr>
            <a:spLocks noChangeArrowheads="1"/>
          </p:cNvSpPr>
          <p:nvPr/>
        </p:nvSpPr>
        <p:spPr bwMode="auto">
          <a:xfrm>
            <a:off x="2063750" y="2460625"/>
            <a:ext cx="12160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9493" name="Rectangle 49"/>
          <p:cNvSpPr>
            <a:spLocks noChangeArrowheads="1"/>
          </p:cNvSpPr>
          <p:nvPr/>
        </p:nvSpPr>
        <p:spPr bwMode="auto">
          <a:xfrm>
            <a:off x="2063750" y="2460625"/>
            <a:ext cx="1257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9494" name="Rectangle 50"/>
          <p:cNvSpPr>
            <a:spLocks noChangeArrowheads="1"/>
          </p:cNvSpPr>
          <p:nvPr/>
        </p:nvSpPr>
        <p:spPr bwMode="auto">
          <a:xfrm>
            <a:off x="2063750" y="2460625"/>
            <a:ext cx="1257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00">
                <a:latin typeface="Times New Roman" pitchFamily="18" charset="0"/>
                <a:cs typeface="Times New Roman" pitchFamily="18" charset="0"/>
              </a:rPr>
              <a:t>        </a:t>
            </a:r>
            <a:endParaRPr lang="ru-RU"/>
          </a:p>
        </p:txBody>
      </p:sp>
      <p:sp>
        <p:nvSpPr>
          <p:cNvPr id="19495" name="Rectangle 51"/>
          <p:cNvSpPr>
            <a:spLocks noChangeArrowheads="1"/>
          </p:cNvSpPr>
          <p:nvPr/>
        </p:nvSpPr>
        <p:spPr bwMode="auto">
          <a:xfrm>
            <a:off x="2063750" y="2460625"/>
            <a:ext cx="1257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00">
                <a:latin typeface="Times New Roman" pitchFamily="18" charset="0"/>
                <a:cs typeface="Times New Roman" pitchFamily="18" charset="0"/>
              </a:rPr>
              <a:t>        </a:t>
            </a:r>
            <a:endParaRPr lang="ru-RU"/>
          </a:p>
        </p:txBody>
      </p:sp>
      <p:sp>
        <p:nvSpPr>
          <p:cNvPr id="19496" name="Rectangle 53"/>
          <p:cNvSpPr>
            <a:spLocks noChangeArrowheads="1"/>
          </p:cNvSpPr>
          <p:nvPr/>
        </p:nvSpPr>
        <p:spPr bwMode="auto">
          <a:xfrm>
            <a:off x="2063750" y="2460625"/>
            <a:ext cx="13319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>
                <a:latin typeface="Times New Roman" pitchFamily="18" charset="0"/>
                <a:cs typeface="Times New Roman" pitchFamily="18" charset="0"/>
              </a:rPr>
              <a:t> </a:t>
            </a:r>
            <a:endParaRPr lang="ru-RU"/>
          </a:p>
        </p:txBody>
      </p:sp>
      <p:graphicFrame>
        <p:nvGraphicFramePr>
          <p:cNvPr id="19522" name="Group 6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5686290"/>
              </p:ext>
            </p:extLst>
          </p:nvPr>
        </p:nvGraphicFramePr>
        <p:xfrm>
          <a:off x="2063750" y="3141663"/>
          <a:ext cx="5016500" cy="2951164"/>
        </p:xfrm>
        <a:graphic>
          <a:graphicData uri="http://schemas.openxmlformats.org/drawingml/2006/table">
            <a:tbl>
              <a:tblPr/>
              <a:tblGrid>
                <a:gridCol w="1211263"/>
                <a:gridCol w="1216025"/>
                <a:gridCol w="1257300"/>
                <a:gridCol w="1331912"/>
              </a:tblGrid>
              <a:tr h="1046163"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Ҡ</a:t>
                      </a:r>
                      <a:endParaRPr lang="ru-RU" sz="3200" dirty="0"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011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488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1" descr="рад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31875" y="765175"/>
            <a:ext cx="8096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10" descr="СС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35150" y="765175"/>
            <a:ext cx="936625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9" descr="ээээ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11475" y="692150"/>
            <a:ext cx="8223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8" descr="цвето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832225" y="765175"/>
            <a:ext cx="73501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7" descr="94250091_large_y13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476375" y="1773238"/>
            <a:ext cx="3524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6" descr="жен одед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042988" y="1916113"/>
            <a:ext cx="3333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5" descr="оде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116013" y="2235200"/>
            <a:ext cx="503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Picture 4" descr="иттиип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1979613" y="1766888"/>
            <a:ext cx="792162" cy="83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Picture 3" descr="pp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2916238" y="1844675"/>
            <a:ext cx="827087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4" name="Picture 2" descr="с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3779838" y="1844675"/>
            <a:ext cx="79216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5" name="Rectangle 12"/>
          <p:cNvSpPr>
            <a:spLocks noChangeArrowheads="1"/>
          </p:cNvSpPr>
          <p:nvPr/>
        </p:nvSpPr>
        <p:spPr bwMode="auto">
          <a:xfrm>
            <a:off x="0" y="2886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6636" name="Rectangle 13"/>
          <p:cNvSpPr>
            <a:spLocks noChangeArrowheads="1"/>
          </p:cNvSpPr>
          <p:nvPr/>
        </p:nvSpPr>
        <p:spPr bwMode="auto">
          <a:xfrm>
            <a:off x="0" y="2886075"/>
            <a:ext cx="12112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6637" name="Rectangle 15"/>
          <p:cNvSpPr>
            <a:spLocks noChangeArrowheads="1"/>
          </p:cNvSpPr>
          <p:nvPr/>
        </p:nvSpPr>
        <p:spPr bwMode="auto">
          <a:xfrm>
            <a:off x="0" y="2886075"/>
            <a:ext cx="1257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6638" name="Rectangle 17"/>
          <p:cNvSpPr>
            <a:spLocks noChangeArrowheads="1"/>
          </p:cNvSpPr>
          <p:nvPr/>
        </p:nvSpPr>
        <p:spPr bwMode="auto">
          <a:xfrm>
            <a:off x="0" y="2886075"/>
            <a:ext cx="1143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6639" name="Rectangle 19"/>
          <p:cNvSpPr>
            <a:spLocks noChangeArrowheads="1"/>
          </p:cNvSpPr>
          <p:nvPr/>
        </p:nvSpPr>
        <p:spPr bwMode="auto">
          <a:xfrm>
            <a:off x="0" y="2886075"/>
            <a:ext cx="1143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6640" name="Rectangle 21"/>
          <p:cNvSpPr>
            <a:spLocks noChangeArrowheads="1"/>
          </p:cNvSpPr>
          <p:nvPr/>
        </p:nvSpPr>
        <p:spPr bwMode="auto">
          <a:xfrm>
            <a:off x="0" y="2886075"/>
            <a:ext cx="12112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6641" name="Rectangle 22"/>
          <p:cNvSpPr>
            <a:spLocks noChangeArrowheads="1"/>
          </p:cNvSpPr>
          <p:nvPr/>
        </p:nvSpPr>
        <p:spPr bwMode="auto">
          <a:xfrm>
            <a:off x="0" y="2886075"/>
            <a:ext cx="12112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>
                <a:latin typeface="Times New Roman" pitchFamily="18" charset="0"/>
                <a:cs typeface="Times New Roman" pitchFamily="18" charset="0"/>
              </a:rPr>
              <a:t>   </a:t>
            </a:r>
            <a:endParaRPr lang="ru-RU"/>
          </a:p>
        </p:txBody>
      </p:sp>
      <p:sp>
        <p:nvSpPr>
          <p:cNvPr id="26642" name="Rectangle 23"/>
          <p:cNvSpPr>
            <a:spLocks noChangeArrowheads="1"/>
          </p:cNvSpPr>
          <p:nvPr/>
        </p:nvSpPr>
        <p:spPr bwMode="auto">
          <a:xfrm>
            <a:off x="0" y="2886075"/>
            <a:ext cx="12112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6643" name="Rectangle 25"/>
          <p:cNvSpPr>
            <a:spLocks noChangeArrowheads="1"/>
          </p:cNvSpPr>
          <p:nvPr/>
        </p:nvSpPr>
        <p:spPr bwMode="auto">
          <a:xfrm>
            <a:off x="0" y="2886075"/>
            <a:ext cx="1257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6644" name="Rectangle 27"/>
          <p:cNvSpPr>
            <a:spLocks noChangeArrowheads="1"/>
          </p:cNvSpPr>
          <p:nvPr/>
        </p:nvSpPr>
        <p:spPr bwMode="auto">
          <a:xfrm>
            <a:off x="0" y="2886075"/>
            <a:ext cx="1143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6645" name="Rectangle 29"/>
          <p:cNvSpPr>
            <a:spLocks noChangeArrowheads="1"/>
          </p:cNvSpPr>
          <p:nvPr/>
        </p:nvSpPr>
        <p:spPr bwMode="auto">
          <a:xfrm>
            <a:off x="0" y="2886075"/>
            <a:ext cx="1143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49225" name="Group 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709365"/>
              </p:ext>
            </p:extLst>
          </p:nvPr>
        </p:nvGraphicFramePr>
        <p:xfrm>
          <a:off x="971550" y="692150"/>
          <a:ext cx="3671888" cy="2016126"/>
        </p:xfrm>
        <a:graphic>
          <a:graphicData uri="http://schemas.openxmlformats.org/drawingml/2006/table">
            <a:tbl>
              <a:tblPr/>
              <a:tblGrid>
                <a:gridCol w="935038"/>
                <a:gridCol w="971550"/>
                <a:gridCol w="882650"/>
                <a:gridCol w="882650"/>
              </a:tblGrid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6663" name="Picture 89" descr="мие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851275" y="3068638"/>
            <a:ext cx="936625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64" name="Picture 88" descr="СС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4859338" y="2997200"/>
            <a:ext cx="10763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65" name="Picture 87" descr="ээээ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6011863" y="2997200"/>
            <a:ext cx="890587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66" name="Picture 86" descr="трг87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7092950" y="2997200"/>
            <a:ext cx="82867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67" name="Picture 85" descr="2655199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3779838" y="4076700"/>
            <a:ext cx="10382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68" name="Picture 84" descr="радуга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4859338" y="4149725"/>
            <a:ext cx="107632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69" name="Picture 83" descr="жен одед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588125" y="4076700"/>
            <a:ext cx="3333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70" name="Picture 82" descr="94250091_large_y13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011863" y="4149725"/>
            <a:ext cx="3524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71" name="Picture 81" descr="оде"/>
          <p:cNvPicPr>
            <a:picLocks noChangeAspect="1" noChangeArrowheads="1"/>
          </p:cNvPicPr>
          <p:nvPr/>
        </p:nvPicPr>
        <p:blipFill>
          <a:blip r:embed="rId18" cstate="screen"/>
          <a:srcRect/>
          <a:stretch>
            <a:fillRect/>
          </a:stretch>
        </p:blipFill>
        <p:spPr bwMode="auto">
          <a:xfrm>
            <a:off x="6227763" y="4581525"/>
            <a:ext cx="68580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72" name="Picture 80" descr="мн2 (4) - копия"/>
          <p:cNvPicPr>
            <a:picLocks noChangeAspect="1" noChangeArrowheads="1"/>
          </p:cNvPicPr>
          <p:nvPr/>
        </p:nvPicPr>
        <p:blipFill>
          <a:blip r:embed="rId19" cstate="screen"/>
          <a:srcRect/>
          <a:stretch>
            <a:fillRect/>
          </a:stretch>
        </p:blipFill>
        <p:spPr bwMode="auto">
          <a:xfrm>
            <a:off x="7092950" y="4149725"/>
            <a:ext cx="39052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73" name="Picture 79" descr="мн2 (3) - копия"/>
          <p:cNvPicPr>
            <a:picLocks noChangeAspect="1" noChangeArrowheads="1"/>
          </p:cNvPicPr>
          <p:nvPr/>
        </p:nvPicPr>
        <p:blipFill>
          <a:blip r:embed="rId20" cstate="screen"/>
          <a:srcRect/>
          <a:stretch>
            <a:fillRect/>
          </a:stretch>
        </p:blipFill>
        <p:spPr bwMode="auto">
          <a:xfrm>
            <a:off x="7524750" y="4221163"/>
            <a:ext cx="4191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74" name="Picture 78" descr="мн2 (4)"/>
          <p:cNvPicPr>
            <a:picLocks noChangeAspect="1" noChangeArrowheads="1"/>
          </p:cNvPicPr>
          <p:nvPr/>
        </p:nvPicPr>
        <p:blipFill>
          <a:blip r:embed="rId21" cstate="screen"/>
          <a:srcRect/>
          <a:stretch>
            <a:fillRect/>
          </a:stretch>
        </p:blipFill>
        <p:spPr bwMode="auto">
          <a:xfrm>
            <a:off x="7235825" y="4652963"/>
            <a:ext cx="619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75" name="Picture 77" descr="су"/>
          <p:cNvPicPr>
            <a:picLocks noChangeAspect="1" noChangeArrowheads="1"/>
          </p:cNvPicPr>
          <p:nvPr/>
        </p:nvPicPr>
        <p:blipFill>
          <a:blip r:embed="rId22" cstate="screen"/>
          <a:srcRect/>
          <a:stretch>
            <a:fillRect/>
          </a:stretch>
        </p:blipFill>
        <p:spPr bwMode="auto">
          <a:xfrm>
            <a:off x="3851275" y="5300663"/>
            <a:ext cx="9810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76" name="Picture 76" descr="7754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4932363" y="5300663"/>
            <a:ext cx="100012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77" name="Picture 75" descr="мн2"/>
          <p:cNvPicPr>
            <a:picLocks noChangeAspect="1" noChangeArrowheads="1"/>
          </p:cNvPicPr>
          <p:nvPr/>
        </p:nvPicPr>
        <p:blipFill>
          <a:blip r:embed="rId24" cstate="screen"/>
          <a:srcRect/>
          <a:stretch>
            <a:fillRect/>
          </a:stretch>
        </p:blipFill>
        <p:spPr bwMode="auto">
          <a:xfrm>
            <a:off x="6011863" y="5300663"/>
            <a:ext cx="938212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78" name="Picture 74" descr="ллот"/>
          <p:cNvPicPr>
            <a:picLocks noChangeAspect="1" noChangeArrowheads="1"/>
          </p:cNvPicPr>
          <p:nvPr/>
        </p:nvPicPr>
        <p:blipFill>
          <a:blip r:embed="rId25" cstate="screen"/>
          <a:srcRect/>
          <a:stretch>
            <a:fillRect/>
          </a:stretch>
        </p:blipFill>
        <p:spPr bwMode="auto">
          <a:xfrm>
            <a:off x="7019925" y="5373688"/>
            <a:ext cx="962025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79" name="Rectangle 90"/>
          <p:cNvSpPr>
            <a:spLocks noChangeArrowheads="1"/>
          </p:cNvSpPr>
          <p:nvPr/>
        </p:nvSpPr>
        <p:spPr bwMode="auto">
          <a:xfrm>
            <a:off x="0" y="23828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6680" name="Rectangle 91"/>
          <p:cNvSpPr>
            <a:spLocks noChangeArrowheads="1"/>
          </p:cNvSpPr>
          <p:nvPr/>
        </p:nvSpPr>
        <p:spPr bwMode="auto">
          <a:xfrm>
            <a:off x="0" y="2379663"/>
            <a:ext cx="12112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6681" name="Rectangle 93"/>
          <p:cNvSpPr>
            <a:spLocks noChangeArrowheads="1"/>
          </p:cNvSpPr>
          <p:nvPr/>
        </p:nvSpPr>
        <p:spPr bwMode="auto">
          <a:xfrm>
            <a:off x="0" y="2379663"/>
            <a:ext cx="1257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6682" name="Rectangle 95"/>
          <p:cNvSpPr>
            <a:spLocks noChangeArrowheads="1"/>
          </p:cNvSpPr>
          <p:nvPr/>
        </p:nvSpPr>
        <p:spPr bwMode="auto">
          <a:xfrm>
            <a:off x="0" y="2379663"/>
            <a:ext cx="1143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6683" name="Rectangle 97"/>
          <p:cNvSpPr>
            <a:spLocks noChangeArrowheads="1"/>
          </p:cNvSpPr>
          <p:nvPr/>
        </p:nvSpPr>
        <p:spPr bwMode="auto">
          <a:xfrm>
            <a:off x="0" y="2379663"/>
            <a:ext cx="1143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6684" name="Rectangle 99"/>
          <p:cNvSpPr>
            <a:spLocks noChangeArrowheads="1"/>
          </p:cNvSpPr>
          <p:nvPr/>
        </p:nvSpPr>
        <p:spPr bwMode="auto">
          <a:xfrm>
            <a:off x="0" y="2379663"/>
            <a:ext cx="12112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6685" name="Rectangle 101"/>
          <p:cNvSpPr>
            <a:spLocks noChangeArrowheads="1"/>
          </p:cNvSpPr>
          <p:nvPr/>
        </p:nvSpPr>
        <p:spPr bwMode="auto">
          <a:xfrm>
            <a:off x="0" y="2379663"/>
            <a:ext cx="1257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6686" name="Rectangle 103"/>
          <p:cNvSpPr>
            <a:spLocks noChangeArrowheads="1"/>
          </p:cNvSpPr>
          <p:nvPr/>
        </p:nvSpPr>
        <p:spPr bwMode="auto">
          <a:xfrm>
            <a:off x="0" y="2379663"/>
            <a:ext cx="1143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6687" name="Rectangle 105"/>
          <p:cNvSpPr>
            <a:spLocks noChangeArrowheads="1"/>
          </p:cNvSpPr>
          <p:nvPr/>
        </p:nvSpPr>
        <p:spPr bwMode="auto">
          <a:xfrm>
            <a:off x="0" y="2379663"/>
            <a:ext cx="1143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6688" name="Rectangle 107"/>
          <p:cNvSpPr>
            <a:spLocks noChangeArrowheads="1"/>
          </p:cNvSpPr>
          <p:nvPr/>
        </p:nvSpPr>
        <p:spPr bwMode="auto">
          <a:xfrm>
            <a:off x="0" y="2379663"/>
            <a:ext cx="12112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6689" name="Rectangle 109"/>
          <p:cNvSpPr>
            <a:spLocks noChangeArrowheads="1"/>
          </p:cNvSpPr>
          <p:nvPr/>
        </p:nvSpPr>
        <p:spPr bwMode="auto">
          <a:xfrm>
            <a:off x="0" y="2379663"/>
            <a:ext cx="1257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6690" name="Rectangle 111"/>
          <p:cNvSpPr>
            <a:spLocks noChangeArrowheads="1"/>
          </p:cNvSpPr>
          <p:nvPr/>
        </p:nvSpPr>
        <p:spPr bwMode="auto">
          <a:xfrm>
            <a:off x="0" y="2379663"/>
            <a:ext cx="1143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6691" name="Rectangle 113"/>
          <p:cNvSpPr>
            <a:spLocks noChangeArrowheads="1"/>
          </p:cNvSpPr>
          <p:nvPr/>
        </p:nvSpPr>
        <p:spPr bwMode="auto">
          <a:xfrm>
            <a:off x="0" y="2379663"/>
            <a:ext cx="1143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49355" name="Group 203"/>
          <p:cNvGraphicFramePr>
            <a:graphicFrameLocks noGrp="1"/>
          </p:cNvGraphicFramePr>
          <p:nvPr/>
        </p:nvGraphicFramePr>
        <p:xfrm>
          <a:off x="3779838" y="2924175"/>
          <a:ext cx="4248150" cy="3498851"/>
        </p:xfrm>
        <a:graphic>
          <a:graphicData uri="http://schemas.openxmlformats.org/drawingml/2006/table">
            <a:tbl>
              <a:tblPr/>
              <a:tblGrid>
                <a:gridCol w="1073150"/>
                <a:gridCol w="1120775"/>
                <a:gridCol w="1058862"/>
                <a:gridCol w="995363"/>
              </a:tblGrid>
              <a:tr h="11064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55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68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4" name="Group 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5971197"/>
              </p:ext>
            </p:extLst>
          </p:nvPr>
        </p:nvGraphicFramePr>
        <p:xfrm>
          <a:off x="935831" y="692696"/>
          <a:ext cx="3671888" cy="2015580"/>
        </p:xfrm>
        <a:graphic>
          <a:graphicData uri="http://schemas.openxmlformats.org/drawingml/2006/table">
            <a:tbl>
              <a:tblPr/>
              <a:tblGrid>
                <a:gridCol w="935038"/>
                <a:gridCol w="971550"/>
                <a:gridCol w="882650"/>
                <a:gridCol w="882650"/>
              </a:tblGrid>
              <a:tr h="100751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806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9799" y="882059"/>
            <a:ext cx="62007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187624" y="3212976"/>
            <a:ext cx="1656184" cy="10081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201888"/>
            <a:ext cx="1682750" cy="103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1406" y="3201887"/>
            <a:ext cx="1682750" cy="103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8182" y="3201886"/>
            <a:ext cx="1682750" cy="103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759599"/>
            <a:ext cx="62230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6" name="Line 246"/>
          <p:cNvCxnSpPr/>
          <p:nvPr/>
        </p:nvCxnSpPr>
        <p:spPr bwMode="auto">
          <a:xfrm flipV="1">
            <a:off x="2151484" y="3429000"/>
            <a:ext cx="260276" cy="342901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Прямая соединительная линия 15"/>
          <p:cNvCxnSpPr/>
          <p:nvPr/>
        </p:nvCxnSpPr>
        <p:spPr>
          <a:xfrm>
            <a:off x="1331640" y="3602729"/>
            <a:ext cx="288032" cy="228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2006527" y="3356992"/>
            <a:ext cx="9189" cy="4026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619672" y="3356992"/>
            <a:ext cx="144016" cy="4149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4" name="Прямая соединительная линия 2123"/>
          <p:cNvCxnSpPr/>
          <p:nvPr/>
        </p:nvCxnSpPr>
        <p:spPr>
          <a:xfrm>
            <a:off x="2987824" y="3717029"/>
            <a:ext cx="360040" cy="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6" name="Прямая соединительная линия 2125"/>
          <p:cNvCxnSpPr/>
          <p:nvPr/>
        </p:nvCxnSpPr>
        <p:spPr>
          <a:xfrm flipH="1">
            <a:off x="2987824" y="3558295"/>
            <a:ext cx="360040" cy="3203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8" name="Прямая соединительная линия 2127"/>
          <p:cNvCxnSpPr/>
          <p:nvPr/>
        </p:nvCxnSpPr>
        <p:spPr>
          <a:xfrm>
            <a:off x="2987824" y="3602729"/>
            <a:ext cx="360040" cy="2759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0" name="Прямая соединительная линия 2129"/>
          <p:cNvCxnSpPr/>
          <p:nvPr/>
        </p:nvCxnSpPr>
        <p:spPr>
          <a:xfrm>
            <a:off x="3563888" y="3564446"/>
            <a:ext cx="45246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2" name="Прямая соединительная линия 2131"/>
          <p:cNvCxnSpPr/>
          <p:nvPr/>
        </p:nvCxnSpPr>
        <p:spPr>
          <a:xfrm>
            <a:off x="3685183" y="3356992"/>
            <a:ext cx="229617" cy="4149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4" name="Прямая соединительная линия 2133"/>
          <p:cNvCxnSpPr/>
          <p:nvPr/>
        </p:nvCxnSpPr>
        <p:spPr>
          <a:xfrm flipH="1">
            <a:off x="3685185" y="3429000"/>
            <a:ext cx="229615" cy="2894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8" name="Прямая соединительная линия 2137"/>
          <p:cNvCxnSpPr/>
          <p:nvPr/>
        </p:nvCxnSpPr>
        <p:spPr>
          <a:xfrm>
            <a:off x="3914800" y="3878661"/>
            <a:ext cx="4411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0" name="Прямая соединительная линия 2139"/>
          <p:cNvCxnSpPr/>
          <p:nvPr/>
        </p:nvCxnSpPr>
        <p:spPr>
          <a:xfrm>
            <a:off x="4016357" y="3717029"/>
            <a:ext cx="267611" cy="3600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3" name="Прямая соединительная линия 2142"/>
          <p:cNvCxnSpPr/>
          <p:nvPr/>
        </p:nvCxnSpPr>
        <p:spPr>
          <a:xfrm flipH="1">
            <a:off x="4016357" y="3718478"/>
            <a:ext cx="267611" cy="3585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" name="Овал 1024"/>
          <p:cNvSpPr/>
          <p:nvPr/>
        </p:nvSpPr>
        <p:spPr>
          <a:xfrm>
            <a:off x="5057615" y="3771901"/>
            <a:ext cx="432048" cy="23812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6" name="Овал 1035"/>
          <p:cNvSpPr/>
          <p:nvPr/>
        </p:nvSpPr>
        <p:spPr>
          <a:xfrm>
            <a:off x="5102839" y="3602729"/>
            <a:ext cx="341599" cy="16917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7" name="Овал 1036"/>
          <p:cNvSpPr/>
          <p:nvPr/>
        </p:nvSpPr>
        <p:spPr>
          <a:xfrm>
            <a:off x="5183191" y="3399147"/>
            <a:ext cx="216024" cy="20130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8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3675" y="3548774"/>
            <a:ext cx="62865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276872"/>
            <a:ext cx="6469292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30822" y="1251391"/>
            <a:ext cx="4369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a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Ҡыш тураһында хикәйә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203848" y="1196752"/>
            <a:ext cx="4677172" cy="1800225"/>
          </a:xfrm>
        </p:spPr>
        <p:txBody>
          <a:bodyPr/>
          <a:lstStyle/>
          <a:p>
            <a:r>
              <a:rPr lang="ru-RU" sz="2800" b="1" i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Иғтибарығыҙ</a:t>
            </a:r>
            <a:r>
              <a:rPr lang="ru-RU" sz="28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br>
              <a:rPr lang="ru-RU" sz="28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t-RU" sz="28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өсөн </a:t>
            </a:r>
            <a:r>
              <a:rPr lang="tt-RU" sz="28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ҙур</a:t>
            </a:r>
            <a:r>
              <a:rPr lang="tt-RU" sz="28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tt-RU" sz="28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t-RU" sz="28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рәхмәт!</a:t>
            </a:r>
            <a:endParaRPr lang="ru-RU" sz="2800" b="1" i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656" y="731678"/>
            <a:ext cx="7128792" cy="2736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124565"/>
            <a:ext cx="7632848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940879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Прямоугольник 3"/>
          <p:cNvSpPr>
            <a:spLocks noChangeArrowheads="1"/>
          </p:cNvSpPr>
          <p:nvPr/>
        </p:nvSpPr>
        <p:spPr bwMode="auto">
          <a:xfrm>
            <a:off x="1571625" y="1196975"/>
            <a:ext cx="6429375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tt-RU" sz="2400" i="1" dirty="0">
                <a:solidFill>
                  <a:srgbClr val="009900"/>
                </a:solidFill>
              </a:rPr>
              <a:t>“</a:t>
            </a:r>
            <a:r>
              <a:rPr lang="tt-RU" sz="2400" i="1" dirty="0" smtClean="0">
                <a:solidFill>
                  <a:srgbClr val="009900"/>
                </a:solidFill>
              </a:rPr>
              <a:t>Балаларға ниндәйҙер уға билдәле булмаған </a:t>
            </a:r>
            <a:r>
              <a:rPr lang="tt-RU" sz="2400" i="1" dirty="0">
                <a:solidFill>
                  <a:srgbClr val="009900"/>
                </a:solidFill>
              </a:rPr>
              <a:t>биш </a:t>
            </a:r>
            <a:r>
              <a:rPr lang="tt-RU" sz="2400" i="1" dirty="0" smtClean="0">
                <a:solidFill>
                  <a:srgbClr val="009900"/>
                </a:solidFill>
              </a:rPr>
              <a:t>һүҙ </a:t>
            </a:r>
            <a:r>
              <a:rPr lang="tt-RU" sz="2400" i="1" dirty="0">
                <a:solidFill>
                  <a:srgbClr val="009900"/>
                </a:solidFill>
              </a:rPr>
              <a:t>өйрәтер </a:t>
            </a:r>
            <a:r>
              <a:rPr lang="tt-RU" sz="2400" i="1" dirty="0" smtClean="0">
                <a:solidFill>
                  <a:srgbClr val="009900"/>
                </a:solidFill>
              </a:rPr>
              <a:t>өсөн </a:t>
            </a:r>
            <a:r>
              <a:rPr lang="tt-RU" sz="2400" i="1" dirty="0">
                <a:solidFill>
                  <a:srgbClr val="009900"/>
                </a:solidFill>
              </a:rPr>
              <a:t>бик </a:t>
            </a:r>
            <a:r>
              <a:rPr lang="tt-RU" sz="2400" i="1" dirty="0" smtClean="0">
                <a:solidFill>
                  <a:srgbClr val="009900"/>
                </a:solidFill>
              </a:rPr>
              <a:t>оҙаҡ һәм заяға интегәсәкбеҙ, </a:t>
            </a:r>
            <a:r>
              <a:rPr lang="tt-RU" sz="2400" i="1" dirty="0">
                <a:solidFill>
                  <a:srgbClr val="009900"/>
                </a:solidFill>
              </a:rPr>
              <a:t>әгәр егерме биш </a:t>
            </a:r>
            <a:r>
              <a:rPr lang="tt-RU" sz="2400" i="1" dirty="0" smtClean="0">
                <a:solidFill>
                  <a:srgbClr val="009900"/>
                </a:solidFill>
              </a:rPr>
              <a:t>шундай һүҙҙе рәсәм менән </a:t>
            </a:r>
            <a:r>
              <a:rPr lang="tt-RU" sz="2400" i="1" dirty="0">
                <a:solidFill>
                  <a:srgbClr val="009900"/>
                </a:solidFill>
              </a:rPr>
              <a:t>бәйләп </a:t>
            </a:r>
            <a:r>
              <a:rPr lang="tt-RU" sz="2400" i="1" dirty="0" smtClean="0">
                <a:solidFill>
                  <a:srgbClr val="009900"/>
                </a:solidFill>
              </a:rPr>
              <a:t>өйрәтһәк-был </a:t>
            </a:r>
            <a:r>
              <a:rPr lang="tt-RU" sz="2400" i="1" dirty="0">
                <a:solidFill>
                  <a:srgbClr val="009900"/>
                </a:solidFill>
              </a:rPr>
              <a:t>күпкә </a:t>
            </a:r>
            <a:r>
              <a:rPr lang="tt-RU" sz="2400" i="1" dirty="0" smtClean="0">
                <a:solidFill>
                  <a:srgbClr val="009900"/>
                </a:solidFill>
              </a:rPr>
              <a:t>еңелерәк </a:t>
            </a:r>
            <a:r>
              <a:rPr lang="tt-RU" sz="2400" i="1" dirty="0">
                <a:solidFill>
                  <a:srgbClr val="009900"/>
                </a:solidFill>
              </a:rPr>
              <a:t>, </a:t>
            </a:r>
            <a:r>
              <a:rPr lang="tt-RU" sz="2400" i="1" dirty="0" smtClean="0">
                <a:solidFill>
                  <a:srgbClr val="009900"/>
                </a:solidFill>
              </a:rPr>
              <a:t>тиҙерәк </a:t>
            </a:r>
            <a:r>
              <a:rPr lang="tt-RU" sz="2400" i="1" dirty="0">
                <a:solidFill>
                  <a:srgbClr val="009900"/>
                </a:solidFill>
              </a:rPr>
              <a:t>һәм </a:t>
            </a:r>
            <a:r>
              <a:rPr lang="tt-RU" sz="2400" i="1" dirty="0" smtClean="0">
                <a:solidFill>
                  <a:srgbClr val="009900"/>
                </a:solidFill>
              </a:rPr>
              <a:t>отошлораҡ булыр</a:t>
            </a:r>
            <a:r>
              <a:rPr lang="tt-RU" sz="2400" i="1" dirty="0">
                <a:solidFill>
                  <a:srgbClr val="009900"/>
                </a:solidFill>
              </a:rPr>
              <a:t>...”</a:t>
            </a:r>
          </a:p>
          <a:p>
            <a:pPr algn="just"/>
            <a:r>
              <a:rPr lang="tt-RU" sz="2400" i="1" dirty="0">
                <a:solidFill>
                  <a:srgbClr val="009900"/>
                </a:solidFill>
              </a:rPr>
              <a:t>                    К.Д.Ушинский</a:t>
            </a:r>
            <a:endParaRPr lang="ru-RU" sz="2400" i="1" dirty="0">
              <a:solidFill>
                <a:srgbClr val="009900"/>
              </a:solidFill>
            </a:endParaRPr>
          </a:p>
          <a:p>
            <a:endParaRPr lang="tt-RU" sz="2400" i="1" dirty="0">
              <a:solidFill>
                <a:srgbClr val="009900"/>
              </a:solidFill>
            </a:endParaRPr>
          </a:p>
          <a:p>
            <a:endParaRPr lang="ru-RU" i="1" dirty="0">
              <a:solidFill>
                <a:srgbClr val="009900"/>
              </a:solidFill>
            </a:endParaRPr>
          </a:p>
          <a:p>
            <a:r>
              <a:rPr lang="ru-RU" sz="1200" b="1" i="1" dirty="0">
                <a:solidFill>
                  <a:srgbClr val="009900"/>
                </a:solidFill>
              </a:rPr>
              <a:t>«</a:t>
            </a:r>
            <a:r>
              <a:rPr lang="ru-RU" sz="1400" b="1" i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 ребёнка каким-нибудь пяти</a:t>
            </a:r>
            <a:br>
              <a:rPr lang="ru-RU" sz="1400" b="1" i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неизвестным ему словам, и он будет</a:t>
            </a:r>
            <a:br>
              <a:rPr lang="ru-RU" sz="1400" b="1" i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долго  и напрасно мучиться над ними,</a:t>
            </a:r>
            <a:br>
              <a:rPr lang="ru-RU" sz="1400" b="1" i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свяжите с картинками двадцать</a:t>
            </a:r>
            <a:br>
              <a:rPr lang="ru-RU" sz="1400" b="1" i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таких слов – и ребёнок усвоит их на  лету…»</a:t>
            </a:r>
            <a:br>
              <a:rPr lang="ru-RU" sz="1400" b="1" i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</a:t>
            </a:r>
            <a:r>
              <a:rPr lang="ru-RU" sz="1400" b="1" dirty="0" err="1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К.Д.Ушинский</a:t>
            </a:r>
            <a:endParaRPr lang="ru-RU" sz="1400" b="1" dirty="0">
              <a:solidFill>
                <a:srgbClr val="0099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15616" y="412020"/>
            <a:ext cx="7128792" cy="2986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tt-RU" b="1" i="1" dirty="0">
                <a:latin typeface="Times New Roman"/>
                <a:ea typeface="Times New Roman"/>
              </a:rPr>
              <a:t>Нимә ул лэпбук</a:t>
            </a:r>
            <a:endParaRPr lang="ru-RU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tt-RU" dirty="0">
                <a:solidFill>
                  <a:srgbClr val="000000"/>
                </a:solidFill>
                <a:latin typeface="Times New Roman"/>
                <a:ea typeface="Times New Roman"/>
              </a:rPr>
              <a:t>Лэпбук ул - интерактив тематик папка. </a:t>
            </a:r>
            <a:r>
              <a:rPr lang="ba-RU" dirty="0">
                <a:solidFill>
                  <a:srgbClr val="000000"/>
                </a:solidFill>
                <a:latin typeface="Times New Roman"/>
                <a:ea typeface="Times New Roman"/>
              </a:rPr>
              <a:t>Йә</a:t>
            </a:r>
            <a:r>
              <a:rPr lang="tt-RU" dirty="0">
                <a:solidFill>
                  <a:srgbClr val="000000"/>
                </a:solidFill>
                <a:latin typeface="Times New Roman"/>
                <a:ea typeface="Times New Roman"/>
              </a:rPr>
              <a:t>ки </a:t>
            </a:r>
            <a:r>
              <a:rPr lang="ba-RU" dirty="0">
                <a:solidFill>
                  <a:srgbClr val="000000"/>
                </a:solidFill>
                <a:latin typeface="Times New Roman"/>
                <a:ea typeface="Times New Roman"/>
              </a:rPr>
              <a:t>ҡ</a:t>
            </a:r>
            <a:r>
              <a:rPr lang="tt-RU" dirty="0">
                <a:solidFill>
                  <a:srgbClr val="000000"/>
                </a:solidFill>
                <a:latin typeface="Times New Roman"/>
                <a:ea typeface="Times New Roman"/>
              </a:rPr>
              <a:t>улдан я</a:t>
            </a:r>
            <a:r>
              <a:rPr lang="ba-RU" dirty="0">
                <a:solidFill>
                  <a:srgbClr val="000000"/>
                </a:solidFill>
                <a:latin typeface="Times New Roman"/>
                <a:ea typeface="Times New Roman"/>
              </a:rPr>
              <a:t>һ</a:t>
            </a:r>
            <a:r>
              <a:rPr lang="tt-RU" dirty="0">
                <a:solidFill>
                  <a:srgbClr val="000000"/>
                </a:solidFill>
                <a:latin typeface="Times New Roman"/>
                <a:ea typeface="Times New Roman"/>
              </a:rPr>
              <a:t>ал</a:t>
            </a:r>
            <a:r>
              <a:rPr lang="ba-RU" dirty="0">
                <a:solidFill>
                  <a:srgbClr val="000000"/>
                </a:solidFill>
                <a:latin typeface="Times New Roman"/>
                <a:ea typeface="Times New Roman"/>
              </a:rPr>
              <a:t>ғ</a:t>
            </a:r>
            <a:r>
              <a:rPr lang="tt-RU" dirty="0">
                <a:solidFill>
                  <a:srgbClr val="000000"/>
                </a:solidFill>
                <a:latin typeface="Times New Roman"/>
                <a:ea typeface="Times New Roman"/>
              </a:rPr>
              <a:t>ан ке</a:t>
            </a:r>
            <a:r>
              <a:rPr lang="ba-RU" dirty="0">
                <a:solidFill>
                  <a:srgbClr val="000000"/>
                </a:solidFill>
                <a:latin typeface="Times New Roman"/>
                <a:ea typeface="Times New Roman"/>
              </a:rPr>
              <a:t>ҫ</a:t>
            </a:r>
            <a:r>
              <a:rPr lang="tt-RU" dirty="0">
                <a:solidFill>
                  <a:srgbClr val="000000"/>
                </a:solidFill>
                <a:latin typeface="Times New Roman"/>
                <a:ea typeface="Times New Roman"/>
              </a:rPr>
              <a:t>әле, а</a:t>
            </a:r>
            <a:r>
              <a:rPr lang="ba-RU" dirty="0">
                <a:solidFill>
                  <a:srgbClr val="000000"/>
                </a:solidFill>
                <a:latin typeface="Times New Roman"/>
                <a:ea typeface="Times New Roman"/>
              </a:rPr>
              <a:t>с</a:t>
            </a:r>
            <a:r>
              <a:rPr lang="tt-RU" dirty="0">
                <a:solidFill>
                  <a:srgbClr val="000000"/>
                </a:solidFill>
                <a:latin typeface="Times New Roman"/>
                <a:ea typeface="Times New Roman"/>
              </a:rPr>
              <a:t>ыла тор</a:t>
            </a:r>
            <a:r>
              <a:rPr lang="ba-RU" dirty="0">
                <a:solidFill>
                  <a:srgbClr val="000000"/>
                </a:solidFill>
                <a:latin typeface="Times New Roman"/>
                <a:ea typeface="Times New Roman"/>
              </a:rPr>
              <a:t>ға</a:t>
            </a:r>
            <a:r>
              <a:rPr lang="tt-RU" dirty="0">
                <a:solidFill>
                  <a:srgbClr val="000000"/>
                </a:solidFill>
                <a:latin typeface="Times New Roman"/>
                <a:ea typeface="Times New Roman"/>
              </a:rPr>
              <a:t>н матур китап.  </a:t>
            </a:r>
            <a:r>
              <a:rPr lang="ba-RU" dirty="0">
                <a:solidFill>
                  <a:srgbClr val="000000"/>
                </a:solidFill>
                <a:latin typeface="Times New Roman"/>
                <a:ea typeface="Times New Roman"/>
              </a:rPr>
              <a:t>У</a:t>
            </a:r>
            <a:r>
              <a:rPr lang="tt-RU" dirty="0">
                <a:solidFill>
                  <a:srgbClr val="000000"/>
                </a:solidFill>
                <a:latin typeface="Times New Roman"/>
                <a:ea typeface="Times New Roman"/>
              </a:rPr>
              <a:t>ны берен</a:t>
            </a:r>
            <a:r>
              <a:rPr lang="ba-RU" dirty="0">
                <a:solidFill>
                  <a:srgbClr val="000000"/>
                </a:solidFill>
                <a:latin typeface="Times New Roman"/>
                <a:ea typeface="Times New Roman"/>
              </a:rPr>
              <a:t>с</a:t>
            </a:r>
            <a:r>
              <a:rPr lang="tt-RU" dirty="0">
                <a:solidFill>
                  <a:srgbClr val="000000"/>
                </a:solidFill>
                <a:latin typeface="Times New Roman"/>
                <a:ea typeface="Times New Roman"/>
              </a:rPr>
              <a:t>е </a:t>
            </a:r>
            <a:r>
              <a:rPr lang="ba-RU" dirty="0">
                <a:solidFill>
                  <a:srgbClr val="000000"/>
                </a:solidFill>
                <a:latin typeface="Times New Roman"/>
                <a:ea typeface="Times New Roman"/>
              </a:rPr>
              <a:t>тапҡыр </a:t>
            </a:r>
            <a:r>
              <a:rPr lang="tt-RU" dirty="0">
                <a:solidFill>
                  <a:srgbClr val="000000"/>
                </a:solidFill>
                <a:latin typeface="Times New Roman"/>
                <a:ea typeface="Times New Roman"/>
              </a:rPr>
              <a:t>Америка</a:t>
            </a:r>
            <a:r>
              <a:rPr lang="ba-RU" dirty="0">
                <a:solidFill>
                  <a:srgbClr val="000000"/>
                </a:solidFill>
                <a:latin typeface="Times New Roman"/>
                <a:ea typeface="Times New Roman"/>
              </a:rPr>
              <a:t>л</a:t>
            </a:r>
            <a:r>
              <a:rPr lang="tt-RU" dirty="0">
                <a:solidFill>
                  <a:srgbClr val="000000"/>
                </a:solidFill>
                <a:latin typeface="Times New Roman"/>
                <a:ea typeface="Times New Roman"/>
              </a:rPr>
              <a:t>а </a:t>
            </a:r>
            <a:r>
              <a:rPr lang="ba-RU" dirty="0">
                <a:solidFill>
                  <a:srgbClr val="000000"/>
                </a:solidFill>
                <a:latin typeface="Times New Roman"/>
                <a:ea typeface="Times New Roman"/>
              </a:rPr>
              <a:t>ҡ</a:t>
            </a:r>
            <a:r>
              <a:rPr lang="tt-RU" dirty="0">
                <a:solidFill>
                  <a:srgbClr val="000000"/>
                </a:solidFill>
                <a:latin typeface="Times New Roman"/>
                <a:ea typeface="Times New Roman"/>
              </a:rPr>
              <a:t>уллан</a:t>
            </a:r>
            <a:r>
              <a:rPr lang="ba-RU" dirty="0">
                <a:solidFill>
                  <a:srgbClr val="000000"/>
                </a:solidFill>
                <a:latin typeface="Times New Roman"/>
                <a:ea typeface="Times New Roman"/>
              </a:rPr>
              <a:t>ғ</a:t>
            </a:r>
            <a:r>
              <a:rPr lang="tt-RU" dirty="0">
                <a:solidFill>
                  <a:srgbClr val="000000"/>
                </a:solidFill>
                <a:latin typeface="Times New Roman"/>
                <a:ea typeface="Times New Roman"/>
              </a:rPr>
              <a:t>ан</a:t>
            </a:r>
            <a:r>
              <a:rPr lang="ba-RU" dirty="0">
                <a:solidFill>
                  <a:srgbClr val="000000"/>
                </a:solidFill>
                <a:latin typeface="Times New Roman"/>
                <a:ea typeface="Times New Roman"/>
              </a:rPr>
              <a:t>д</a:t>
            </a:r>
            <a:r>
              <a:rPr lang="tt-RU" dirty="0">
                <a:solidFill>
                  <a:srgbClr val="000000"/>
                </a:solidFill>
                <a:latin typeface="Times New Roman"/>
                <a:ea typeface="Times New Roman"/>
              </a:rPr>
              <a:t>ар. </a:t>
            </a:r>
            <a:r>
              <a:rPr lang="tt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Лэпбук </a:t>
            </a:r>
            <a:r>
              <a:rPr lang="tt-RU" dirty="0">
                <a:solidFill>
                  <a:srgbClr val="000000"/>
                </a:solidFill>
                <a:latin typeface="Times New Roman"/>
                <a:ea typeface="Times New Roman"/>
              </a:rPr>
              <a:t>яһағанда билдәле бер тема нигеҙендә эшләргә кәрәк.</a:t>
            </a:r>
            <a:endParaRPr lang="ru-RU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tt-RU" dirty="0">
                <a:solidFill>
                  <a:srgbClr val="000000"/>
                </a:solidFill>
                <a:latin typeface="Times New Roman"/>
                <a:ea typeface="Times New Roman"/>
              </a:rPr>
              <a:t>Лэпбук –рәс</a:t>
            </a:r>
            <a:r>
              <a:rPr lang="ba-RU" dirty="0">
                <a:solidFill>
                  <a:srgbClr val="000000"/>
                </a:solidFill>
                <a:latin typeface="Times New Roman"/>
                <a:ea typeface="Times New Roman"/>
              </a:rPr>
              <a:t>ә</a:t>
            </a:r>
            <a:r>
              <a:rPr lang="tt-RU" dirty="0">
                <a:solidFill>
                  <a:srgbClr val="000000"/>
                </a:solidFill>
                <a:latin typeface="Times New Roman"/>
                <a:ea typeface="Times New Roman"/>
              </a:rPr>
              <a:t>мле китап </a:t>
            </a:r>
            <a:r>
              <a:rPr lang="ba-RU" dirty="0">
                <a:solidFill>
                  <a:srgbClr val="000000"/>
                </a:solidFill>
                <a:latin typeface="Times New Roman"/>
                <a:ea typeface="Times New Roman"/>
              </a:rPr>
              <a:t>ҡ</a:t>
            </a:r>
            <a:r>
              <a:rPr lang="tt-RU" dirty="0">
                <a:solidFill>
                  <a:srgbClr val="000000"/>
                </a:solidFill>
                <a:latin typeface="Times New Roman"/>
                <a:ea typeface="Times New Roman"/>
              </a:rPr>
              <a:t>ына түгел, проект ө</a:t>
            </a:r>
            <a:r>
              <a:rPr lang="ba-RU" dirty="0">
                <a:solidFill>
                  <a:srgbClr val="000000"/>
                </a:solidFill>
                <a:latin typeface="Times New Roman"/>
                <a:ea typeface="Times New Roman"/>
              </a:rPr>
              <a:t>ҫ</a:t>
            </a:r>
            <a:r>
              <a:rPr lang="tt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т</a:t>
            </a:r>
            <a:r>
              <a:rPr lang="ba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ө</a:t>
            </a:r>
            <a:r>
              <a:rPr lang="tt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ндә  </a:t>
            </a:r>
            <a:r>
              <a:rPr lang="tt-RU" dirty="0">
                <a:solidFill>
                  <a:srgbClr val="000000"/>
                </a:solidFill>
                <a:latin typeface="Times New Roman"/>
                <a:ea typeface="Times New Roman"/>
              </a:rPr>
              <a:t>эшләү ө</a:t>
            </a:r>
            <a:r>
              <a:rPr lang="ba-RU" dirty="0">
                <a:solidFill>
                  <a:srgbClr val="000000"/>
                </a:solidFill>
                <a:latin typeface="Times New Roman"/>
                <a:ea typeface="Times New Roman"/>
              </a:rPr>
              <a:t>сө</a:t>
            </a:r>
            <a:r>
              <a:rPr lang="tt-RU" dirty="0">
                <a:solidFill>
                  <a:srgbClr val="000000"/>
                </a:solidFill>
                <a:latin typeface="Times New Roman"/>
                <a:ea typeface="Times New Roman"/>
              </a:rPr>
              <a:t>н </a:t>
            </a:r>
            <a:r>
              <a:rPr lang="ba-RU" dirty="0">
                <a:solidFill>
                  <a:srgbClr val="000000"/>
                </a:solidFill>
                <a:latin typeface="Times New Roman"/>
                <a:ea typeface="Times New Roman"/>
              </a:rPr>
              <a:t>ярҙам.</a:t>
            </a:r>
            <a:endParaRPr lang="ru-RU" dirty="0"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ba-RU" b="1" dirty="0">
                <a:latin typeface="Times New Roman"/>
                <a:ea typeface="Times New Roman"/>
                <a:cs typeface="Times New Roman"/>
              </a:rPr>
              <a:t>Лэпбук нимә өсөн кәрәк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ba-RU" dirty="0">
                <a:latin typeface="Times New Roman"/>
                <a:ea typeface="Times New Roman"/>
                <a:cs typeface="Times New Roman"/>
              </a:rPr>
              <a:t>Ул балаға өйрәткән теманы яҡшырак аңлау һәм иҫтә ҡалдырыу өсөн </a:t>
            </a:r>
            <a:r>
              <a:rPr lang="ba-RU" dirty="0" smtClean="0">
                <a:latin typeface="Times New Roman"/>
                <a:ea typeface="Times New Roman"/>
                <a:cs typeface="Times New Roman"/>
              </a:rPr>
              <a:t>кәрәк.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ba-RU" dirty="0" smtClean="0">
                <a:latin typeface="Times New Roman"/>
                <a:ea typeface="Times New Roman"/>
              </a:rPr>
              <a:t>Үткәнде </a:t>
            </a:r>
            <a:r>
              <a:rPr lang="ba-RU" dirty="0">
                <a:latin typeface="Times New Roman"/>
                <a:ea typeface="Times New Roman"/>
              </a:rPr>
              <a:t>ҡабатлау өсөн бик яҡшы </a:t>
            </a:r>
            <a:r>
              <a:rPr lang="ba-RU" dirty="0" smtClean="0">
                <a:latin typeface="Times New Roman"/>
                <a:ea typeface="Times New Roman"/>
              </a:rPr>
              <a:t>алым.</a:t>
            </a:r>
            <a:endParaRPr lang="ru-RU" dirty="0">
              <a:latin typeface="Times New Roman"/>
              <a:ea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4"/>
          <p:cNvSpPr>
            <a:spLocks noChangeArrowheads="1"/>
          </p:cNvSpPr>
          <p:nvPr/>
        </p:nvSpPr>
        <p:spPr bwMode="auto">
          <a:xfrm>
            <a:off x="755650" y="4840288"/>
            <a:ext cx="2428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600"/>
              <a:t> </a:t>
            </a:r>
          </a:p>
        </p:txBody>
      </p:sp>
      <p:sp>
        <p:nvSpPr>
          <p:cNvPr id="2355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21479" y="332656"/>
            <a:ext cx="8229600" cy="576064"/>
          </a:xfrm>
        </p:spPr>
        <p:txBody>
          <a:bodyPr/>
          <a:lstStyle/>
          <a:p>
            <a:r>
              <a:rPr lang="ba-RU" sz="2800" b="1" dirty="0" smtClean="0">
                <a:solidFill>
                  <a:srgbClr val="B79315"/>
                </a:solidFill>
                <a:latin typeface="Bookman Old Style" pitchFamily="18" charset="0"/>
              </a:rPr>
              <a:t>      ЛЭПБУК </a:t>
            </a:r>
            <a:r>
              <a:rPr lang="ba-RU" sz="2800" b="1" dirty="0" smtClean="0">
                <a:solidFill>
                  <a:srgbClr val="B7931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«Уйнай,уйнай үҫәбеҙ»</a:t>
            </a:r>
            <a:endParaRPr lang="ru-RU" sz="2800" b="1" dirty="0" smtClean="0">
              <a:solidFill>
                <a:srgbClr val="B7931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Dina\Desktop\лэпбук2\DSC_068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095" y="908720"/>
            <a:ext cx="3190850" cy="3521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ina\Desktop\лэпбук2\DSC_068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5" y="1916832"/>
            <a:ext cx="4896543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4"/>
          <p:cNvSpPr>
            <a:spLocks noChangeArrowheads="1"/>
          </p:cNvSpPr>
          <p:nvPr/>
        </p:nvSpPr>
        <p:spPr bwMode="auto">
          <a:xfrm>
            <a:off x="755650" y="4840288"/>
            <a:ext cx="2428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600"/>
              <a:t> </a:t>
            </a:r>
          </a:p>
        </p:txBody>
      </p:sp>
      <p:sp>
        <p:nvSpPr>
          <p:cNvPr id="2355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55650" y="260648"/>
            <a:ext cx="8229600" cy="576064"/>
          </a:xfrm>
        </p:spPr>
        <p:txBody>
          <a:bodyPr/>
          <a:lstStyle/>
          <a:p>
            <a:r>
              <a:rPr lang="ru-RU" sz="2800" b="1" dirty="0" smtClean="0">
                <a:solidFill>
                  <a:srgbClr val="B7931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B7931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dirty="0" smtClean="0">
              <a:solidFill>
                <a:srgbClr val="B7931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Dina\Desktop\IMG_20191205_19135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094" y="3356993"/>
            <a:ext cx="3838922" cy="2793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ina\Desktop\IMG_20191205_19135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692696"/>
            <a:ext cx="3240360" cy="4132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98538" y="807327"/>
            <a:ext cx="36269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a-RU" sz="2800" b="1" dirty="0">
                <a:solidFill>
                  <a:srgbClr val="B79315"/>
                </a:solidFill>
                <a:latin typeface="Bookman Old Style" pitchFamily="18" charset="0"/>
              </a:rPr>
              <a:t>ЛЭПБУК </a:t>
            </a:r>
            <a:r>
              <a:rPr lang="ba-RU" sz="2800" b="1" dirty="0" smtClean="0">
                <a:solidFill>
                  <a:srgbClr val="B7931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«Бармаҡ тантарескалары»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0475769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4"/>
          <p:cNvSpPr>
            <a:spLocks noChangeArrowheads="1"/>
          </p:cNvSpPr>
          <p:nvPr/>
        </p:nvSpPr>
        <p:spPr bwMode="auto">
          <a:xfrm>
            <a:off x="755650" y="4840288"/>
            <a:ext cx="2428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600"/>
              <a:t> </a:t>
            </a:r>
          </a:p>
        </p:txBody>
      </p:sp>
      <p:sp>
        <p:nvSpPr>
          <p:cNvPr id="2355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55650" y="260648"/>
            <a:ext cx="8229600" cy="576064"/>
          </a:xfrm>
        </p:spPr>
        <p:txBody>
          <a:bodyPr/>
          <a:lstStyle/>
          <a:p>
            <a:r>
              <a:rPr lang="ru-RU" sz="2800" b="1" dirty="0" err="1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Тантамарескалар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77094" y="692696"/>
            <a:ext cx="26147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>
                <a:latin typeface="Georgia" panose="02040502050405020303" pitchFamily="18" charset="0"/>
              </a:rPr>
              <a:t>Тантамареска</a:t>
            </a:r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dirty="0" err="1">
                <a:latin typeface="Georgia" panose="02040502050405020303" pitchFamily="18" charset="0"/>
              </a:rPr>
              <a:t>төрҙәре</a:t>
            </a:r>
            <a:endParaRPr lang="ru-RU" dirty="0">
              <a:latin typeface="Georgia" panose="02040502050405020303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77094" y="1697697"/>
            <a:ext cx="31188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ru-RU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һүрәт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тантамарескаһы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,</a:t>
            </a:r>
          </a:p>
          <a:p>
            <a:pPr marL="285750" indent="-285750">
              <a:buFont typeface="Arial" charset="0"/>
              <a:buChar char="•"/>
            </a:pPr>
            <a:r>
              <a:rPr lang="ru-RU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бармаҡ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тантамарескаһы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, </a:t>
            </a:r>
          </a:p>
          <a:p>
            <a:pPr marL="285750" indent="-285750">
              <a:buFont typeface="Arial" charset="0"/>
              <a:buChar char="•"/>
            </a:pPr>
            <a:r>
              <a:rPr lang="ru-RU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туҡыма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тантамарескаһы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. </a:t>
            </a:r>
            <a:endParaRPr lang="ru-RU" dirty="0" smtClean="0"/>
          </a:p>
          <a:p>
            <a:endParaRPr lang="ru-RU" dirty="0" smtClean="0">
              <a:solidFill>
                <a:srgbClr val="000000"/>
              </a:solidFill>
              <a:latin typeface="Times New Roman"/>
              <a:ea typeface="Times New Roman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2002237" y="1062028"/>
            <a:ext cx="484632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 descr="C:\Users\Dina\Desktop\МАСТЕР _КЛАСС ГУНО\тантамарески\тантамарески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131157"/>
            <a:ext cx="1955611" cy="2006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Dina\Desktop\МАСТЕР _КЛАСС ГУНО\тантамарески\тантамарески 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932" y="3676240"/>
            <a:ext cx="2808312" cy="2328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ina\Desktop\МАСТЕР _КЛАСС ГУНО\тантамарески\тант1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707538"/>
            <a:ext cx="2592288" cy="2296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Dina\Desktop\МАСТЕР _КЛАСС ГУНО\тантамарески\тант дев и мальч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2004" y="1278748"/>
            <a:ext cx="2725141" cy="1829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903018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4"/>
          <p:cNvSpPr>
            <a:spLocks noChangeArrowheads="1"/>
          </p:cNvSpPr>
          <p:nvPr/>
        </p:nvSpPr>
        <p:spPr bwMode="auto">
          <a:xfrm>
            <a:off x="755650" y="4840288"/>
            <a:ext cx="2428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600"/>
              <a:t> </a:t>
            </a:r>
          </a:p>
        </p:txBody>
      </p:sp>
      <p:sp>
        <p:nvSpPr>
          <p:cNvPr id="2355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33316" y="473892"/>
            <a:ext cx="4392488" cy="648071"/>
          </a:xfrm>
        </p:spPr>
        <p:txBody>
          <a:bodyPr/>
          <a:lstStyle/>
          <a:p>
            <a:r>
              <a:rPr lang="ru-RU" sz="2800" b="1" dirty="0" smtClean="0">
                <a:solidFill>
                  <a:srgbClr val="B7931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B7931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dirty="0" smtClean="0">
              <a:solidFill>
                <a:srgbClr val="B7931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98538" y="1751945"/>
            <a:ext cx="220531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</a:rPr>
              <a:t>БЕСӘЙ</a:t>
            </a:r>
          </a:p>
          <a:p>
            <a:r>
              <a:rPr lang="ru-RU" sz="1200" dirty="0" err="1">
                <a:solidFill>
                  <a:srgbClr val="000000"/>
                </a:solidFill>
                <a:latin typeface="Times New Roman"/>
                <a:ea typeface="Times New Roman"/>
              </a:rPr>
              <a:t>Бесәй</a:t>
            </a: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1200" dirty="0" err="1">
                <a:solidFill>
                  <a:srgbClr val="000000"/>
                </a:solidFill>
                <a:latin typeface="Times New Roman"/>
                <a:ea typeface="Times New Roman"/>
              </a:rPr>
              <a:t>төшкән</a:t>
            </a: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1200" dirty="0" err="1">
                <a:solidFill>
                  <a:srgbClr val="000000"/>
                </a:solidFill>
                <a:latin typeface="Times New Roman"/>
                <a:ea typeface="Times New Roman"/>
              </a:rPr>
              <a:t>байлыҡҡа</a:t>
            </a: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</a:rPr>
              <a:t> –</a:t>
            </a:r>
          </a:p>
          <a:p>
            <a:r>
              <a:rPr lang="ru-RU" sz="1200" dirty="0" err="1">
                <a:solidFill>
                  <a:srgbClr val="000000"/>
                </a:solidFill>
                <a:latin typeface="Times New Roman"/>
                <a:ea typeface="Times New Roman"/>
              </a:rPr>
              <a:t>Сумған</a:t>
            </a: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1200" dirty="0" err="1">
                <a:solidFill>
                  <a:srgbClr val="000000"/>
                </a:solidFill>
                <a:latin typeface="Times New Roman"/>
                <a:ea typeface="Times New Roman"/>
              </a:rPr>
              <a:t>тәмле</a:t>
            </a: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1200" dirty="0" err="1">
                <a:solidFill>
                  <a:srgbClr val="000000"/>
                </a:solidFill>
                <a:latin typeface="Times New Roman"/>
                <a:ea typeface="Times New Roman"/>
              </a:rPr>
              <a:t>ҡаймаҡҡа</a:t>
            </a: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</a:p>
          <a:p>
            <a:r>
              <a:rPr lang="ru-RU" sz="1200" dirty="0" err="1">
                <a:solidFill>
                  <a:srgbClr val="000000"/>
                </a:solidFill>
                <a:latin typeface="Times New Roman"/>
                <a:ea typeface="Times New Roman"/>
              </a:rPr>
              <a:t>Аҙағы</a:t>
            </a: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1200" dirty="0" err="1">
                <a:solidFill>
                  <a:srgbClr val="000000"/>
                </a:solidFill>
                <a:latin typeface="Times New Roman"/>
                <a:ea typeface="Times New Roman"/>
              </a:rPr>
              <a:t>нисек</a:t>
            </a: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бөтөр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,</a:t>
            </a:r>
          </a:p>
          <a:p>
            <a:r>
              <a:rPr lang="ru-RU" sz="1200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Йырлаһа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</a:rPr>
              <a:t>ла: “</a:t>
            </a:r>
            <a:r>
              <a:rPr lang="ru-RU" sz="1200" dirty="0" err="1">
                <a:solidFill>
                  <a:srgbClr val="000000"/>
                </a:solidFill>
                <a:latin typeface="Times New Roman"/>
                <a:ea typeface="Times New Roman"/>
              </a:rPr>
              <a:t>Мыр</a:t>
            </a: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1200" dirty="0" err="1">
                <a:solidFill>
                  <a:srgbClr val="000000"/>
                </a:solidFill>
                <a:latin typeface="Times New Roman"/>
                <a:ea typeface="Times New Roman"/>
              </a:rPr>
              <a:t>ҙа</a:t>
            </a: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1200" dirty="0" err="1">
                <a:solidFill>
                  <a:srgbClr val="000000"/>
                </a:solidFill>
                <a:latin typeface="Times New Roman"/>
                <a:ea typeface="Times New Roman"/>
              </a:rPr>
              <a:t>мыр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!”</a:t>
            </a:r>
          </a:p>
          <a:p>
            <a:pPr marL="285750" indent="-285750">
              <a:buFont typeface="Arial" charset="0"/>
              <a:buChar char="•"/>
            </a:pPr>
            <a:endParaRPr lang="ru-RU" sz="1200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СУСҠА</a:t>
            </a:r>
          </a:p>
          <a:p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Мырҡ-мырҡ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мырҡылдай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Ер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һөрә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ул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һабандай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Ҡойороғо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элмәкле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Төҫтәре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алһыу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ғына</a:t>
            </a: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endParaRPr lang="ru-RU" sz="12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БӘРӘС</a:t>
            </a: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r>
              <a:rPr lang="ru-RU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Бѳҙрә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генә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бер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бәрәс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</a:t>
            </a:r>
          </a:p>
          <a:p>
            <a:r>
              <a:rPr lang="ru-RU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Ҡысҡыра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</a:t>
            </a:r>
            <a:r>
              <a:rPr lang="ru-RU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һѳт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бирмәгәс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</a:t>
            </a:r>
          </a:p>
          <a:p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</a:t>
            </a:r>
            <a:r>
              <a:rPr lang="ru-RU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Кәрәк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- </a:t>
            </a:r>
            <a:r>
              <a:rPr lang="ru-RU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ти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ул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- </a:t>
            </a:r>
            <a:r>
              <a:rPr lang="ru-RU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мә-мә-мәм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</a:t>
            </a:r>
          </a:p>
          <a:p>
            <a:r>
              <a:rPr lang="ru-RU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Юҡ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ашарға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бер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нәмәм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</a:p>
          <a:p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КӨСӨГӨМ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Көсөгөм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бар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кес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кенә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Әле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ул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бәпес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кенә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Эсерәмен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һөт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кенә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Торам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иркәләп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кенә</a:t>
            </a:r>
            <a:r>
              <a:rPr lang="ru-RU" sz="1200" dirty="0"/>
              <a:t>.</a:t>
            </a:r>
            <a:endParaRPr lang="ru-RU" sz="12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000000"/>
              </a:solidFill>
              <a:latin typeface="Times New Roman"/>
              <a:ea typeface="Times New Roman"/>
            </a:endParaRPr>
          </a:p>
        </p:txBody>
      </p:sp>
      <p:pic>
        <p:nvPicPr>
          <p:cNvPr id="8" name="Picture 2" descr="C:\Users\Dina\Desktop\МАСТЕР _КЛАСС ГУНО\тантамарески\тантамарески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795" y="1306629"/>
            <a:ext cx="3888432" cy="4210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64501" y="797837"/>
            <a:ext cx="37797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a-RU" sz="24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ba-RU" sz="24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айуандар тураһында </a:t>
            </a:r>
            <a:r>
              <a:rPr lang="ba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шиғырҙар</a:t>
            </a:r>
            <a:endParaRPr lang="ru-RU" sz="20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445159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4"/>
          <p:cNvSpPr>
            <a:spLocks noChangeArrowheads="1"/>
          </p:cNvSpPr>
          <p:nvPr/>
        </p:nvSpPr>
        <p:spPr bwMode="auto">
          <a:xfrm>
            <a:off x="755650" y="4840288"/>
            <a:ext cx="2428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600"/>
              <a:t> </a:t>
            </a:r>
          </a:p>
        </p:txBody>
      </p:sp>
      <p:sp>
        <p:nvSpPr>
          <p:cNvPr id="2355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98538" y="404664"/>
            <a:ext cx="7689313" cy="576064"/>
          </a:xfrm>
        </p:spPr>
        <p:txBody>
          <a:bodyPr/>
          <a:lstStyle/>
          <a:p>
            <a:r>
              <a:rPr lang="ru-RU" sz="2800" b="1" dirty="0" smtClean="0">
                <a:solidFill>
                  <a:srgbClr val="B7931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 </a:t>
            </a:r>
            <a:r>
              <a:rPr lang="ru-RU" sz="2800" b="1" dirty="0" err="1" smtClean="0">
                <a:solidFill>
                  <a:srgbClr val="B7931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төҙәткестәр</a:t>
            </a:r>
            <a:endParaRPr lang="ru-RU" sz="2800" b="1" dirty="0" smtClean="0">
              <a:solidFill>
                <a:srgbClr val="B7931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98538" y="863663"/>
            <a:ext cx="5859462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Да-да-да –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ҡуян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саба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урманда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Ды-ды-ды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иңләп-буйлап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урманды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Дә-дә-дә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барса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бөжәк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үләндә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Ды-ды-ды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ҡуян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күреп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ҡыуанды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ba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ba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Ңө-ңө-ңө – ана айыуҙың өңө,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ba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Нө-нө-нө – үкерә көнө-төнө.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ba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Ңы-ңы-ңы – өңө уның өр-яңы,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ba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Нө-нө-нө – тығылыр микән өнө.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ba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Нә-нә-нә – япраҡ өйә өйөнә</a:t>
            </a:r>
            <a:r>
              <a:rPr lang="ba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ba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ba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Гә-гә-гә – кәзә килгән кәзәгә,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ba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Ға-ға-ға – эләктем тип ҡазаға.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ba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Ҙа-ҙа-ҙа – ҡойроҡ ҡалды ҡаҙауҙа,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ba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Ға-ға-ға – ҡаҙау ҡалһын язаға</a:t>
            </a:r>
            <a:endParaRPr lang="ba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ba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ba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Өп-өп-өп – эттәр сабыша өрөп, </a:t>
            </a:r>
          </a:p>
          <a:p>
            <a:r>
              <a:rPr lang="ba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Өп-өп-өп – төндәр буйына йөрөп. </a:t>
            </a:r>
          </a:p>
          <a:p>
            <a:r>
              <a:rPr lang="ba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Еп-еп-еп – хужаһы еткән килеп, </a:t>
            </a:r>
          </a:p>
          <a:p>
            <a:r>
              <a:rPr lang="ba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Еп-еп-еп – эте икәнен белеп. </a:t>
            </a:r>
          </a:p>
          <a:p>
            <a:endParaRPr lang="ba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ba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978438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2005</TotalTime>
  <Words>439</Words>
  <Application>Microsoft Office PowerPoint</Application>
  <PresentationFormat>Экран (4:3)</PresentationFormat>
  <Paragraphs>102</Paragraphs>
  <Slides>15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Мәктәпкәсә йәштәге балаларҙың бәйләнешле телмәрен үҫтереүҙә инновацион алымдар</vt:lpstr>
      <vt:lpstr>Презентация PowerPoint</vt:lpstr>
      <vt:lpstr>Презентация PowerPoint</vt:lpstr>
      <vt:lpstr>Презентация PowerPoint</vt:lpstr>
      <vt:lpstr>      ЛЭПБУК «Уйнай,уйнай үҫәбеҙ»</vt:lpstr>
      <vt:lpstr> </vt:lpstr>
      <vt:lpstr>Тантамарескалар </vt:lpstr>
      <vt:lpstr> </vt:lpstr>
      <vt:lpstr>Тел төҙәткестәр</vt:lpstr>
      <vt:lpstr>Презентация PowerPoint</vt:lpstr>
      <vt:lpstr>Мнемотехника структураһы</vt:lpstr>
      <vt:lpstr>Мнемотаблица</vt:lpstr>
      <vt:lpstr>Презентация PowerPoint</vt:lpstr>
      <vt:lpstr>Презентация PowerPoint</vt:lpstr>
      <vt:lpstr>Иғтибарығыҙ   өсөн ҙур  рәхмәт!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natasha23</dc:creator>
  <cp:lastModifiedBy>Dina</cp:lastModifiedBy>
  <cp:revision>105</cp:revision>
  <cp:lastPrinted>2019-10-08T15:31:27Z</cp:lastPrinted>
  <dcterms:created xsi:type="dcterms:W3CDTF">2011-08-02T23:19:04Z</dcterms:created>
  <dcterms:modified xsi:type="dcterms:W3CDTF">2020-04-09T10:34:42Z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00080032a50000000000010250300207f7000400038000</vt:lpwstr>
  </property>
</Properties>
</file>