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9" r:id="rId3"/>
    <p:sldId id="256" r:id="rId4"/>
    <p:sldId id="257" r:id="rId5"/>
    <p:sldId id="260" r:id="rId6"/>
    <p:sldId id="261" r:id="rId7"/>
    <p:sldId id="262" r:id="rId8"/>
    <p:sldId id="263" r:id="rId9"/>
    <p:sldId id="258" r:id="rId10"/>
    <p:sldId id="266" r:id="rId11"/>
    <p:sldId id="264" r:id="rId12"/>
    <p:sldId id="265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41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5F86C-48BD-4B65-96C3-EB72359D0E7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E5B74-A23B-41E9-9915-65B9AEEA2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485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519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457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358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156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997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559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508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282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75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8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849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689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43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2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608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77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97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2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487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89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77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5AD93-3859-4414-A339-03B5C7CDC32F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23622-B2A8-4F73-859B-F95940633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80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00EA6-D7F8-46AA-962C-F613FD955F8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FCD7A-D738-4FF7-999C-F1F78DDC852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1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82;&#1072;&#1088;&#1090;&#1080;&#1085;&#1082;&#1080;%20&#1096;&#1082;&#1086;&#1083;&#1100;&#1085;&#1099;&#1077;&amp;from=tabbar" TargetMode="External"/><Relationship Id="rId2" Type="http://schemas.openxmlformats.org/officeDocument/2006/relationships/hyperlink" Target="https://www.uchportal.ru/publ/23-1-0-173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620688"/>
            <a:ext cx="7920880" cy="46805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Урок русского языка</a:t>
            </a: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4 класс</a:t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УМК «Школа России»</a:t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  <a:ea typeface="Calibri"/>
                <a:cs typeface="Times New Roman"/>
              </a:rPr>
              <a:t>Тема</a:t>
            </a:r>
            <a:r>
              <a:rPr lang="ru-RU" sz="3600" dirty="0">
                <a:solidFill>
                  <a:srgbClr val="002060"/>
                </a:solidFill>
                <a:ea typeface="Calibri"/>
                <a:cs typeface="Times New Roman"/>
              </a:rPr>
              <a:t>: </a:t>
            </a:r>
            <a:r>
              <a:rPr lang="ru-RU" sz="3600" dirty="0" smtClean="0">
                <a:solidFill>
                  <a:srgbClr val="002060"/>
                </a:solidFill>
                <a:ea typeface="Calibri"/>
                <a:cs typeface="Times New Roman"/>
              </a:rPr>
              <a:t>«</a:t>
            </a:r>
            <a:r>
              <a:rPr lang="ru-RU" sz="3200" b="1" dirty="0">
                <a:solidFill>
                  <a:srgbClr val="002060"/>
                </a:solidFill>
              </a:rPr>
              <a:t>2-е лицо глаголов настоящего и будущего времени в единственном числе</a:t>
            </a:r>
            <a:r>
              <a:rPr lang="ru-RU" sz="3600" dirty="0" smtClean="0">
                <a:solidFill>
                  <a:srgbClr val="002060"/>
                </a:solidFill>
                <a:ea typeface="Calibri"/>
                <a:cs typeface="Times New Roman"/>
              </a:rPr>
              <a:t>»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r>
              <a:rPr lang="ru-RU" sz="4000" dirty="0"/>
              <a:t/>
            </a:r>
            <a:br>
              <a:rPr lang="ru-RU" sz="4000" dirty="0"/>
            </a:br>
            <a:endParaRPr lang="ru-RU" sz="2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27984" y="4941168"/>
            <a:ext cx="4064000" cy="1223962"/>
          </a:xfrm>
        </p:spPr>
        <p:txBody>
          <a:bodyPr/>
          <a:lstStyle/>
          <a:p>
            <a:pPr algn="r"/>
            <a:endParaRPr lang="ru-RU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55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avatars.mds.yandex.net/get-pdb/1781474/f0e3cee7-5ec5-4cfc-888c-e7808dac0758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533632" cy="423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8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01608" cy="1359024"/>
          </a:xfrm>
        </p:spPr>
        <p:txBody>
          <a:bodyPr>
            <a:normAutofit fontScale="90000"/>
          </a:bodyPr>
          <a:lstStyle/>
          <a:p>
            <a:r>
              <a:rPr lang="ru-RU" sz="40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материала.</a:t>
            </a:r>
            <a:br>
              <a:rPr lang="ru-RU" sz="40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Выпишите глаголы 2-го лица единственного числа, обо­значьте орфограмму</a:t>
            </a:r>
            <a:r>
              <a:rPr lang="ru-RU" sz="2200" b="1" dirty="0">
                <a:solidFill>
                  <a:srgbClr val="C00000"/>
                </a:solidFill>
                <a:latin typeface="Times New Roman"/>
                <a:ea typeface="Times New Roman"/>
              </a:rPr>
              <a:t>.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72817"/>
            <a:ext cx="7528023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1)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Поспешишь - людей насмешишь. 2) Слово не воробей: вылетит — не поймаешь. 3) От умного научишься, от глупого разучишься. 4) Два века не проживёшь. 5) Посеешь в пору — соберёшь зерна гору.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2227007" cy="2368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701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11003" y="2015532"/>
            <a:ext cx="648072" cy="45812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07905" y="2025824"/>
            <a:ext cx="716892" cy="44783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2060848"/>
            <a:ext cx="659482" cy="41281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63031" y="2526432"/>
            <a:ext cx="624793" cy="50405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65848" y="2572360"/>
            <a:ext cx="678160" cy="50405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2572360"/>
            <a:ext cx="648072" cy="45812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465548"/>
            <a:ext cx="720080" cy="50405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412776"/>
            <a:ext cx="720080" cy="470054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1608" cy="1359024"/>
          </a:xfrm>
        </p:spPr>
        <p:txBody>
          <a:bodyPr>
            <a:normAutofit/>
          </a:bodyPr>
          <a:lstStyle/>
          <a:p>
            <a:r>
              <a:rPr lang="ru-RU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2409" y="1285156"/>
            <a:ext cx="698477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Поспешишь, насмешишь, (не) поймаешь, научишься, разучишься, проживёшь, посеешь, соберёшь.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9218" name="Picture 2" descr="C:\Users\Орлова Лариса\Desktop\Картинки для презентаций\dac1e5425380754e1db296f3280110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3316058"/>
            <a:ext cx="2172965" cy="277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97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РЕФЛЕКСИЯ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https://felicina.ru/wp-content/uploads/2018/09/picture-77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83568" y="1604094"/>
            <a:ext cx="1980220" cy="211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827584" y="3665572"/>
            <a:ext cx="1978025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1483043"/>
            <a:ext cx="43924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0" i="0" dirty="0" smtClean="0">
                <a:solidFill>
                  <a:srgbClr val="002060"/>
                </a:solidFill>
                <a:effectLst/>
                <a:latin typeface="Times New Roman"/>
              </a:rPr>
              <a:t>сегодня я узнал…</a:t>
            </a:r>
            <a:endParaRPr lang="ru-RU" sz="3200" b="0" i="0" dirty="0" smtClean="0">
              <a:solidFill>
                <a:srgbClr val="002060"/>
              </a:solidFill>
              <a:effectLst/>
              <a:latin typeface="Arial"/>
            </a:endParaRPr>
          </a:p>
          <a:p>
            <a:pPr algn="just"/>
            <a:r>
              <a:rPr lang="ru-RU" sz="3200" b="0" i="0" dirty="0" smtClean="0">
                <a:solidFill>
                  <a:srgbClr val="002060"/>
                </a:solidFill>
                <a:effectLst/>
                <a:latin typeface="Times New Roman"/>
              </a:rPr>
              <a:t>было трудно…</a:t>
            </a:r>
            <a:endParaRPr lang="ru-RU" sz="3200" b="0" i="0" dirty="0" smtClean="0">
              <a:solidFill>
                <a:srgbClr val="002060"/>
              </a:solidFill>
              <a:effectLst/>
              <a:latin typeface="Arial"/>
            </a:endParaRPr>
          </a:p>
          <a:p>
            <a:pPr algn="just"/>
            <a:r>
              <a:rPr lang="ru-RU" sz="3200" b="0" i="0" dirty="0" smtClean="0">
                <a:solidFill>
                  <a:srgbClr val="002060"/>
                </a:solidFill>
                <a:effectLst/>
                <a:latin typeface="Times New Roman"/>
              </a:rPr>
              <a:t>я понял, что…</a:t>
            </a:r>
            <a:endParaRPr lang="ru-RU" sz="3200" b="0" i="0" dirty="0" smtClean="0">
              <a:solidFill>
                <a:srgbClr val="002060"/>
              </a:solidFill>
              <a:effectLst/>
              <a:latin typeface="Arial"/>
            </a:endParaRPr>
          </a:p>
          <a:p>
            <a:pPr algn="just"/>
            <a:r>
              <a:rPr lang="ru-RU" sz="3200" b="0" i="0" dirty="0" smtClean="0">
                <a:solidFill>
                  <a:srgbClr val="002060"/>
                </a:solidFill>
                <a:effectLst/>
                <a:latin typeface="Times New Roman"/>
              </a:rPr>
              <a:t>теперь я могу…</a:t>
            </a:r>
            <a:endParaRPr lang="ru-RU" sz="3200" b="0" i="0" dirty="0" smtClean="0">
              <a:solidFill>
                <a:srgbClr val="002060"/>
              </a:solidFill>
              <a:effectLst/>
              <a:latin typeface="Arial"/>
            </a:endParaRPr>
          </a:p>
          <a:p>
            <a:pPr algn="just"/>
            <a:r>
              <a:rPr lang="ru-RU" sz="3200" b="0" i="0" dirty="0" smtClean="0">
                <a:solidFill>
                  <a:srgbClr val="002060"/>
                </a:solidFill>
                <a:effectLst/>
                <a:latin typeface="Times New Roman"/>
              </a:rPr>
              <a:t>я научился…</a:t>
            </a:r>
            <a:endParaRPr lang="ru-RU" sz="3200" b="0" i="0" dirty="0" smtClean="0">
              <a:solidFill>
                <a:srgbClr val="002060"/>
              </a:solidFill>
              <a:effectLst/>
              <a:latin typeface="Arial"/>
            </a:endParaRPr>
          </a:p>
          <a:p>
            <a:pPr algn="just"/>
            <a:r>
              <a:rPr lang="ru-RU" sz="3200" b="0" i="0" dirty="0" smtClean="0">
                <a:solidFill>
                  <a:srgbClr val="002060"/>
                </a:solidFill>
                <a:effectLst/>
                <a:latin typeface="Times New Roman"/>
              </a:rPr>
              <a:t>у меня получилось …</a:t>
            </a:r>
            <a:endParaRPr lang="ru-RU" sz="3200" b="0" i="0" dirty="0" smtClean="0">
              <a:solidFill>
                <a:srgbClr val="002060"/>
              </a:solidFill>
              <a:effectLst/>
              <a:latin typeface="Arial"/>
            </a:endParaRPr>
          </a:p>
          <a:p>
            <a:pPr algn="just"/>
            <a:r>
              <a:rPr lang="ru-RU" sz="3200" b="0" i="0" dirty="0" smtClean="0">
                <a:solidFill>
                  <a:srgbClr val="002060"/>
                </a:solidFill>
                <a:effectLst/>
                <a:latin typeface="Times New Roman"/>
              </a:rPr>
              <a:t>я смог…</a:t>
            </a:r>
            <a:endParaRPr lang="ru-RU" sz="3200" b="0" i="0" dirty="0" smtClean="0">
              <a:solidFill>
                <a:srgbClr val="002060"/>
              </a:solidFill>
              <a:effectLst/>
              <a:latin typeface="Arial"/>
            </a:endParaRPr>
          </a:p>
          <a:p>
            <a:pPr algn="just"/>
            <a:r>
              <a:rPr lang="ru-RU" sz="3200" b="0" i="0" dirty="0" smtClean="0">
                <a:solidFill>
                  <a:srgbClr val="002060"/>
                </a:solidFill>
                <a:effectLst/>
                <a:latin typeface="Times New Roman"/>
              </a:rPr>
              <a:t>я попробую…</a:t>
            </a:r>
            <a:endParaRPr lang="ru-RU" sz="3200" b="0" i="0" dirty="0">
              <a:solidFill>
                <a:srgbClr val="002060"/>
              </a:solidFill>
              <a:effectLst/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76470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Продолжите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67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Список используемых источников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1"/>
            <a:ext cx="7848872" cy="449309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Т. Н. </a:t>
            </a:r>
            <a:r>
              <a:rPr lang="ru-RU" dirty="0" err="1" smtClean="0"/>
              <a:t>Ситникова</a:t>
            </a:r>
            <a:r>
              <a:rPr lang="ru-RU" dirty="0" smtClean="0"/>
              <a:t>, И. Ф. Яценко «Поурочные разработки по русскому языку 4 класс» к УМК В.П. </a:t>
            </a:r>
            <a:r>
              <a:rPr lang="ru-RU" dirty="0" err="1" smtClean="0"/>
              <a:t>Канакиной</a:t>
            </a:r>
            <a:r>
              <a:rPr lang="ru-RU" dirty="0" smtClean="0"/>
              <a:t>, В.Г. Горецкого («Школа России»). </a:t>
            </a:r>
            <a:r>
              <a:rPr lang="ru-RU" dirty="0"/>
              <a:t>– М.: </a:t>
            </a:r>
            <a:r>
              <a:rPr lang="ru-RU" dirty="0" err="1"/>
              <a:t>Вако</a:t>
            </a:r>
            <a:r>
              <a:rPr lang="ru-RU" dirty="0"/>
              <a:t>, </a:t>
            </a:r>
            <a:r>
              <a:rPr lang="ru-RU" dirty="0" smtClean="0"/>
              <a:t>2014</a:t>
            </a:r>
            <a:r>
              <a:rPr lang="ru-RU" dirty="0"/>
              <a:t>.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www.uchportal.ru/publ/23-1-0-1735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>
                <a:hlinkClick r:id="rId3"/>
              </a:rPr>
              <a:t>https://yandex.ru/images/search?text=</a:t>
            </a:r>
            <a:r>
              <a:rPr lang="ru-RU" dirty="0">
                <a:hlinkClick r:id="rId3"/>
              </a:rPr>
              <a:t>картинки%20школьные&amp;</a:t>
            </a:r>
            <a:r>
              <a:rPr lang="en-US" dirty="0" smtClean="0">
                <a:hlinkClick r:id="rId3"/>
              </a:rPr>
              <a:t>from=</a:t>
            </a:r>
            <a:r>
              <a:rPr lang="en-US" dirty="0" err="1" smtClean="0">
                <a:hlinkClick r:id="rId3"/>
              </a:rPr>
              <a:t>tabbar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231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630616" cy="2619722"/>
          </a:xfrm>
        </p:spPr>
        <p:txBody>
          <a:bodyPr>
            <a:normAutofit/>
          </a:bodyPr>
          <a:lstStyle/>
          <a:p>
            <a:pPr marL="180340" algn="l"/>
            <a:r>
              <a:rPr lang="ru-RU" sz="3200" b="0" i="1" dirty="0" smtClean="0">
                <a:solidFill>
                  <a:srgbClr val="FF0000"/>
                </a:solidFill>
                <a:effectLst/>
                <a:latin typeface="Times New Roman"/>
              </a:rPr>
              <a:t>Всем, всем добрый день!</a:t>
            </a:r>
            <a:r>
              <a:rPr lang="ru-RU" sz="3200" i="1" dirty="0">
                <a:solidFill>
                  <a:srgbClr val="FF0000"/>
                </a:solidFill>
              </a:rPr>
              <a:t/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b="0" i="1" dirty="0" smtClean="0">
                <a:solidFill>
                  <a:srgbClr val="FF0000"/>
                </a:solidFill>
                <a:effectLst/>
                <a:latin typeface="Times New Roman"/>
              </a:rPr>
              <a:t>Прочь с дороги наша лень!</a:t>
            </a:r>
            <a:r>
              <a:rPr lang="ru-RU" sz="3200" i="1" dirty="0">
                <a:solidFill>
                  <a:srgbClr val="FF0000"/>
                </a:solidFill>
              </a:rPr>
              <a:t/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b="0" i="1" dirty="0" smtClean="0">
                <a:solidFill>
                  <a:srgbClr val="FF0000"/>
                </a:solidFill>
                <a:effectLst/>
                <a:latin typeface="Times New Roman"/>
              </a:rPr>
              <a:t>Не мешай трудиться,</a:t>
            </a:r>
            <a:r>
              <a:rPr lang="ru-RU" sz="3200" i="1" dirty="0">
                <a:solidFill>
                  <a:srgbClr val="FF0000"/>
                </a:solidFill>
              </a:rPr>
              <a:t/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b="0" i="1" dirty="0" smtClean="0">
                <a:solidFill>
                  <a:srgbClr val="FF0000"/>
                </a:solidFill>
                <a:effectLst/>
                <a:latin typeface="Times New Roman"/>
              </a:rPr>
              <a:t>Не мешай учиться!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st2.depositphotos.com/1967477/7371/v/950/depositphotos_73710173-stock-illustration-cartoon-school-kids-sitting-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80" b="13960"/>
          <a:stretch/>
        </p:blipFill>
        <p:spPr bwMode="auto">
          <a:xfrm>
            <a:off x="683568" y="3284984"/>
            <a:ext cx="6674693" cy="286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рлова Лариса\Desktop\Картинки для презентаций\the-sun-1904087_19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0648"/>
            <a:ext cx="2857778" cy="256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88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692696"/>
            <a:ext cx="6552729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На какие две группы можно разделить слова?</a:t>
            </a:r>
            <a:endParaRPr lang="ru-RU" sz="32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7977" y="1888044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В_ехал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в_юга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с_езд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вороб_и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сверх_естественный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л_ют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об_явить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0" name="Picture 2" descr="C:\Users\Орлова Лариса\Desktop\Картинки для презентаций\dac1e5425380754e1db296f3280110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916" y="3501008"/>
            <a:ext cx="19081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7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692696"/>
            <a:ext cx="6552729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Проверь себя!</a:t>
            </a:r>
            <a:endParaRPr lang="ru-RU" sz="4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803822"/>
            <a:ext cx="54726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ъехал</a:t>
            </a:r>
          </a:p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ъезд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сверхъестественный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объявить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Орлова Лариса\Desktop\Картинки для презентаций\dac1e5425380754e1db296f3280110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000" y="3680063"/>
            <a:ext cx="19081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56176" y="2073454"/>
            <a:ext cx="244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ьюга</a:t>
            </a:r>
          </a:p>
          <a:p>
            <a:pPr lvl="0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воробьи льют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03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776864" cy="11521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Спишите предложения. Вставьте пропущенные буквы.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1"/>
            <a:ext cx="7776864" cy="3240359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Внимател_но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слушай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об_яснение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учителя. Грачи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в_ют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гнёзда на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дерев_ях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Мухомор и бледная поганка —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нес_едобные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грибы.  Кто на ветке шишки грыз и бросал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об_едки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вниз? На ужин мама пригото­вила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олад_и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с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варен_ем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На дверях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под_езда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висело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об_явление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44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848872" cy="7200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Проверка.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776864" cy="446449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Внимател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ь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но слушай об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ъ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яснение учителя. Грачи в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ь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ют гнёзда на дерев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ь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ях. Мухомор и бледная поганка — нес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ъ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едобные грибы.  Кто на ветке шишки грыз и бросал об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ъ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едки вниз? На ужин мама пригото­вила олад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ь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 с варен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ь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ем. На дверях под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ъ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езда висело об</a:t>
            </a:r>
            <a:r>
              <a:rPr lang="ru-RU" sz="2800" u="sng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ъ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явление.</a:t>
            </a:r>
            <a:endParaRPr lang="ru-RU" sz="2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5968" y="4509121"/>
            <a:ext cx="7968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словах пишется разделительный мягкий знак, а ко­гда - разделительный твёрдый знак?</a:t>
            </a:r>
          </a:p>
        </p:txBody>
      </p:sp>
    </p:spTree>
    <p:extLst>
      <p:ext uri="{BB962C8B-B14F-4D97-AF65-F5344CB8AC3E}">
        <p14:creationId xmlns:p14="http://schemas.microsoft.com/office/powerpoint/2010/main" val="197679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147248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Самоопределение к деятельности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1568" y="764704"/>
            <a:ext cx="4325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Определите лицо глаголов: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1568" y="1450479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Рисую, рисуешь, рисует; полечу, полетишь, полетит; улыбаюсь, улы­баешься, улыбается.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1800" y="140518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3199" y="136655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91997" y="139887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139887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3199" y="195831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26673" y="195831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54973" y="195831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2725" y="248360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38543" y="248360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3-е лицо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.pinimg.com/736x/2c/58/a9/2c58a9448b3d471f1032c1f2a9d95459--vintage-art-clipar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18" y="3204805"/>
            <a:ext cx="2768560" cy="294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002657" y="3429000"/>
            <a:ext cx="3597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Как определяли лицо?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99592" y="4200429"/>
            <a:ext cx="45576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По личным местоимениям, по окон­чаниям.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78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ache3.youla.io/files/images/780_780/5d/07/5d077372074b3e0d5a5264b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9"/>
            <a:ext cx="4382856" cy="471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08912" cy="1296144"/>
          </a:xfrm>
        </p:spPr>
        <p:txBody>
          <a:bodyPr>
            <a:normAutofit/>
          </a:bodyPr>
          <a:lstStyle/>
          <a:p>
            <a:r>
              <a:rPr lang="ru-RU" sz="36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учебнике.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14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" t="36510" r="9970" b="48221"/>
          <a:stretch/>
        </p:blipFill>
        <p:spPr bwMode="auto">
          <a:xfrm>
            <a:off x="719754" y="2996952"/>
            <a:ext cx="7603462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" t="82832" r="9946" b="8584"/>
          <a:stretch/>
        </p:blipFill>
        <p:spPr bwMode="auto">
          <a:xfrm>
            <a:off x="719754" y="5085184"/>
            <a:ext cx="7603462" cy="1033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029171"/>
              </p:ext>
            </p:extLst>
          </p:nvPr>
        </p:nvGraphicFramePr>
        <p:xfrm>
          <a:off x="845543" y="980728"/>
          <a:ext cx="7495632" cy="16459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854249"/>
                <a:gridCol w="2880320"/>
                <a:gridCol w="2761063"/>
              </a:tblGrid>
              <a:tr h="69196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Настоящее время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Что делаешь?</a:t>
                      </a:r>
                      <a:endParaRPr lang="ru-RU" sz="24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слушаешь</a:t>
                      </a:r>
                    </a:p>
                    <a:p>
                      <a:r>
                        <a:rPr lang="ru-RU" sz="2400" b="0" dirty="0" smtClean="0"/>
                        <a:t>видишь</a:t>
                      </a:r>
                      <a:endParaRPr lang="ru-RU" sz="24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96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Будущее время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Что сделаешь?</a:t>
                      </a:r>
                    </a:p>
                    <a:p>
                      <a:r>
                        <a:rPr lang="ru-RU" sz="2400" b="0" dirty="0" smtClean="0"/>
                        <a:t>Что будешь делать?</a:t>
                      </a:r>
                      <a:endParaRPr lang="ru-RU" sz="24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поздравишь</a:t>
                      </a:r>
                    </a:p>
                    <a:p>
                      <a:r>
                        <a:rPr lang="ru-RU" sz="2400" b="0" dirty="0" smtClean="0"/>
                        <a:t>будешь писать</a:t>
                      </a:r>
                      <a:endParaRPr lang="ru-RU" sz="24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29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381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1_Тема Office</vt:lpstr>
      <vt:lpstr>Урок русского языка 4 класс УМК «Школа России»  Тема: «2-е лицо глаголов настоящего и будущего времени в единственном числе»  </vt:lpstr>
      <vt:lpstr>Всем, всем добрый день! Прочь с дороги наша лень! Не мешай трудиться, Не мешай учиться!</vt:lpstr>
      <vt:lpstr>Презентация PowerPoint</vt:lpstr>
      <vt:lpstr>Презентация PowerPoint</vt:lpstr>
      <vt:lpstr>Спишите предложения. Вставьте пропущенные буквы.</vt:lpstr>
      <vt:lpstr>Проверка.</vt:lpstr>
      <vt:lpstr>Самоопределение к деятельности</vt:lpstr>
      <vt:lpstr>Работа в учебнике.</vt:lpstr>
      <vt:lpstr>Презентация PowerPoint</vt:lpstr>
      <vt:lpstr>ФИЗМИНУТКА</vt:lpstr>
      <vt:lpstr>Закрепление материала.  Выпишите глаголы 2-го лица единственного числа, обо­значьте орфограмму.</vt:lpstr>
      <vt:lpstr>Проверь себя!</vt:lpstr>
      <vt:lpstr>РЕФЛЕКСИЯ</vt:lpstr>
      <vt:lpstr>Список используемых источников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«Упражнение в правописании имён существительных в родительном и дательном падежах»  русский язык 4 класс УМК «Школа России»</dc:title>
  <dc:creator>Орлова Лариса</dc:creator>
  <cp:lastModifiedBy>Гайфуллина ЭТ</cp:lastModifiedBy>
  <cp:revision>22</cp:revision>
  <dcterms:created xsi:type="dcterms:W3CDTF">2020-01-05T15:09:25Z</dcterms:created>
  <dcterms:modified xsi:type="dcterms:W3CDTF">2020-04-09T16:53:48Z</dcterms:modified>
</cp:coreProperties>
</file>