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53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86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29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07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923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642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7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07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82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50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509120"/>
            <a:ext cx="8208912" cy="17526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Copperplate Gothic Bold" pitchFamily="34" charset="0"/>
              </a:rPr>
              <a:t>Module </a:t>
            </a:r>
            <a:r>
              <a:rPr lang="fr-FR" dirty="0">
                <a:solidFill>
                  <a:srgbClr val="FF0000"/>
                </a:solidFill>
                <a:latin typeface="Copperplate Gothic Bold" pitchFamily="34" charset="0"/>
              </a:rPr>
              <a:t>2, unit 3</a:t>
            </a:r>
          </a:p>
          <a:p>
            <a:r>
              <a:rPr lang="fr-FR" dirty="0">
                <a:solidFill>
                  <a:srgbClr val="FF0000"/>
                </a:solidFill>
                <a:latin typeface="Copperplate Gothic Bold" pitchFamily="34" charset="0"/>
              </a:rPr>
              <a:t>     Lesson 3 </a:t>
            </a:r>
            <a:r>
              <a:rPr lang="fr-FR" dirty="0" smtClean="0">
                <a:solidFill>
                  <a:srgbClr val="FF0000"/>
                </a:solidFill>
                <a:latin typeface="Copperplate Gothic Bold" pitchFamily="34" charset="0"/>
              </a:rPr>
              <a:t>a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60648"/>
            <a:ext cx="5040560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41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9073008" cy="6381328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gr_n_pa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d_d</a:t>
            </a: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f_mil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_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li_ _le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s_st_r</a:t>
            </a: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b_g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bro_ _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m_m</a:t>
            </a: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113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te_d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</a:p>
          <a:p>
            <a:pPr marL="900113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gra_d_a</a:t>
            </a: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_imp</a:t>
            </a:r>
          </a:p>
        </p:txBody>
      </p:sp>
    </p:spTree>
    <p:extLst>
      <p:ext uri="{BB962C8B-B14F-4D97-AF65-F5344CB8AC3E}">
        <p14:creationId xmlns:p14="http://schemas.microsoft.com/office/powerpoint/2010/main" val="176330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000" y="260648"/>
            <a:ext cx="9001000" cy="6597352"/>
          </a:xfrm>
        </p:spPr>
        <p:txBody>
          <a:bodyPr numCol="2">
            <a:no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6000" dirty="0" smtClean="0"/>
              <a:t>gr</a:t>
            </a:r>
            <a:r>
              <a:rPr lang="en-US" sz="6000" dirty="0" smtClean="0">
                <a:solidFill>
                  <a:srgbClr val="C00000"/>
                </a:solidFill>
              </a:rPr>
              <a:t>a</a:t>
            </a:r>
            <a:r>
              <a:rPr lang="en-US" sz="6000" dirty="0" smtClean="0"/>
              <a:t>n</a:t>
            </a:r>
            <a:r>
              <a:rPr lang="en-US" sz="6000" dirty="0" smtClean="0">
                <a:solidFill>
                  <a:srgbClr val="C00000"/>
                </a:solidFill>
              </a:rPr>
              <a:t>d</a:t>
            </a:r>
            <a:r>
              <a:rPr lang="en-US" sz="6000" dirty="0" smtClean="0"/>
              <a:t>pa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6000" dirty="0"/>
              <a:t>d</a:t>
            </a:r>
            <a:r>
              <a:rPr lang="en-US" sz="6000" dirty="0" smtClean="0">
                <a:solidFill>
                  <a:srgbClr val="C00000"/>
                </a:solidFill>
              </a:rPr>
              <a:t>a</a:t>
            </a:r>
            <a:r>
              <a:rPr lang="en-US" sz="6000" dirty="0" smtClean="0"/>
              <a:t>d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6000" dirty="0"/>
              <a:t>f</a:t>
            </a:r>
            <a:r>
              <a:rPr lang="en-US" sz="6000" dirty="0" smtClean="0">
                <a:solidFill>
                  <a:srgbClr val="C00000"/>
                </a:solidFill>
              </a:rPr>
              <a:t>a</a:t>
            </a:r>
            <a:r>
              <a:rPr lang="en-US" sz="6000" dirty="0" smtClean="0"/>
              <a:t>mil</a:t>
            </a:r>
            <a:r>
              <a:rPr lang="en-US" sz="6000" dirty="0" smtClean="0">
                <a:solidFill>
                  <a:srgbClr val="C00000"/>
                </a:solidFill>
              </a:rPr>
              <a:t>y</a:t>
            </a:r>
            <a:r>
              <a:rPr lang="en-US" sz="6000" dirty="0" smtClean="0"/>
              <a:t> tr</a:t>
            </a:r>
            <a:r>
              <a:rPr lang="en-US" sz="6000" dirty="0" smtClean="0">
                <a:solidFill>
                  <a:srgbClr val="C00000"/>
                </a:solidFill>
              </a:rPr>
              <a:t>ee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6000" dirty="0"/>
              <a:t>l</a:t>
            </a:r>
            <a:r>
              <a:rPr lang="en-US" sz="6000" dirty="0" smtClean="0"/>
              <a:t>i</a:t>
            </a:r>
            <a:r>
              <a:rPr lang="en-US" sz="6000" dirty="0" smtClean="0">
                <a:solidFill>
                  <a:srgbClr val="C00000"/>
                </a:solidFill>
              </a:rPr>
              <a:t>tt</a:t>
            </a:r>
            <a:r>
              <a:rPr lang="en-US" sz="6000" dirty="0" smtClean="0"/>
              <a:t>le s</a:t>
            </a:r>
            <a:r>
              <a:rPr lang="en-US" sz="6000" dirty="0" smtClean="0">
                <a:solidFill>
                  <a:srgbClr val="C00000"/>
                </a:solidFill>
              </a:rPr>
              <a:t>i</a:t>
            </a:r>
            <a:r>
              <a:rPr lang="en-US" sz="6000" dirty="0" smtClean="0"/>
              <a:t>st</a:t>
            </a:r>
            <a:r>
              <a:rPr lang="en-US" sz="6000" dirty="0" smtClean="0">
                <a:solidFill>
                  <a:srgbClr val="C00000"/>
                </a:solidFill>
              </a:rPr>
              <a:t>e</a:t>
            </a:r>
            <a:r>
              <a:rPr lang="en-US" sz="6000" dirty="0" smtClean="0"/>
              <a:t>r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6000" dirty="0"/>
              <a:t>b</a:t>
            </a:r>
            <a:r>
              <a:rPr lang="en-US" sz="6000" dirty="0" smtClean="0">
                <a:solidFill>
                  <a:srgbClr val="C00000"/>
                </a:solidFill>
              </a:rPr>
              <a:t>i</a:t>
            </a:r>
            <a:r>
              <a:rPr lang="en-US" sz="6000" dirty="0" smtClean="0"/>
              <a:t>g bro</a:t>
            </a:r>
            <a:r>
              <a:rPr lang="en-US" sz="6000" dirty="0" smtClean="0">
                <a:solidFill>
                  <a:srgbClr val="C00000"/>
                </a:solidFill>
              </a:rPr>
              <a:t>th</a:t>
            </a:r>
            <a:r>
              <a:rPr lang="en-US" sz="6000" dirty="0" smtClean="0"/>
              <a:t>er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6000" dirty="0"/>
              <a:t>m</a:t>
            </a:r>
            <a:r>
              <a:rPr lang="en-US" sz="6000" dirty="0" smtClean="0">
                <a:solidFill>
                  <a:srgbClr val="C00000"/>
                </a:solidFill>
              </a:rPr>
              <a:t>u</a:t>
            </a:r>
            <a:r>
              <a:rPr lang="en-US" sz="6000" dirty="0" smtClean="0"/>
              <a:t>m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6000" dirty="0" smtClean="0"/>
              <a:t>te</a:t>
            </a:r>
            <a:r>
              <a:rPr lang="en-US" sz="6000" dirty="0" smtClean="0">
                <a:solidFill>
                  <a:srgbClr val="C00000"/>
                </a:solidFill>
              </a:rPr>
              <a:t>d</a:t>
            </a:r>
            <a:r>
              <a:rPr lang="en-US" sz="6000" dirty="0" smtClean="0"/>
              <a:t>d</a:t>
            </a:r>
            <a:r>
              <a:rPr lang="en-US" sz="6000" dirty="0" smtClean="0">
                <a:solidFill>
                  <a:srgbClr val="C00000"/>
                </a:solidFill>
              </a:rPr>
              <a:t>y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6000" dirty="0"/>
              <a:t>g</a:t>
            </a:r>
            <a:r>
              <a:rPr lang="en-US" sz="6000" dirty="0" smtClean="0"/>
              <a:t>ra</a:t>
            </a:r>
            <a:r>
              <a:rPr lang="en-US" sz="6000" dirty="0" smtClean="0">
                <a:solidFill>
                  <a:srgbClr val="C00000"/>
                </a:solidFill>
              </a:rPr>
              <a:t>n</a:t>
            </a:r>
            <a:r>
              <a:rPr lang="en-US" sz="6000" dirty="0" smtClean="0"/>
              <a:t>d</a:t>
            </a:r>
            <a:r>
              <a:rPr lang="en-US" sz="6000" dirty="0" smtClean="0">
                <a:solidFill>
                  <a:srgbClr val="C00000"/>
                </a:solidFill>
              </a:rPr>
              <a:t>m</a:t>
            </a:r>
            <a:r>
              <a:rPr lang="en-US" sz="6000" dirty="0" smtClean="0"/>
              <a:t>a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6000" dirty="0">
                <a:solidFill>
                  <a:srgbClr val="C00000"/>
                </a:solidFill>
              </a:rPr>
              <a:t>c</a:t>
            </a:r>
            <a:r>
              <a:rPr lang="en-US" sz="6000" dirty="0" smtClean="0">
                <a:solidFill>
                  <a:srgbClr val="C00000"/>
                </a:solidFill>
              </a:rPr>
              <a:t>h</a:t>
            </a:r>
            <a:r>
              <a:rPr lang="en-US" sz="6000" dirty="0" smtClean="0"/>
              <a:t>imp</a:t>
            </a:r>
          </a:p>
        </p:txBody>
      </p:sp>
    </p:spTree>
    <p:extLst>
      <p:ext uri="{BB962C8B-B14F-4D97-AF65-F5344CB8AC3E}">
        <p14:creationId xmlns:p14="http://schemas.microsoft.com/office/powerpoint/2010/main" val="122284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04864"/>
            <a:ext cx="8229600" cy="1143000"/>
          </a:xfrm>
        </p:spPr>
        <p:txBody>
          <a:bodyPr>
            <a:noAutofit/>
          </a:bodyPr>
          <a:lstStyle/>
          <a:p>
            <a:r>
              <a:rPr lang="en-US" sz="11500" b="1" dirty="0" smtClean="0">
                <a:solidFill>
                  <a:srgbClr val="7030A0"/>
                </a:solidFill>
                <a:latin typeface="Comic Sans MS" pitchFamily="66" charset="0"/>
              </a:rPr>
              <a:t>Good bye!</a:t>
            </a:r>
            <a:endParaRPr lang="ru-RU" sz="115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09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7030A0"/>
                </a:solidFill>
                <a:latin typeface="Copperplate Gothic Bold" pitchFamily="34" charset="0"/>
              </a:rPr>
              <a:t>MY FAMILY</a:t>
            </a:r>
            <a:endParaRPr lang="ru-RU" sz="66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1" t="2364" r="9524" b="6602"/>
          <a:stretch/>
        </p:blipFill>
        <p:spPr bwMode="auto">
          <a:xfrm>
            <a:off x="1737360" y="698418"/>
            <a:ext cx="5303520" cy="704088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83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b="1" dirty="0">
                <a:solidFill>
                  <a:srgbClr val="7030A0"/>
                </a:solidFill>
                <a:latin typeface="Comic Sans MS" pitchFamily="66" charset="0"/>
              </a:rPr>
              <a:t>a</a:t>
            </a:r>
            <a:r>
              <a:rPr lang="en-US" sz="8800" b="1" dirty="0" smtClean="0">
                <a:solidFill>
                  <a:srgbClr val="7030A0"/>
                </a:solidFill>
                <a:latin typeface="Comic Sans MS" pitchFamily="66" charset="0"/>
              </a:rPr>
              <a:t> new member</a:t>
            </a:r>
            <a:endParaRPr lang="ru-RU" sz="8800" dirty="0">
              <a:latin typeface="Comic Sans MS" pitchFamily="66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11" r="8243"/>
          <a:stretch/>
        </p:blipFill>
        <p:spPr bwMode="auto">
          <a:xfrm>
            <a:off x="1920240" y="1052736"/>
            <a:ext cx="4754880" cy="654367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1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-4544"/>
            <a:ext cx="5987981" cy="6858000"/>
          </a:xfrm>
        </p:spPr>
      </p:pic>
    </p:spTree>
    <p:extLst>
      <p:ext uri="{BB962C8B-B14F-4D97-AF65-F5344CB8AC3E}">
        <p14:creationId xmlns:p14="http://schemas.microsoft.com/office/powerpoint/2010/main" val="40747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25144"/>
            <a:ext cx="7916416" cy="1362075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это (она)?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Who’s she?</a:t>
            </a:r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Это моя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сестра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She’s my Sister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Простите!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Sorry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Кто это (он)?       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Who’s he?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твой друг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!                 </a:t>
            </a:r>
            <a:r>
              <a:rPr lang="en-US" sz="3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I’m your friend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Это мой папа                </a:t>
            </a:r>
            <a:r>
              <a:rPr lang="en-US" sz="31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he’s my dad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Это мой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брат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31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he’s my brother</a:t>
            </a:r>
            <a:r>
              <a:rPr lang="ru-RU" sz="1000" dirty="0"/>
              <a:t/>
            </a:r>
            <a:br>
              <a:rPr lang="ru-RU" sz="1000" dirty="0"/>
            </a:br>
            <a:endParaRPr lang="ru-RU" sz="1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19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8064896" cy="3586410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-Who’s </a:t>
            </a:r>
            <a:r>
              <a:rPr lang="en-US" sz="5400" b="1" u="sng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he</a:t>
            </a:r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?</a:t>
            </a:r>
            <a:br>
              <a:rPr lang="en-US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5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Who’s </a:t>
            </a:r>
            <a:r>
              <a:rPr lang="en-US" sz="5400" b="1" u="sng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she</a:t>
            </a:r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?</a:t>
            </a:r>
            <a:br>
              <a:rPr lang="en-US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0070C0"/>
                </a:solidFill>
                <a:latin typeface="Comic Sans MS" pitchFamily="66" charset="0"/>
              </a:rPr>
              <a:t>-This is my </a:t>
            </a:r>
            <a:r>
              <a:rPr lang="en-US" sz="5400" b="1" u="sng" dirty="0" smtClean="0">
                <a:solidFill>
                  <a:srgbClr val="0070C0"/>
                </a:solidFill>
                <a:latin typeface="Comic Sans MS" pitchFamily="66" charset="0"/>
              </a:rPr>
              <a:t>mum, Meg!</a:t>
            </a:r>
            <a:endParaRPr lang="ru-RU" sz="5400" b="1" u="sng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63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0638"/>
            <a:ext cx="6264696" cy="6827362"/>
          </a:xfrm>
        </p:spPr>
      </p:pic>
    </p:spTree>
    <p:extLst>
      <p:ext uri="{BB962C8B-B14F-4D97-AF65-F5344CB8AC3E}">
        <p14:creationId xmlns:p14="http://schemas.microsoft.com/office/powerpoint/2010/main" val="231646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</a:t>
            </a:r>
            <a:r>
              <a:rPr lang="en-US" dirty="0" smtClean="0"/>
              <a:t>amily tree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</a:t>
            </a:r>
            <a:r>
              <a:rPr lang="en-US" dirty="0" smtClean="0"/>
              <a:t>ig brother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</a:t>
            </a:r>
            <a:r>
              <a:rPr lang="en-US" dirty="0" smtClean="0"/>
              <a:t>ittle sister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</a:t>
            </a:r>
            <a:r>
              <a:rPr lang="en-US" dirty="0" smtClean="0"/>
              <a:t>randma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</a:t>
            </a:r>
            <a:r>
              <a:rPr lang="en-US" dirty="0" smtClean="0"/>
              <a:t>randpa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</a:t>
            </a:r>
            <a:r>
              <a:rPr lang="en-US" dirty="0" smtClean="0"/>
              <a:t>um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</a:t>
            </a:r>
            <a:r>
              <a:rPr lang="en-US" dirty="0" smtClean="0"/>
              <a:t>ad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</a:t>
            </a:r>
            <a:r>
              <a:rPr lang="en-US" dirty="0" smtClean="0"/>
              <a:t>eddy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</a:t>
            </a:r>
            <a:r>
              <a:rPr lang="en-US" dirty="0" smtClean="0"/>
              <a:t>himp 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м</a:t>
            </a:r>
            <a:r>
              <a:rPr lang="ru-RU" dirty="0" smtClean="0"/>
              <a:t>ама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д</a:t>
            </a:r>
            <a:r>
              <a:rPr lang="ru-RU" dirty="0" smtClean="0"/>
              <a:t>едушка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п</a:t>
            </a:r>
            <a:r>
              <a:rPr lang="ru-RU" dirty="0" smtClean="0"/>
              <a:t>люшевый мишка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м</a:t>
            </a:r>
            <a:r>
              <a:rPr lang="ru-RU" dirty="0" smtClean="0"/>
              <a:t>ладшая сестра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с</a:t>
            </a:r>
            <a:r>
              <a:rPr lang="ru-RU" dirty="0" smtClean="0"/>
              <a:t>тарший брат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п</a:t>
            </a:r>
            <a:r>
              <a:rPr lang="ru-RU" dirty="0" smtClean="0"/>
              <a:t>апа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бабушка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о</a:t>
            </a:r>
            <a:r>
              <a:rPr lang="ru-RU" dirty="0" smtClean="0"/>
              <a:t>безьянка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р</a:t>
            </a:r>
            <a:r>
              <a:rPr lang="ru-RU" dirty="0" smtClean="0"/>
              <a:t>одословное дерево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853806"/>
              </p:ext>
            </p:extLst>
          </p:nvPr>
        </p:nvGraphicFramePr>
        <p:xfrm>
          <a:off x="323528" y="5085184"/>
          <a:ext cx="8229601" cy="1121664"/>
        </p:xfrm>
        <a:graphic>
          <a:graphicData uri="http://schemas.openxmlformats.org/drawingml/2006/table">
            <a:tbl>
              <a:tblPr firstRow="1" firstCol="1" bandRow="1"/>
              <a:tblGrid>
                <a:gridCol w="913905"/>
                <a:gridCol w="914462"/>
                <a:gridCol w="914462"/>
                <a:gridCol w="914462"/>
                <a:gridCol w="914462"/>
                <a:gridCol w="914462"/>
                <a:gridCol w="914462"/>
                <a:gridCol w="914462"/>
                <a:gridCol w="914462"/>
              </a:tblGrid>
              <a:tr h="1689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2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</a:t>
            </a:r>
            <a:r>
              <a:rPr lang="en-US" dirty="0" smtClean="0"/>
              <a:t>amily tree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</a:t>
            </a:r>
            <a:r>
              <a:rPr lang="en-US" dirty="0" smtClean="0"/>
              <a:t>ig brother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</a:t>
            </a:r>
            <a:r>
              <a:rPr lang="en-US" dirty="0" smtClean="0"/>
              <a:t>ittle sister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</a:t>
            </a:r>
            <a:r>
              <a:rPr lang="en-US" dirty="0" smtClean="0"/>
              <a:t>randma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</a:t>
            </a:r>
            <a:r>
              <a:rPr lang="en-US" dirty="0" smtClean="0"/>
              <a:t>randpa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</a:t>
            </a:r>
            <a:r>
              <a:rPr lang="en-US" dirty="0" smtClean="0"/>
              <a:t>um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</a:t>
            </a:r>
            <a:r>
              <a:rPr lang="en-US" dirty="0" smtClean="0"/>
              <a:t>ad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</a:t>
            </a:r>
            <a:r>
              <a:rPr lang="en-US" dirty="0" smtClean="0"/>
              <a:t>eddy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</a:t>
            </a:r>
            <a:r>
              <a:rPr lang="en-US" dirty="0" smtClean="0"/>
              <a:t>himp 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м</a:t>
            </a:r>
            <a:r>
              <a:rPr lang="ru-RU" dirty="0" smtClean="0"/>
              <a:t>ама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д</a:t>
            </a:r>
            <a:r>
              <a:rPr lang="ru-RU" dirty="0" smtClean="0"/>
              <a:t>едушка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п</a:t>
            </a:r>
            <a:r>
              <a:rPr lang="ru-RU" dirty="0" smtClean="0"/>
              <a:t>люшевый мишка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м</a:t>
            </a:r>
            <a:r>
              <a:rPr lang="ru-RU" dirty="0" smtClean="0"/>
              <a:t>ладшая сестра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с</a:t>
            </a:r>
            <a:r>
              <a:rPr lang="ru-RU" dirty="0" smtClean="0"/>
              <a:t>тарший брат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п</a:t>
            </a:r>
            <a:r>
              <a:rPr lang="ru-RU" dirty="0" smtClean="0"/>
              <a:t>апа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 smtClean="0"/>
              <a:t>бабушка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о</a:t>
            </a:r>
            <a:r>
              <a:rPr lang="ru-RU" dirty="0" smtClean="0"/>
              <a:t>безьянка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р</a:t>
            </a:r>
            <a:r>
              <a:rPr lang="ru-RU" dirty="0" smtClean="0"/>
              <a:t>одословное дерево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498972"/>
              </p:ext>
            </p:extLst>
          </p:nvPr>
        </p:nvGraphicFramePr>
        <p:xfrm>
          <a:off x="323528" y="5085184"/>
          <a:ext cx="8229601" cy="1121664"/>
        </p:xfrm>
        <a:graphic>
          <a:graphicData uri="http://schemas.openxmlformats.org/drawingml/2006/table">
            <a:tbl>
              <a:tblPr firstRow="1" firstCol="1" bandRow="1"/>
              <a:tblGrid>
                <a:gridCol w="913905"/>
                <a:gridCol w="914462"/>
                <a:gridCol w="914462"/>
                <a:gridCol w="914462"/>
                <a:gridCol w="914462"/>
                <a:gridCol w="914462"/>
                <a:gridCol w="914462"/>
                <a:gridCol w="914462"/>
                <a:gridCol w="914462"/>
              </a:tblGrid>
              <a:tr h="1689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212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152</Words>
  <Application>Microsoft Office PowerPoint</Application>
  <PresentationFormat>Экран (4:3)</PresentationFormat>
  <Paragraphs>87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Copperplate Gothic Bold</vt:lpstr>
      <vt:lpstr>Times New Roman</vt:lpstr>
      <vt:lpstr>Тема Office</vt:lpstr>
      <vt:lpstr>Презентация PowerPoint</vt:lpstr>
      <vt:lpstr>MY FAMILY</vt:lpstr>
      <vt:lpstr>a new member</vt:lpstr>
      <vt:lpstr>Презентация PowerPoint</vt:lpstr>
      <vt:lpstr>    Кто это (она)?               Who’s she?           Это моя сестра            She’s my Sister  Простите!                        Sorry  Кто это (он)?                  Who’s he?  Я – твой друг!                 I’m your friend  Это мой папа                he’s my dad  Это мой брат                  he’s my brother </vt:lpstr>
      <vt:lpstr>-Who’s he?   Who’s she? -This is my mum, Meg!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Good bye!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МОБУ СОШ № 2</dc:creator>
  <cp:lastModifiedBy>Student-6</cp:lastModifiedBy>
  <cp:revision>21</cp:revision>
  <dcterms:modified xsi:type="dcterms:W3CDTF">2020-04-09T08:06:35Z</dcterms:modified>
</cp:coreProperties>
</file>