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6" r:id="rId3"/>
    <p:sldId id="279" r:id="rId4"/>
    <p:sldId id="267" r:id="rId5"/>
    <p:sldId id="271" r:id="rId6"/>
    <p:sldId id="268" r:id="rId7"/>
    <p:sldId id="272" r:id="rId8"/>
    <p:sldId id="261" r:id="rId9"/>
    <p:sldId id="278" r:id="rId10"/>
    <p:sldId id="280" r:id="rId11"/>
    <p:sldId id="270" r:id="rId12"/>
    <p:sldId id="27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55" autoAdjust="0"/>
  </p:normalViewPr>
  <p:slideViewPr>
    <p:cSldViewPr>
      <p:cViewPr varScale="1">
        <p:scale>
          <a:sx n="68" d="100"/>
          <a:sy n="68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9C29527-3B56-4AA8-8C5B-DC51AC2206EF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5421200-A1F8-4410-A4FB-A02A4733B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01CC61C-9C01-4D2A-B3A8-D5F651164AB5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8D41EEA-23C6-4589-BA77-FE1177577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83CFD4-C914-4E5B-91E4-19EB128666A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968537-7A0C-433F-8E0F-BCBF0E6FBED5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6CCF12-B4DF-44FE-85B5-D8DA93DF6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A2B66-93AA-4AF6-86B2-06FB638EED33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9C48D-7E35-485A-B3CE-B26B2AAEC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3DFDB-FABB-46C9-8086-73D5EAFC2432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29B46-3099-414E-9D00-991396F10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7BDE1-C7C7-48E0-9005-8BFD8B995CD9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61A8-3E32-474F-8B37-028C1D5F6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5EE5FC-1F9B-401D-B8F6-80C091475E30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D94116-A1B9-4DF8-ABEA-D35D4FDAC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A522E-3CDD-4338-94DA-47BE46F0993A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9703D-98C2-4E5D-BE95-5AED0A3C9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8B1C7A-BE98-4BD6-83A4-A449248B1F67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7FDA87-0804-4EE1-BC7D-236AADCE8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C8C23-3411-49AA-98C8-67901E49A5F1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0E785-0C27-43F4-9FC3-5230BA8A4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DE3C91-F9F8-41B7-8309-7A86A77B3DF0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A89819-F907-49D4-8329-0B6FE9F59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D960E4-991B-4925-AC4A-46442C7899E2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EE49B7-673C-4D79-B50C-1D8794116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BC626D-96E0-47ED-8E2C-D3D03BF91A9C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BA17F6-207B-4A09-9F1A-6BBA82C0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2B019D7-7BB5-4B44-B38C-BDFB9993232E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9B6E92D-F47A-4FE1-8191-2DE7F0DD4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4" r:id="rId1"/>
    <p:sldLayoutId id="2147484343" r:id="rId2"/>
    <p:sldLayoutId id="2147484345" r:id="rId3"/>
    <p:sldLayoutId id="2147484342" r:id="rId4"/>
    <p:sldLayoutId id="2147484346" r:id="rId5"/>
    <p:sldLayoutId id="2147484341" r:id="rId6"/>
    <p:sldLayoutId id="2147484347" r:id="rId7"/>
    <p:sldLayoutId id="2147484348" r:id="rId8"/>
    <p:sldLayoutId id="2147484349" r:id="rId9"/>
    <p:sldLayoutId id="2147484340" r:id="rId10"/>
    <p:sldLayoutId id="214748433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393028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393028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393028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393028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393028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393028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393028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393028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393028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85776D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AEAFA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331913" y="1196975"/>
            <a:ext cx="7127875" cy="27368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effectLst/>
              </a:rPr>
              <a:t>Однородные члены предложения.</a:t>
            </a:r>
            <a:br>
              <a:rPr lang="ru-RU" sz="3600" dirty="0" smtClean="0">
                <a:solidFill>
                  <a:srgbClr val="C00000"/>
                </a:solidFill>
                <a:effectLst/>
              </a:rPr>
            </a:br>
            <a:r>
              <a:rPr lang="ru-RU" sz="3600" dirty="0" smtClean="0">
                <a:solidFill>
                  <a:srgbClr val="C00000"/>
                </a:solidFill>
                <a:effectLst/>
              </a:rPr>
              <a:t>Знаки препинания между однородными</a:t>
            </a:r>
            <a:r>
              <a:rPr lang="ru-RU" dirty="0" smtClean="0">
                <a:effectLst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effectLst/>
              </a:rPr>
              <a:t>членами предложения.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071563"/>
            <a:ext cx="7499350" cy="52863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sz="27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/>
              </a:rPr>
            </a:br>
            <a:r>
              <a:rPr lang="ru-RU" sz="27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700" dirty="0" smtClean="0">
                <a:solidFill>
                  <a:srgbClr val="002060"/>
                </a:solidFill>
                <a:effectLst/>
              </a:rPr>
            </a:br>
            <a:r>
              <a:rPr lang="ru-RU" sz="2700" dirty="0" smtClean="0">
                <a:solidFill>
                  <a:srgbClr val="002060"/>
                </a:solidFill>
                <a:effectLst/>
              </a:rPr>
              <a:t>Спишите, вставляя пропущенные буквы. Подчеркните однородные члены предложения</a:t>
            </a:r>
            <a:r>
              <a:rPr lang="ru-RU" sz="27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.</a:t>
            </a:r>
            <a:br>
              <a:rPr lang="ru-RU" sz="2700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7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2700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Для своей работы </a:t>
            </a:r>
            <a:r>
              <a:rPr lang="ru-RU" sz="3100" dirty="0" err="1" smtClean="0">
                <a:solidFill>
                  <a:schemeClr val="tx2">
                    <a:satMod val="130000"/>
                  </a:schemeClr>
                </a:solidFill>
                <a:effectLst/>
              </a:rPr>
              <a:t>вз</a:t>
            </a: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…</a:t>
            </a:r>
            <a:r>
              <a:rPr lang="ru-RU" sz="3100" dirty="0" err="1" smtClean="0">
                <a:solidFill>
                  <a:schemeClr val="tx2">
                    <a:satMod val="130000"/>
                  </a:schemeClr>
                </a:solidFill>
                <a:effectLst/>
              </a:rPr>
              <a:t>ла</a:t>
            </a: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 художница Осень самые яркие краски и отправилась с ними в лес. Берёзы и клёны покрыла она лимонной желтизной, а листья осины разрумянила, как спелые яблоки.</a:t>
            </a:r>
            <a:b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Из леса отправилась Осень в п…ля, в луга. Убрала с п…лей хлеба, а в лугах душ…</a:t>
            </a:r>
            <a:r>
              <a:rPr lang="ru-RU" sz="3100" dirty="0" err="1" smtClean="0">
                <a:solidFill>
                  <a:schemeClr val="tx2">
                    <a:satMod val="130000"/>
                  </a:schemeClr>
                </a:solidFill>
                <a:effectLst/>
              </a:rPr>
              <a:t>стые</a:t>
            </a: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 копны сена смела в высокие ст…га.</a:t>
            </a:r>
            <a:b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Опустели п…ля и л…</a:t>
            </a:r>
            <a:r>
              <a:rPr lang="ru-RU" sz="3100" dirty="0" err="1" smtClean="0">
                <a:solidFill>
                  <a:schemeClr val="tx2">
                    <a:satMod val="130000"/>
                  </a:schemeClr>
                </a:solidFill>
                <a:effectLst/>
              </a:rPr>
              <a:t>са</a:t>
            </a: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. И пот…</a:t>
            </a:r>
            <a:r>
              <a:rPr lang="ru-RU" sz="3100" dirty="0" err="1" smtClean="0">
                <a:solidFill>
                  <a:schemeClr val="tx2">
                    <a:satMod val="130000"/>
                  </a:schemeClr>
                </a:solidFill>
                <a:effectLst/>
              </a:rPr>
              <a:t>нулись</a:t>
            </a: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 над ними косяки журавлей, гусей, уток.</a:t>
            </a:r>
            <a:b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 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 bwMode="auto">
          <a:xfrm>
            <a:off x="1143000" y="428625"/>
            <a:ext cx="7461250" cy="602456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smtClean="0">
                <a:solidFill>
                  <a:srgbClr val="C00000"/>
                </a:solidFill>
                <a:effectLst/>
                <a:cs typeface="Times New Roman" pitchFamily="18" charset="0"/>
              </a:rPr>
              <a:t>Спишите текст. Вставьте пропущенные буквы. Подчеркните однородные члены. </a:t>
            </a:r>
            <a:r>
              <a:rPr lang="ru-RU" sz="3200" smtClean="0">
                <a:solidFill>
                  <a:srgbClr val="C00000"/>
                </a:solidFill>
                <a:effectLst/>
                <a:cs typeface="Times New Roman" pitchFamily="18" charset="0"/>
              </a:rPr>
              <a:t/>
            </a:r>
            <a:br>
              <a:rPr lang="ru-RU" sz="320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На зал…ных лугах растут ценные к…рмовые растения. Это клевер лисохвост мышиный горошек. Они д…ют сено и уд…бряют землю.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На х…лмах и  склонах р…чных долин встречаются одуванчик конский щавель ромашка колокольчик. Это луговые цв…ты. Они не г…дятся для сена но радуют глаз. 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64674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solidFill>
                  <a:srgbClr val="C00000"/>
                </a:solidFill>
                <a:effectLst/>
              </a:rPr>
              <a:t>Проверь себя!</a:t>
            </a:r>
            <a:br>
              <a:rPr lang="ru-RU" sz="3200" smtClean="0">
                <a:solidFill>
                  <a:srgbClr val="C00000"/>
                </a:solidFill>
                <a:effectLst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На зал</a:t>
            </a:r>
            <a:r>
              <a:rPr lang="ru-RU" sz="320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вных лугах растут ценные к</a:t>
            </a:r>
            <a:r>
              <a:rPr lang="ru-RU" sz="320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рмовые растения. Это клевер</a:t>
            </a:r>
            <a:r>
              <a:rPr lang="ru-RU" sz="320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 лисохвост</a:t>
            </a:r>
            <a:r>
              <a:rPr lang="ru-RU" sz="320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 мышиный горошек. Они д</a:t>
            </a:r>
            <a:r>
              <a:rPr lang="ru-RU" sz="320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ют сено и уд</a:t>
            </a:r>
            <a:r>
              <a:rPr lang="ru-RU" sz="320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бряют землю.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На х</a:t>
            </a:r>
            <a:r>
              <a:rPr lang="ru-RU" sz="320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лмах и  склонах р</a:t>
            </a:r>
            <a:r>
              <a:rPr lang="ru-RU" sz="320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чных долин встречаются одуванчик</a:t>
            </a:r>
            <a:r>
              <a:rPr lang="ru-RU" sz="320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 конский щавель</a:t>
            </a:r>
            <a:r>
              <a:rPr lang="ru-RU" sz="320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 ромашка</a:t>
            </a:r>
            <a:r>
              <a:rPr lang="ru-RU" sz="320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 колокольчик. Это луговые цв</a:t>
            </a:r>
            <a:r>
              <a:rPr lang="ru-RU" sz="320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ты. Они не г</a:t>
            </a:r>
            <a:r>
              <a:rPr lang="ru-RU" sz="320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дятся для сена</a:t>
            </a:r>
            <a:r>
              <a:rPr lang="ru-RU" sz="320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 но радуют глаз. 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786438" y="2286000"/>
            <a:ext cx="1071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00188" y="2786063"/>
            <a:ext cx="17859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00438" y="2786063"/>
            <a:ext cx="32861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786688" y="2786063"/>
            <a:ext cx="857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858125" y="2857500"/>
            <a:ext cx="7858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786063" y="3214688"/>
            <a:ext cx="1571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786063" y="3286125"/>
            <a:ext cx="1571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олилиния 35"/>
          <p:cNvSpPr/>
          <p:nvPr/>
        </p:nvSpPr>
        <p:spPr>
          <a:xfrm>
            <a:off x="2489200" y="3784600"/>
            <a:ext cx="304800" cy="12700"/>
          </a:xfrm>
          <a:custGeom>
            <a:avLst/>
            <a:gdLst>
              <a:gd name="connsiteX0" fmla="*/ 0 w 304800"/>
              <a:gd name="connsiteY0" fmla="*/ 13084 h 13084"/>
              <a:gd name="connsiteX1" fmla="*/ 304800 w 304800"/>
              <a:gd name="connsiteY1" fmla="*/ 384 h 1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4800" h="13084">
                <a:moveTo>
                  <a:pt x="0" y="13084"/>
                </a:moveTo>
                <a:cubicBezTo>
                  <a:pt x="287858" y="0"/>
                  <a:pt x="186171" y="384"/>
                  <a:pt x="304800" y="38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3857625" y="4214813"/>
            <a:ext cx="16430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929313" y="4214813"/>
            <a:ext cx="2428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571625" y="4714875"/>
            <a:ext cx="1428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3357563" y="4714875"/>
            <a:ext cx="2000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4071938" y="5143500"/>
            <a:ext cx="12144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4143375" y="5214938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1571625" y="57150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1571625" y="5786438"/>
            <a:ext cx="10715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олилиния 67"/>
          <p:cNvSpPr/>
          <p:nvPr/>
        </p:nvSpPr>
        <p:spPr>
          <a:xfrm>
            <a:off x="3873500" y="3784600"/>
            <a:ext cx="215900" cy="0"/>
          </a:xfrm>
          <a:custGeom>
            <a:avLst/>
            <a:gdLst>
              <a:gd name="connsiteX0" fmla="*/ 0 w 215900"/>
              <a:gd name="connsiteY0" fmla="*/ 0 h 0"/>
              <a:gd name="connsiteX1" fmla="*/ 215900 w 2159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5900">
                <a:moveTo>
                  <a:pt x="0" y="0"/>
                </a:moveTo>
                <a:lnTo>
                  <a:pt x="2159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4357688" y="3786188"/>
            <a:ext cx="285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4929188" y="3786188"/>
            <a:ext cx="285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3071813" y="3786188"/>
            <a:ext cx="285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Блок-схема: узел 83"/>
          <p:cNvSpPr/>
          <p:nvPr/>
        </p:nvSpPr>
        <p:spPr>
          <a:xfrm>
            <a:off x="2954338" y="3786188"/>
            <a:ext cx="46037" cy="4603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>
            <a:off x="2000250" y="3786188"/>
            <a:ext cx="285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Блок-схема: узел 85"/>
          <p:cNvSpPr/>
          <p:nvPr/>
        </p:nvSpPr>
        <p:spPr>
          <a:xfrm>
            <a:off x="2357438" y="3786188"/>
            <a:ext cx="46037" cy="4603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Блок-схема: узел 86"/>
          <p:cNvSpPr/>
          <p:nvPr/>
        </p:nvSpPr>
        <p:spPr>
          <a:xfrm>
            <a:off x="4143375" y="3786188"/>
            <a:ext cx="46038" cy="4603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Блок-схема: узел 87"/>
          <p:cNvSpPr/>
          <p:nvPr/>
        </p:nvSpPr>
        <p:spPr>
          <a:xfrm>
            <a:off x="4786313" y="3786188"/>
            <a:ext cx="46037" cy="4603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 bwMode="auto">
          <a:xfrm>
            <a:off x="1619250" y="274638"/>
            <a:ext cx="7315200" cy="39465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Если стоят однородные члены,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Их запятой раздели непременно: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Дети рисуют, играют, сидят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Спорят, смеются, поют ,говорят.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274638"/>
            <a:ext cx="7862887" cy="62261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Однородные члены предложения отвечают на один и тот же вопрос и относятся к одному и тому же члену предложения.</a:t>
            </a:r>
            <a:r>
              <a:rPr lang="ru-RU" sz="3200" b="1" u="wavy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3200" b="1" u="wavy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Однородные члены не зависят друг от друга и произносятся с интонацией перечисления.</a:t>
            </a:r>
            <a:r>
              <a:rPr lang="ru-RU" sz="3200" b="1" u="wavy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3200" b="1" u="wavy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Однородными могут быть и главные, и второстепенные члены предложения.</a:t>
            </a:r>
            <a:r>
              <a:rPr lang="ru-RU" sz="3200" b="1" u="wavy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3200" b="1" u="wavy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 </a:t>
            </a:r>
            <a:r>
              <a:rPr lang="ru-RU" sz="3200" b="1" u="wavy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3200" b="1" u="wavy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endParaRPr lang="ru-RU" sz="3200" b="1" dirty="0">
              <a:solidFill>
                <a:schemeClr val="tx2">
                  <a:satMod val="13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 bwMode="auto">
          <a:xfrm>
            <a:off x="1116013" y="333375"/>
            <a:ext cx="7200900" cy="547211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solidFill>
                  <a:srgbClr val="C00000"/>
                </a:solidFill>
                <a:effectLst/>
                <a:cs typeface="Times New Roman" pitchFamily="18" charset="0"/>
              </a:rPr>
              <a:t>Найдите однородные члены.</a:t>
            </a:r>
            <a:br>
              <a:rPr lang="ru-RU" sz="320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200" smtClean="0">
                <a:solidFill>
                  <a:srgbClr val="C00000"/>
                </a:solidFill>
                <a:effectLst/>
                <a:cs typeface="Times New Roman" pitchFamily="18" charset="0"/>
              </a:rPr>
              <a:t/>
            </a:r>
            <a:br>
              <a:rPr lang="ru-RU" sz="320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1.Раскрывали звезды очи и желали доброй ночи.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2.И слушал я без слез, без сил.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3. Отошла и страда, и жара.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4.Ребята выполнили работу  быстро, чисто, аккуратно.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2988" y="1052513"/>
          <a:ext cx="7464152" cy="52565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4933"/>
                <a:gridCol w="3499219"/>
              </a:tblGrid>
              <a:tr h="131414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1. Дома, сады и огороды тонули в сумерках.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131414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2.Луна освещала сад, дорожки, беседку.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endParaRPr lang="ru-RU" dirty="0"/>
                    </a:p>
                  </a:txBody>
                  <a:tcPr/>
                </a:tc>
              </a:tr>
              <a:tr h="131414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3.На яблоне поспели крупные, сочные плоды.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endParaRPr lang="ru-RU" dirty="0"/>
                    </a:p>
                  </a:txBody>
                  <a:tcPr/>
                </a:tc>
              </a:tr>
              <a:tr h="131414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4.Зимой солнце светит, но не греет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6" name="Прямая соединительная линия 15"/>
          <p:cNvCxnSpPr>
            <a:stCxn id="4" idx="1"/>
            <a:endCxn id="4" idx="7"/>
          </p:cNvCxnSpPr>
          <p:nvPr/>
        </p:nvCxnSpPr>
        <p:spPr>
          <a:xfrm>
            <a:off x="5400675" y="1401763"/>
            <a:ext cx="323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595" name="Группа 25"/>
          <p:cNvGrpSpPr>
            <a:grpSpLocks/>
          </p:cNvGrpSpPr>
          <p:nvPr/>
        </p:nvGrpSpPr>
        <p:grpSpPr bwMode="auto">
          <a:xfrm>
            <a:off x="5334000" y="1335088"/>
            <a:ext cx="457200" cy="457200"/>
            <a:chOff x="5033248" y="961768"/>
            <a:chExt cx="457200" cy="457200"/>
          </a:xfrm>
        </p:grpSpPr>
        <p:sp>
          <p:nvSpPr>
            <p:cNvPr id="4" name="Блок-схема: узел 3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161836" y="1163380"/>
              <a:ext cx="201612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5160248" y="1230055"/>
              <a:ext cx="201613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4596" name="Группа 26"/>
          <p:cNvGrpSpPr>
            <a:grpSpLocks/>
          </p:cNvGrpSpPr>
          <p:nvPr/>
        </p:nvGrpSpPr>
        <p:grpSpPr bwMode="auto">
          <a:xfrm>
            <a:off x="6484938" y="1335088"/>
            <a:ext cx="457200" cy="457200"/>
            <a:chOff x="5033248" y="961768"/>
            <a:chExt cx="457200" cy="457200"/>
          </a:xfrm>
        </p:grpSpPr>
        <p:sp>
          <p:nvSpPr>
            <p:cNvPr id="28" name="Блок-схема: узел 27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>
              <a:off x="5161835" y="1163380"/>
              <a:ext cx="201613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5160248" y="1230055"/>
              <a:ext cx="201612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24597" name="TextBox 30"/>
          <p:cNvSpPr txBox="1">
            <a:spLocks noChangeArrowheads="1"/>
          </p:cNvSpPr>
          <p:nvPr/>
        </p:nvSpPr>
        <p:spPr bwMode="auto">
          <a:xfrm>
            <a:off x="5791200" y="1401763"/>
            <a:ext cx="833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, но</a:t>
            </a:r>
          </a:p>
        </p:txBody>
      </p:sp>
      <p:sp>
        <p:nvSpPr>
          <p:cNvPr id="33" name="Блок-схема: узел 32"/>
          <p:cNvSpPr/>
          <p:nvPr/>
        </p:nvSpPr>
        <p:spPr>
          <a:xfrm>
            <a:off x="5405438" y="2846388"/>
            <a:ext cx="4699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Блок-схема: узел 44"/>
          <p:cNvSpPr/>
          <p:nvPr/>
        </p:nvSpPr>
        <p:spPr>
          <a:xfrm>
            <a:off x="6386513" y="284480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600" name="TextBox 51"/>
          <p:cNvSpPr txBox="1">
            <a:spLocks noChangeArrowheads="1"/>
          </p:cNvSpPr>
          <p:nvPr/>
        </p:nvSpPr>
        <p:spPr bwMode="auto">
          <a:xfrm>
            <a:off x="5989638" y="3001963"/>
            <a:ext cx="2651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, </a:t>
            </a:r>
          </a:p>
        </p:txBody>
      </p:sp>
      <p:sp>
        <p:nvSpPr>
          <p:cNvPr id="24601" name="TextBox 52"/>
          <p:cNvSpPr txBox="1">
            <a:spLocks noChangeArrowheads="1"/>
          </p:cNvSpPr>
          <p:nvPr/>
        </p:nvSpPr>
        <p:spPr bwMode="auto">
          <a:xfrm>
            <a:off x="6713538" y="2482850"/>
            <a:ext cx="504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 </a:t>
            </a:r>
          </a:p>
        </p:txBody>
      </p:sp>
      <p:sp>
        <p:nvSpPr>
          <p:cNvPr id="24602" name="TextBox 57"/>
          <p:cNvSpPr txBox="1">
            <a:spLocks noChangeArrowheads="1"/>
          </p:cNvSpPr>
          <p:nvPr/>
        </p:nvSpPr>
        <p:spPr bwMode="auto">
          <a:xfrm>
            <a:off x="5699125" y="4129088"/>
            <a:ext cx="439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, </a:t>
            </a:r>
          </a:p>
        </p:txBody>
      </p:sp>
      <p:grpSp>
        <p:nvGrpSpPr>
          <p:cNvPr id="24603" name="Группа 76"/>
          <p:cNvGrpSpPr>
            <a:grpSpLocks/>
          </p:cNvGrpSpPr>
          <p:nvPr/>
        </p:nvGrpSpPr>
        <p:grpSpPr bwMode="auto">
          <a:xfrm>
            <a:off x="5203825" y="5497513"/>
            <a:ext cx="457200" cy="457200"/>
            <a:chOff x="5033248" y="961768"/>
            <a:chExt cx="457200" cy="457200"/>
          </a:xfrm>
        </p:grpSpPr>
        <p:sp>
          <p:nvSpPr>
            <p:cNvPr id="78" name="Блок-схема: узел 77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79" name="Прямая соединительная линия 78"/>
            <p:cNvCxnSpPr/>
            <p:nvPr/>
          </p:nvCxnSpPr>
          <p:spPr>
            <a:xfrm>
              <a:off x="5149136" y="1196718"/>
              <a:ext cx="201612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24604" name="TextBox 80"/>
          <p:cNvSpPr txBox="1">
            <a:spLocks noChangeArrowheads="1"/>
          </p:cNvSpPr>
          <p:nvPr/>
        </p:nvSpPr>
        <p:spPr bwMode="auto">
          <a:xfrm>
            <a:off x="5791200" y="5510213"/>
            <a:ext cx="463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, </a:t>
            </a:r>
          </a:p>
        </p:txBody>
      </p:sp>
      <p:grpSp>
        <p:nvGrpSpPr>
          <p:cNvPr id="24605" name="Группа 81"/>
          <p:cNvGrpSpPr>
            <a:grpSpLocks/>
          </p:cNvGrpSpPr>
          <p:nvPr/>
        </p:nvGrpSpPr>
        <p:grpSpPr bwMode="auto">
          <a:xfrm>
            <a:off x="6138863" y="5503863"/>
            <a:ext cx="457200" cy="457200"/>
            <a:chOff x="5033248" y="961768"/>
            <a:chExt cx="457200" cy="457200"/>
          </a:xfrm>
        </p:grpSpPr>
        <p:sp>
          <p:nvSpPr>
            <p:cNvPr id="83" name="Блок-схема: узел 82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84" name="Прямая соединительная линия 83"/>
            <p:cNvCxnSpPr/>
            <p:nvPr/>
          </p:nvCxnSpPr>
          <p:spPr>
            <a:xfrm>
              <a:off x="5149135" y="1196718"/>
              <a:ext cx="201613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24606" name="TextBox 84"/>
          <p:cNvSpPr txBox="1">
            <a:spLocks noChangeArrowheads="1"/>
          </p:cNvSpPr>
          <p:nvPr/>
        </p:nvSpPr>
        <p:spPr bwMode="auto">
          <a:xfrm flipV="1">
            <a:off x="6664325" y="5668963"/>
            <a:ext cx="574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 и</a:t>
            </a:r>
          </a:p>
        </p:txBody>
      </p:sp>
      <p:grpSp>
        <p:nvGrpSpPr>
          <p:cNvPr id="24607" name="Группа 85"/>
          <p:cNvGrpSpPr>
            <a:grpSpLocks/>
          </p:cNvGrpSpPr>
          <p:nvPr/>
        </p:nvGrpSpPr>
        <p:grpSpPr bwMode="auto">
          <a:xfrm>
            <a:off x="7327900" y="5510213"/>
            <a:ext cx="457200" cy="457200"/>
            <a:chOff x="5033248" y="961768"/>
            <a:chExt cx="457200" cy="457200"/>
          </a:xfrm>
        </p:grpSpPr>
        <p:sp>
          <p:nvSpPr>
            <p:cNvPr id="87" name="Блок-схема: узел 86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88" name="Прямая соединительная линия 87"/>
            <p:cNvCxnSpPr/>
            <p:nvPr/>
          </p:nvCxnSpPr>
          <p:spPr>
            <a:xfrm>
              <a:off x="5149136" y="1196718"/>
              <a:ext cx="201612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pic>
        <p:nvPicPr>
          <p:cNvPr id="246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2875" y="4032250"/>
            <a:ext cx="476250" cy="4762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460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6625" y="40338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3550" y="4056063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1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2875" y="4056063"/>
            <a:ext cx="398463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лилиния 4"/>
          <p:cNvSpPr/>
          <p:nvPr/>
        </p:nvSpPr>
        <p:spPr>
          <a:xfrm rot="21007779">
            <a:off x="5489575" y="3014663"/>
            <a:ext cx="355600" cy="120650"/>
          </a:xfrm>
          <a:custGeom>
            <a:avLst/>
            <a:gdLst>
              <a:gd name="connsiteX0" fmla="*/ 0 w 355600"/>
              <a:gd name="connsiteY0" fmla="*/ 69146 h 120173"/>
              <a:gd name="connsiteX1" fmla="*/ 38100 w 355600"/>
              <a:gd name="connsiteY1" fmla="*/ 5646 h 120173"/>
              <a:gd name="connsiteX2" fmla="*/ 88900 w 355600"/>
              <a:gd name="connsiteY2" fmla="*/ 69146 h 120173"/>
              <a:gd name="connsiteX3" fmla="*/ 139700 w 355600"/>
              <a:gd name="connsiteY3" fmla="*/ 56446 h 120173"/>
              <a:gd name="connsiteX4" fmla="*/ 203200 w 355600"/>
              <a:gd name="connsiteY4" fmla="*/ 31046 h 120173"/>
              <a:gd name="connsiteX5" fmla="*/ 254000 w 355600"/>
              <a:gd name="connsiteY5" fmla="*/ 81846 h 120173"/>
              <a:gd name="connsiteX6" fmla="*/ 266700 w 355600"/>
              <a:gd name="connsiteY6" fmla="*/ 31046 h 120173"/>
              <a:gd name="connsiteX7" fmla="*/ 317500 w 355600"/>
              <a:gd name="connsiteY7" fmla="*/ 43746 h 120173"/>
              <a:gd name="connsiteX8" fmla="*/ 355600 w 355600"/>
              <a:gd name="connsiteY8" fmla="*/ 119946 h 120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600" h="120173">
                <a:moveTo>
                  <a:pt x="0" y="69146"/>
                </a:moveTo>
                <a:cubicBezTo>
                  <a:pt x="12700" y="47979"/>
                  <a:pt x="17561" y="19338"/>
                  <a:pt x="38100" y="5646"/>
                </a:cubicBezTo>
                <a:cubicBezTo>
                  <a:pt x="81046" y="-22985"/>
                  <a:pt x="88225" y="66444"/>
                  <a:pt x="88900" y="69146"/>
                </a:cubicBezTo>
                <a:cubicBezTo>
                  <a:pt x="105833" y="64913"/>
                  <a:pt x="126070" y="67350"/>
                  <a:pt x="139700" y="56446"/>
                </a:cubicBezTo>
                <a:cubicBezTo>
                  <a:pt x="196094" y="11331"/>
                  <a:pt x="89639" y="2656"/>
                  <a:pt x="203200" y="31046"/>
                </a:cubicBezTo>
                <a:cubicBezTo>
                  <a:pt x="205458" y="37819"/>
                  <a:pt x="217876" y="108939"/>
                  <a:pt x="254000" y="81846"/>
                </a:cubicBezTo>
                <a:cubicBezTo>
                  <a:pt x="267964" y="71373"/>
                  <a:pt x="262467" y="47979"/>
                  <a:pt x="266700" y="31046"/>
                </a:cubicBezTo>
                <a:cubicBezTo>
                  <a:pt x="283633" y="35279"/>
                  <a:pt x="307355" y="29543"/>
                  <a:pt x="317500" y="43746"/>
                </a:cubicBezTo>
                <a:cubicBezTo>
                  <a:pt x="377894" y="128297"/>
                  <a:pt x="289226" y="119946"/>
                  <a:pt x="355600" y="119946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 rot="20998765">
            <a:off x="6497638" y="3022600"/>
            <a:ext cx="333375" cy="173038"/>
          </a:xfrm>
          <a:custGeom>
            <a:avLst/>
            <a:gdLst>
              <a:gd name="connsiteX0" fmla="*/ 0 w 355600"/>
              <a:gd name="connsiteY0" fmla="*/ 69146 h 120173"/>
              <a:gd name="connsiteX1" fmla="*/ 38100 w 355600"/>
              <a:gd name="connsiteY1" fmla="*/ 5646 h 120173"/>
              <a:gd name="connsiteX2" fmla="*/ 88900 w 355600"/>
              <a:gd name="connsiteY2" fmla="*/ 69146 h 120173"/>
              <a:gd name="connsiteX3" fmla="*/ 139700 w 355600"/>
              <a:gd name="connsiteY3" fmla="*/ 56446 h 120173"/>
              <a:gd name="connsiteX4" fmla="*/ 203200 w 355600"/>
              <a:gd name="connsiteY4" fmla="*/ 31046 h 120173"/>
              <a:gd name="connsiteX5" fmla="*/ 254000 w 355600"/>
              <a:gd name="connsiteY5" fmla="*/ 81846 h 120173"/>
              <a:gd name="connsiteX6" fmla="*/ 266700 w 355600"/>
              <a:gd name="connsiteY6" fmla="*/ 31046 h 120173"/>
              <a:gd name="connsiteX7" fmla="*/ 317500 w 355600"/>
              <a:gd name="connsiteY7" fmla="*/ 43746 h 120173"/>
              <a:gd name="connsiteX8" fmla="*/ 355600 w 355600"/>
              <a:gd name="connsiteY8" fmla="*/ 119946 h 120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600" h="120173">
                <a:moveTo>
                  <a:pt x="0" y="69146"/>
                </a:moveTo>
                <a:cubicBezTo>
                  <a:pt x="12700" y="47979"/>
                  <a:pt x="17561" y="19338"/>
                  <a:pt x="38100" y="5646"/>
                </a:cubicBezTo>
                <a:cubicBezTo>
                  <a:pt x="81046" y="-22985"/>
                  <a:pt x="88225" y="66444"/>
                  <a:pt x="88900" y="69146"/>
                </a:cubicBezTo>
                <a:cubicBezTo>
                  <a:pt x="105833" y="64913"/>
                  <a:pt x="126070" y="67350"/>
                  <a:pt x="139700" y="56446"/>
                </a:cubicBezTo>
                <a:cubicBezTo>
                  <a:pt x="196094" y="11331"/>
                  <a:pt x="89639" y="2656"/>
                  <a:pt x="203200" y="31046"/>
                </a:cubicBezTo>
                <a:cubicBezTo>
                  <a:pt x="205458" y="37819"/>
                  <a:pt x="217876" y="108939"/>
                  <a:pt x="254000" y="81846"/>
                </a:cubicBezTo>
                <a:cubicBezTo>
                  <a:pt x="267964" y="71373"/>
                  <a:pt x="262467" y="47979"/>
                  <a:pt x="266700" y="31046"/>
                </a:cubicBezTo>
                <a:cubicBezTo>
                  <a:pt x="283633" y="35279"/>
                  <a:pt x="307355" y="29543"/>
                  <a:pt x="317500" y="43746"/>
                </a:cubicBezTo>
                <a:cubicBezTo>
                  <a:pt x="377894" y="128297"/>
                  <a:pt x="289226" y="119946"/>
                  <a:pt x="355600" y="119946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00113" y="476250"/>
            <a:ext cx="7416800" cy="5762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Соотнесите предложения со схемами.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 bwMode="auto">
          <a:xfrm>
            <a:off x="1042988" y="115888"/>
            <a:ext cx="7345362" cy="60690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600" smtClean="0">
                <a:solidFill>
                  <a:srgbClr val="C00000"/>
                </a:solidFill>
                <a:effectLst/>
                <a:cs typeface="Times New Roman" pitchFamily="18" charset="0"/>
              </a:rPr>
              <a:t>Спишите. Расставьте знаки препинания. Начертите схемы.</a:t>
            </a:r>
            <a:br>
              <a:rPr lang="ru-RU" sz="360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600" smtClean="0">
                <a:solidFill>
                  <a:srgbClr val="C00000"/>
                </a:solidFill>
                <a:effectLst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600" smtClean="0">
                <a:effectLst/>
                <a:latin typeface="Times New Roman" pitchFamily="18" charset="0"/>
                <a:cs typeface="Times New Roman" pitchFamily="18" charset="0"/>
              </a:rPr>
              <a:t>1.Текла извивалась блестела река.</a:t>
            </a:r>
            <a:br>
              <a:rPr lang="ru-RU" sz="3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effectLst/>
                <a:latin typeface="Times New Roman" pitchFamily="18" charset="0"/>
                <a:cs typeface="Times New Roman" pitchFamily="18" charset="0"/>
              </a:rPr>
              <a:t>2.По воде плыли желтые красные оранжевые листья.</a:t>
            </a:r>
            <a:br>
              <a:rPr lang="ru-RU" sz="3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effectLst/>
                <a:latin typeface="Times New Roman" pitchFamily="18" charset="0"/>
                <a:cs typeface="Times New Roman" pitchFamily="18" charset="0"/>
              </a:rPr>
              <a:t>3.Между деревьями светились травы и низкий кустарник.</a:t>
            </a:r>
            <a:br>
              <a:rPr lang="ru-RU" sz="360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Группа 31"/>
          <p:cNvGrpSpPr>
            <a:grpSpLocks/>
          </p:cNvGrpSpPr>
          <p:nvPr/>
        </p:nvGrpSpPr>
        <p:grpSpPr bwMode="auto">
          <a:xfrm>
            <a:off x="1952625" y="1495425"/>
            <a:ext cx="457200" cy="457200"/>
            <a:chOff x="5033248" y="961768"/>
            <a:chExt cx="457200" cy="457200"/>
          </a:xfrm>
        </p:grpSpPr>
        <p:sp>
          <p:nvSpPr>
            <p:cNvPr id="33" name="Блок-схема: узел 32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5161836" y="1163381"/>
              <a:ext cx="201612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5160248" y="1230056"/>
              <a:ext cx="201613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7650" name="Группа 43"/>
          <p:cNvGrpSpPr>
            <a:grpSpLocks/>
          </p:cNvGrpSpPr>
          <p:nvPr/>
        </p:nvGrpSpPr>
        <p:grpSpPr bwMode="auto">
          <a:xfrm>
            <a:off x="3076575" y="1468438"/>
            <a:ext cx="457200" cy="457200"/>
            <a:chOff x="5033248" y="961768"/>
            <a:chExt cx="457200" cy="457200"/>
          </a:xfrm>
        </p:grpSpPr>
        <p:sp>
          <p:nvSpPr>
            <p:cNvPr id="45" name="Блок-схема: узел 44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>
              <a:off x="5161836" y="1163380"/>
              <a:ext cx="201612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5160248" y="1230055"/>
              <a:ext cx="201613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7651" name="Группа 47"/>
          <p:cNvGrpSpPr>
            <a:grpSpLocks/>
          </p:cNvGrpSpPr>
          <p:nvPr/>
        </p:nvGrpSpPr>
        <p:grpSpPr bwMode="auto">
          <a:xfrm>
            <a:off x="4181475" y="1482725"/>
            <a:ext cx="457200" cy="457200"/>
            <a:chOff x="5033248" y="961768"/>
            <a:chExt cx="457200" cy="457200"/>
          </a:xfrm>
        </p:grpSpPr>
        <p:sp>
          <p:nvSpPr>
            <p:cNvPr id="49" name="Блок-схема: узел 48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>
              <a:off x="5161836" y="1163381"/>
              <a:ext cx="201612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5160248" y="1230056"/>
              <a:ext cx="201613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27652" name="TextBox 51"/>
          <p:cNvSpPr txBox="1">
            <a:spLocks noChangeArrowheads="1"/>
          </p:cNvSpPr>
          <p:nvPr/>
        </p:nvSpPr>
        <p:spPr bwMode="auto">
          <a:xfrm>
            <a:off x="2555875" y="1557338"/>
            <a:ext cx="5032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, </a:t>
            </a:r>
          </a:p>
        </p:txBody>
      </p:sp>
      <p:sp>
        <p:nvSpPr>
          <p:cNvPr id="27653" name="TextBox 52"/>
          <p:cNvSpPr txBox="1">
            <a:spLocks noChangeArrowheads="1"/>
          </p:cNvSpPr>
          <p:nvPr/>
        </p:nvSpPr>
        <p:spPr bwMode="auto">
          <a:xfrm>
            <a:off x="3635375" y="1557338"/>
            <a:ext cx="503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, </a:t>
            </a:r>
          </a:p>
        </p:txBody>
      </p:sp>
      <p:grpSp>
        <p:nvGrpSpPr>
          <p:cNvPr id="27654" name="Группа 53"/>
          <p:cNvGrpSpPr>
            <a:grpSpLocks/>
          </p:cNvGrpSpPr>
          <p:nvPr/>
        </p:nvGrpSpPr>
        <p:grpSpPr bwMode="auto">
          <a:xfrm>
            <a:off x="2033588" y="4143375"/>
            <a:ext cx="457200" cy="457200"/>
            <a:chOff x="5033248" y="961768"/>
            <a:chExt cx="457200" cy="457200"/>
          </a:xfrm>
        </p:grpSpPr>
        <p:sp>
          <p:nvSpPr>
            <p:cNvPr id="55" name="Блок-схема: узел 54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7" name="Прямая соединительная линия 56"/>
            <p:cNvCxnSpPr/>
            <p:nvPr/>
          </p:nvCxnSpPr>
          <p:spPr>
            <a:xfrm>
              <a:off x="5160248" y="1230056"/>
              <a:ext cx="201612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7655" name="Группа 72"/>
          <p:cNvGrpSpPr>
            <a:grpSpLocks/>
          </p:cNvGrpSpPr>
          <p:nvPr/>
        </p:nvGrpSpPr>
        <p:grpSpPr bwMode="auto">
          <a:xfrm>
            <a:off x="3405188" y="4144963"/>
            <a:ext cx="457200" cy="457200"/>
            <a:chOff x="5033248" y="961768"/>
            <a:chExt cx="457200" cy="457200"/>
          </a:xfrm>
        </p:grpSpPr>
        <p:sp>
          <p:nvSpPr>
            <p:cNvPr id="74" name="Блок-схема: узел 73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76" name="Прямая соединительная линия 75"/>
            <p:cNvCxnSpPr/>
            <p:nvPr/>
          </p:nvCxnSpPr>
          <p:spPr>
            <a:xfrm>
              <a:off x="5160248" y="1230055"/>
              <a:ext cx="201612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7656" name="Группа 76"/>
          <p:cNvGrpSpPr>
            <a:grpSpLocks/>
          </p:cNvGrpSpPr>
          <p:nvPr/>
        </p:nvGrpSpPr>
        <p:grpSpPr bwMode="auto">
          <a:xfrm>
            <a:off x="1951038" y="2828925"/>
            <a:ext cx="457200" cy="457200"/>
            <a:chOff x="5033248" y="961768"/>
            <a:chExt cx="457200" cy="457200"/>
          </a:xfrm>
        </p:grpSpPr>
        <p:sp>
          <p:nvSpPr>
            <p:cNvPr id="78" name="Блок-схема: узел 77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79" name="Прямая соединительная линия 78"/>
            <p:cNvCxnSpPr/>
            <p:nvPr/>
          </p:nvCxnSpPr>
          <p:spPr>
            <a:xfrm>
              <a:off x="5149135" y="1196718"/>
              <a:ext cx="201613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27657" name="TextBox 80"/>
          <p:cNvSpPr txBox="1">
            <a:spLocks noChangeArrowheads="1"/>
          </p:cNvSpPr>
          <p:nvPr/>
        </p:nvSpPr>
        <p:spPr bwMode="auto">
          <a:xfrm>
            <a:off x="2571750" y="2873375"/>
            <a:ext cx="504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, </a:t>
            </a:r>
          </a:p>
        </p:txBody>
      </p:sp>
      <p:grpSp>
        <p:nvGrpSpPr>
          <p:cNvPr id="27658" name="Группа 81"/>
          <p:cNvGrpSpPr>
            <a:grpSpLocks/>
          </p:cNvGrpSpPr>
          <p:nvPr/>
        </p:nvGrpSpPr>
        <p:grpSpPr bwMode="auto">
          <a:xfrm>
            <a:off x="3078163" y="2816225"/>
            <a:ext cx="457200" cy="457200"/>
            <a:chOff x="5033248" y="961768"/>
            <a:chExt cx="457200" cy="457200"/>
          </a:xfrm>
        </p:grpSpPr>
        <p:sp>
          <p:nvSpPr>
            <p:cNvPr id="83" name="Блок-схема: узел 82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84" name="Прямая соединительная линия 83"/>
            <p:cNvCxnSpPr/>
            <p:nvPr/>
          </p:nvCxnSpPr>
          <p:spPr>
            <a:xfrm>
              <a:off x="5149135" y="1196718"/>
              <a:ext cx="201613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27659" name="TextBox 84"/>
          <p:cNvSpPr txBox="1">
            <a:spLocks noChangeArrowheads="1"/>
          </p:cNvSpPr>
          <p:nvPr/>
        </p:nvSpPr>
        <p:spPr bwMode="auto">
          <a:xfrm>
            <a:off x="3862388" y="2860675"/>
            <a:ext cx="4460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grpSp>
        <p:nvGrpSpPr>
          <p:cNvPr id="27660" name="Группа 85"/>
          <p:cNvGrpSpPr>
            <a:grpSpLocks/>
          </p:cNvGrpSpPr>
          <p:nvPr/>
        </p:nvGrpSpPr>
        <p:grpSpPr bwMode="auto">
          <a:xfrm>
            <a:off x="4432300" y="2822575"/>
            <a:ext cx="457200" cy="457200"/>
            <a:chOff x="5033248" y="961768"/>
            <a:chExt cx="457200" cy="457200"/>
          </a:xfrm>
        </p:grpSpPr>
        <p:sp>
          <p:nvSpPr>
            <p:cNvPr id="87" name="Блок-схема: узел 86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88" name="Прямая соединительная линия 87"/>
            <p:cNvCxnSpPr/>
            <p:nvPr/>
          </p:nvCxnSpPr>
          <p:spPr>
            <a:xfrm>
              <a:off x="5149136" y="1196718"/>
              <a:ext cx="201612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27661" name="TextBox 62"/>
          <p:cNvSpPr txBox="1">
            <a:spLocks noChangeArrowheads="1"/>
          </p:cNvSpPr>
          <p:nvPr/>
        </p:nvSpPr>
        <p:spPr bwMode="auto">
          <a:xfrm>
            <a:off x="1116013" y="1462088"/>
            <a:ext cx="503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rbel" pitchFamily="34" charset="0"/>
              </a:rPr>
              <a:t>1)</a:t>
            </a:r>
          </a:p>
        </p:txBody>
      </p:sp>
      <p:sp>
        <p:nvSpPr>
          <p:cNvPr id="27662" name="TextBox 63"/>
          <p:cNvSpPr txBox="1">
            <a:spLocks noChangeArrowheads="1"/>
          </p:cNvSpPr>
          <p:nvPr/>
        </p:nvSpPr>
        <p:spPr bwMode="auto">
          <a:xfrm>
            <a:off x="1193800" y="2836863"/>
            <a:ext cx="5048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rbel" pitchFamily="34" charset="0"/>
              </a:rPr>
              <a:t>2)</a:t>
            </a:r>
          </a:p>
        </p:txBody>
      </p:sp>
      <p:sp>
        <p:nvSpPr>
          <p:cNvPr id="27663" name="TextBox 64"/>
          <p:cNvSpPr txBox="1">
            <a:spLocks noChangeArrowheads="1"/>
          </p:cNvSpPr>
          <p:nvPr/>
        </p:nvSpPr>
        <p:spPr bwMode="auto">
          <a:xfrm>
            <a:off x="1116013" y="4043363"/>
            <a:ext cx="503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rbel" pitchFamily="34" charset="0"/>
              </a:rPr>
              <a:t>3)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58888" y="692150"/>
            <a:ext cx="6842125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Составьте предложения по схемам .</a:t>
            </a:r>
            <a:br>
              <a:rPr lang="ru-RU" sz="32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</a:br>
            <a:endParaRPr lang="ru-RU" sz="3200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7665" name="Прямоугольник 2"/>
          <p:cNvSpPr>
            <a:spLocks noChangeArrowheads="1"/>
          </p:cNvSpPr>
          <p:nvPr/>
        </p:nvSpPr>
        <p:spPr bwMode="auto">
          <a:xfrm>
            <a:off x="2593975" y="4165600"/>
            <a:ext cx="8016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,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549275"/>
            <a:ext cx="7850187" cy="56880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Спишите, вставляя пропущенные буквы, подчеркните однородные члены.</a:t>
            </a:r>
            <a:b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Ст…</a:t>
            </a:r>
            <a:r>
              <a:rPr lang="ru-RU" sz="3600" dirty="0" err="1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яли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последние дни теплой, но д…</a:t>
            </a:r>
            <a:r>
              <a:rPr lang="ru-RU" sz="3600" dirty="0" err="1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ждливой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осени. На березе с…дели чижи и щеглы. Они </a:t>
            </a:r>
            <a:r>
              <a:rPr lang="ru-RU" sz="3600" dirty="0" err="1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…вали с…мена березы и ольхи. Вдруг подул х…</a:t>
            </a:r>
            <a:r>
              <a:rPr lang="ru-RU" sz="3600" dirty="0" err="1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лодный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ветер. Он срывал листья с д…</a:t>
            </a:r>
            <a:r>
              <a:rPr lang="ru-RU" sz="3600" dirty="0" err="1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ревьев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dirty="0" err="1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разн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…сил их по рощам, по дорогам. </a:t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654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C00000"/>
                </a:solidFill>
                <a:effectLst/>
              </a:rPr>
              <a:t>Проверь себя!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яли последние дни теплой, но д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ждливой осени. На березе с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дели чижи и щеглы. Они кл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вали с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мена березы и ольхи. Вдруг подул х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лодный ветер. Он срывал листья с д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ревьев и разн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сил их по рощам, по дорогам. 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cxnSp>
        <p:nvCxnSpPr>
          <p:cNvPr id="4" name="Скругленная соединительная линия 3"/>
          <p:cNvCxnSpPr/>
          <p:nvPr/>
        </p:nvCxnSpPr>
        <p:spPr>
          <a:xfrm rot="5400000" flipH="1" flipV="1">
            <a:off x="6072188" y="1643063"/>
            <a:ext cx="1587" cy="1587"/>
          </a:xfrm>
          <a:prstGeom prst="curvedConnector3">
            <a:avLst>
              <a:gd name="adj1" fmla="val 143954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5943600" y="1663700"/>
            <a:ext cx="1473200" cy="130175"/>
          </a:xfrm>
          <a:custGeom>
            <a:avLst/>
            <a:gdLst>
              <a:gd name="connsiteX0" fmla="*/ 0 w 1473200"/>
              <a:gd name="connsiteY0" fmla="*/ 88900 h 129436"/>
              <a:gd name="connsiteX1" fmla="*/ 12700 w 1473200"/>
              <a:gd name="connsiteY1" fmla="*/ 50800 h 129436"/>
              <a:gd name="connsiteX2" fmla="*/ 88900 w 1473200"/>
              <a:gd name="connsiteY2" fmla="*/ 0 h 129436"/>
              <a:gd name="connsiteX3" fmla="*/ 127000 w 1473200"/>
              <a:gd name="connsiteY3" fmla="*/ 12700 h 129436"/>
              <a:gd name="connsiteX4" fmla="*/ 203200 w 1473200"/>
              <a:gd name="connsiteY4" fmla="*/ 63500 h 129436"/>
              <a:gd name="connsiteX5" fmla="*/ 279400 w 1473200"/>
              <a:gd name="connsiteY5" fmla="*/ 88900 h 129436"/>
              <a:gd name="connsiteX6" fmla="*/ 342900 w 1473200"/>
              <a:gd name="connsiteY6" fmla="*/ 76200 h 129436"/>
              <a:gd name="connsiteX7" fmla="*/ 368300 w 1473200"/>
              <a:gd name="connsiteY7" fmla="*/ 38100 h 129436"/>
              <a:gd name="connsiteX8" fmla="*/ 406400 w 1473200"/>
              <a:gd name="connsiteY8" fmla="*/ 12700 h 129436"/>
              <a:gd name="connsiteX9" fmla="*/ 495300 w 1473200"/>
              <a:gd name="connsiteY9" fmla="*/ 38100 h 129436"/>
              <a:gd name="connsiteX10" fmla="*/ 533400 w 1473200"/>
              <a:gd name="connsiteY10" fmla="*/ 63500 h 129436"/>
              <a:gd name="connsiteX11" fmla="*/ 558800 w 1473200"/>
              <a:gd name="connsiteY11" fmla="*/ 101600 h 129436"/>
              <a:gd name="connsiteX12" fmla="*/ 647700 w 1473200"/>
              <a:gd name="connsiteY12" fmla="*/ 50800 h 129436"/>
              <a:gd name="connsiteX13" fmla="*/ 685800 w 1473200"/>
              <a:gd name="connsiteY13" fmla="*/ 25400 h 129436"/>
              <a:gd name="connsiteX14" fmla="*/ 774700 w 1473200"/>
              <a:gd name="connsiteY14" fmla="*/ 38100 h 129436"/>
              <a:gd name="connsiteX15" fmla="*/ 850900 w 1473200"/>
              <a:gd name="connsiteY15" fmla="*/ 88900 h 129436"/>
              <a:gd name="connsiteX16" fmla="*/ 889000 w 1473200"/>
              <a:gd name="connsiteY16" fmla="*/ 101600 h 129436"/>
              <a:gd name="connsiteX17" fmla="*/ 990600 w 1473200"/>
              <a:gd name="connsiteY17" fmla="*/ 63500 h 129436"/>
              <a:gd name="connsiteX18" fmla="*/ 1016000 w 1473200"/>
              <a:gd name="connsiteY18" fmla="*/ 25400 h 129436"/>
              <a:gd name="connsiteX19" fmla="*/ 1181100 w 1473200"/>
              <a:gd name="connsiteY19" fmla="*/ 63500 h 129436"/>
              <a:gd name="connsiteX20" fmla="*/ 1219200 w 1473200"/>
              <a:gd name="connsiteY20" fmla="*/ 88900 h 129436"/>
              <a:gd name="connsiteX21" fmla="*/ 1320800 w 1473200"/>
              <a:gd name="connsiteY21" fmla="*/ 63500 h 129436"/>
              <a:gd name="connsiteX22" fmla="*/ 1397000 w 1473200"/>
              <a:gd name="connsiteY22" fmla="*/ 25400 h 129436"/>
              <a:gd name="connsiteX23" fmla="*/ 1435100 w 1473200"/>
              <a:gd name="connsiteY23" fmla="*/ 38100 h 129436"/>
              <a:gd name="connsiteX24" fmla="*/ 1473200 w 1473200"/>
              <a:gd name="connsiteY24" fmla="*/ 101600 h 129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73200" h="129436">
                <a:moveTo>
                  <a:pt x="0" y="88900"/>
                </a:moveTo>
                <a:cubicBezTo>
                  <a:pt x="4233" y="76200"/>
                  <a:pt x="3234" y="60266"/>
                  <a:pt x="12700" y="50800"/>
                </a:cubicBezTo>
                <a:cubicBezTo>
                  <a:pt x="34286" y="29214"/>
                  <a:pt x="88900" y="0"/>
                  <a:pt x="88900" y="0"/>
                </a:cubicBezTo>
                <a:cubicBezTo>
                  <a:pt x="101600" y="4233"/>
                  <a:pt x="115298" y="6199"/>
                  <a:pt x="127000" y="12700"/>
                </a:cubicBezTo>
                <a:cubicBezTo>
                  <a:pt x="153685" y="27525"/>
                  <a:pt x="174240" y="53847"/>
                  <a:pt x="203200" y="63500"/>
                </a:cubicBezTo>
                <a:lnTo>
                  <a:pt x="279400" y="88900"/>
                </a:lnTo>
                <a:cubicBezTo>
                  <a:pt x="300567" y="84667"/>
                  <a:pt x="324158" y="86910"/>
                  <a:pt x="342900" y="76200"/>
                </a:cubicBezTo>
                <a:cubicBezTo>
                  <a:pt x="356152" y="68627"/>
                  <a:pt x="357507" y="48893"/>
                  <a:pt x="368300" y="38100"/>
                </a:cubicBezTo>
                <a:cubicBezTo>
                  <a:pt x="379093" y="27307"/>
                  <a:pt x="393700" y="21167"/>
                  <a:pt x="406400" y="12700"/>
                </a:cubicBezTo>
                <a:cubicBezTo>
                  <a:pt x="422676" y="16769"/>
                  <a:pt x="477080" y="28990"/>
                  <a:pt x="495300" y="38100"/>
                </a:cubicBezTo>
                <a:cubicBezTo>
                  <a:pt x="508952" y="44926"/>
                  <a:pt x="520700" y="55033"/>
                  <a:pt x="533400" y="63500"/>
                </a:cubicBezTo>
                <a:cubicBezTo>
                  <a:pt x="541867" y="76200"/>
                  <a:pt x="543992" y="97898"/>
                  <a:pt x="558800" y="101600"/>
                </a:cubicBezTo>
                <a:cubicBezTo>
                  <a:pt x="670144" y="129436"/>
                  <a:pt x="615451" y="91111"/>
                  <a:pt x="647700" y="50800"/>
                </a:cubicBezTo>
                <a:cubicBezTo>
                  <a:pt x="657235" y="38881"/>
                  <a:pt x="673100" y="33867"/>
                  <a:pt x="685800" y="25400"/>
                </a:cubicBezTo>
                <a:cubicBezTo>
                  <a:pt x="715433" y="29633"/>
                  <a:pt x="746761" y="27354"/>
                  <a:pt x="774700" y="38100"/>
                </a:cubicBezTo>
                <a:cubicBezTo>
                  <a:pt x="803192" y="49059"/>
                  <a:pt x="821940" y="79247"/>
                  <a:pt x="850900" y="88900"/>
                </a:cubicBezTo>
                <a:lnTo>
                  <a:pt x="889000" y="101600"/>
                </a:lnTo>
                <a:cubicBezTo>
                  <a:pt x="934433" y="92513"/>
                  <a:pt x="957898" y="96202"/>
                  <a:pt x="990600" y="63500"/>
                </a:cubicBezTo>
                <a:cubicBezTo>
                  <a:pt x="1001393" y="52707"/>
                  <a:pt x="1007533" y="38100"/>
                  <a:pt x="1016000" y="25400"/>
                </a:cubicBezTo>
                <a:cubicBezTo>
                  <a:pt x="1056986" y="31255"/>
                  <a:pt x="1143064" y="38143"/>
                  <a:pt x="1181100" y="63500"/>
                </a:cubicBezTo>
                <a:lnTo>
                  <a:pt x="1219200" y="88900"/>
                </a:lnTo>
                <a:cubicBezTo>
                  <a:pt x="1243352" y="84070"/>
                  <a:pt x="1294765" y="76517"/>
                  <a:pt x="1320800" y="63500"/>
                </a:cubicBezTo>
                <a:cubicBezTo>
                  <a:pt x="1419277" y="14261"/>
                  <a:pt x="1301235" y="57322"/>
                  <a:pt x="1397000" y="25400"/>
                </a:cubicBezTo>
                <a:cubicBezTo>
                  <a:pt x="1409700" y="29633"/>
                  <a:pt x="1424647" y="29737"/>
                  <a:pt x="1435100" y="38100"/>
                </a:cubicBezTo>
                <a:cubicBezTo>
                  <a:pt x="1447871" y="48317"/>
                  <a:pt x="1464762" y="84725"/>
                  <a:pt x="1473200" y="1016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411288" y="2155825"/>
            <a:ext cx="2335212" cy="215900"/>
          </a:xfrm>
          <a:custGeom>
            <a:avLst/>
            <a:gdLst>
              <a:gd name="connsiteX0" fmla="*/ 11139 w 2335239"/>
              <a:gd name="connsiteY0" fmla="*/ 193772 h 216049"/>
              <a:gd name="connsiteX1" fmla="*/ 49239 w 2335239"/>
              <a:gd name="connsiteY1" fmla="*/ 117572 h 216049"/>
              <a:gd name="connsiteX2" fmla="*/ 61939 w 2335239"/>
              <a:gd name="connsiteY2" fmla="*/ 79472 h 216049"/>
              <a:gd name="connsiteX3" fmla="*/ 138139 w 2335239"/>
              <a:gd name="connsiteY3" fmla="*/ 92172 h 216049"/>
              <a:gd name="connsiteX4" fmla="*/ 163539 w 2335239"/>
              <a:gd name="connsiteY4" fmla="*/ 130272 h 216049"/>
              <a:gd name="connsiteX5" fmla="*/ 239739 w 2335239"/>
              <a:gd name="connsiteY5" fmla="*/ 168372 h 216049"/>
              <a:gd name="connsiteX6" fmla="*/ 277839 w 2335239"/>
              <a:gd name="connsiteY6" fmla="*/ 155672 h 216049"/>
              <a:gd name="connsiteX7" fmla="*/ 366739 w 2335239"/>
              <a:gd name="connsiteY7" fmla="*/ 66772 h 216049"/>
              <a:gd name="connsiteX8" fmla="*/ 417539 w 2335239"/>
              <a:gd name="connsiteY8" fmla="*/ 79472 h 216049"/>
              <a:gd name="connsiteX9" fmla="*/ 481039 w 2335239"/>
              <a:gd name="connsiteY9" fmla="*/ 142972 h 216049"/>
              <a:gd name="connsiteX10" fmla="*/ 531839 w 2335239"/>
              <a:gd name="connsiteY10" fmla="*/ 155672 h 216049"/>
              <a:gd name="connsiteX11" fmla="*/ 646139 w 2335239"/>
              <a:gd name="connsiteY11" fmla="*/ 92172 h 216049"/>
              <a:gd name="connsiteX12" fmla="*/ 760439 w 2335239"/>
              <a:gd name="connsiteY12" fmla="*/ 155672 h 216049"/>
              <a:gd name="connsiteX13" fmla="*/ 811239 w 2335239"/>
              <a:gd name="connsiteY13" fmla="*/ 130272 h 216049"/>
              <a:gd name="connsiteX14" fmla="*/ 849339 w 2335239"/>
              <a:gd name="connsiteY14" fmla="*/ 117572 h 216049"/>
              <a:gd name="connsiteX15" fmla="*/ 887439 w 2335239"/>
              <a:gd name="connsiteY15" fmla="*/ 92172 h 216049"/>
              <a:gd name="connsiteX16" fmla="*/ 963639 w 2335239"/>
              <a:gd name="connsiteY16" fmla="*/ 104872 h 216049"/>
              <a:gd name="connsiteX17" fmla="*/ 976339 w 2335239"/>
              <a:gd name="connsiteY17" fmla="*/ 142972 h 216049"/>
              <a:gd name="connsiteX18" fmla="*/ 1039839 w 2335239"/>
              <a:gd name="connsiteY18" fmla="*/ 155672 h 216049"/>
              <a:gd name="connsiteX19" fmla="*/ 1128739 w 2335239"/>
              <a:gd name="connsiteY19" fmla="*/ 142972 h 216049"/>
              <a:gd name="connsiteX20" fmla="*/ 1141439 w 2335239"/>
              <a:gd name="connsiteY20" fmla="*/ 104872 h 216049"/>
              <a:gd name="connsiteX21" fmla="*/ 1192239 w 2335239"/>
              <a:gd name="connsiteY21" fmla="*/ 92172 h 216049"/>
              <a:gd name="connsiteX22" fmla="*/ 1281139 w 2335239"/>
              <a:gd name="connsiteY22" fmla="*/ 117572 h 216049"/>
              <a:gd name="connsiteX23" fmla="*/ 1357339 w 2335239"/>
              <a:gd name="connsiteY23" fmla="*/ 155672 h 216049"/>
              <a:gd name="connsiteX24" fmla="*/ 1433539 w 2335239"/>
              <a:gd name="connsiteY24" fmla="*/ 92172 h 216049"/>
              <a:gd name="connsiteX25" fmla="*/ 1497039 w 2335239"/>
              <a:gd name="connsiteY25" fmla="*/ 104872 h 216049"/>
              <a:gd name="connsiteX26" fmla="*/ 1547839 w 2335239"/>
              <a:gd name="connsiteY26" fmla="*/ 168372 h 216049"/>
              <a:gd name="connsiteX27" fmla="*/ 1598639 w 2335239"/>
              <a:gd name="connsiteY27" fmla="*/ 155672 h 216049"/>
              <a:gd name="connsiteX28" fmla="*/ 1611339 w 2335239"/>
              <a:gd name="connsiteY28" fmla="*/ 117572 h 216049"/>
              <a:gd name="connsiteX29" fmla="*/ 1725639 w 2335239"/>
              <a:gd name="connsiteY29" fmla="*/ 104872 h 216049"/>
              <a:gd name="connsiteX30" fmla="*/ 1801839 w 2335239"/>
              <a:gd name="connsiteY30" fmla="*/ 155672 h 216049"/>
              <a:gd name="connsiteX31" fmla="*/ 1839939 w 2335239"/>
              <a:gd name="connsiteY31" fmla="*/ 142972 h 216049"/>
              <a:gd name="connsiteX32" fmla="*/ 1852639 w 2335239"/>
              <a:gd name="connsiteY32" fmla="*/ 41372 h 216049"/>
              <a:gd name="connsiteX33" fmla="*/ 1979639 w 2335239"/>
              <a:gd name="connsiteY33" fmla="*/ 66772 h 216049"/>
              <a:gd name="connsiteX34" fmla="*/ 2043139 w 2335239"/>
              <a:gd name="connsiteY34" fmla="*/ 130272 h 216049"/>
              <a:gd name="connsiteX35" fmla="*/ 2106639 w 2335239"/>
              <a:gd name="connsiteY35" fmla="*/ 117572 h 216049"/>
              <a:gd name="connsiteX36" fmla="*/ 2119339 w 2335239"/>
              <a:gd name="connsiteY36" fmla="*/ 54072 h 216049"/>
              <a:gd name="connsiteX37" fmla="*/ 2233639 w 2335239"/>
              <a:gd name="connsiteY37" fmla="*/ 66772 h 216049"/>
              <a:gd name="connsiteX38" fmla="*/ 2246339 w 2335239"/>
              <a:gd name="connsiteY38" fmla="*/ 104872 h 216049"/>
              <a:gd name="connsiteX39" fmla="*/ 2335239 w 2335239"/>
              <a:gd name="connsiteY39" fmla="*/ 117572 h 21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335239" h="216049">
                <a:moveTo>
                  <a:pt x="11139" y="193772"/>
                </a:moveTo>
                <a:cubicBezTo>
                  <a:pt x="43061" y="98007"/>
                  <a:pt x="0" y="216049"/>
                  <a:pt x="49239" y="117572"/>
                </a:cubicBezTo>
                <a:cubicBezTo>
                  <a:pt x="55226" y="105598"/>
                  <a:pt x="57706" y="92172"/>
                  <a:pt x="61939" y="79472"/>
                </a:cubicBezTo>
                <a:cubicBezTo>
                  <a:pt x="87339" y="83705"/>
                  <a:pt x="115107" y="80656"/>
                  <a:pt x="138139" y="92172"/>
                </a:cubicBezTo>
                <a:cubicBezTo>
                  <a:pt x="151791" y="98998"/>
                  <a:pt x="152746" y="119479"/>
                  <a:pt x="163539" y="130272"/>
                </a:cubicBezTo>
                <a:cubicBezTo>
                  <a:pt x="188158" y="154891"/>
                  <a:pt x="208751" y="158043"/>
                  <a:pt x="239739" y="168372"/>
                </a:cubicBezTo>
                <a:cubicBezTo>
                  <a:pt x="252439" y="164139"/>
                  <a:pt x="268373" y="165138"/>
                  <a:pt x="277839" y="155672"/>
                </a:cubicBezTo>
                <a:cubicBezTo>
                  <a:pt x="379734" y="53777"/>
                  <a:pt x="280528" y="95509"/>
                  <a:pt x="366739" y="66772"/>
                </a:cubicBezTo>
                <a:cubicBezTo>
                  <a:pt x="383672" y="71005"/>
                  <a:pt x="403016" y="69790"/>
                  <a:pt x="417539" y="79472"/>
                </a:cubicBezTo>
                <a:cubicBezTo>
                  <a:pt x="519139" y="147205"/>
                  <a:pt x="362506" y="92172"/>
                  <a:pt x="481039" y="142972"/>
                </a:cubicBezTo>
                <a:cubicBezTo>
                  <a:pt x="497082" y="149848"/>
                  <a:pt x="514906" y="151439"/>
                  <a:pt x="531839" y="155672"/>
                </a:cubicBezTo>
                <a:cubicBezTo>
                  <a:pt x="619178" y="97446"/>
                  <a:pt x="579079" y="114525"/>
                  <a:pt x="646139" y="92172"/>
                </a:cubicBezTo>
                <a:cubicBezTo>
                  <a:pt x="733478" y="150398"/>
                  <a:pt x="693379" y="133319"/>
                  <a:pt x="760439" y="155672"/>
                </a:cubicBezTo>
                <a:cubicBezTo>
                  <a:pt x="777372" y="147205"/>
                  <a:pt x="793838" y="137730"/>
                  <a:pt x="811239" y="130272"/>
                </a:cubicBezTo>
                <a:cubicBezTo>
                  <a:pt x="823544" y="124999"/>
                  <a:pt x="837365" y="123559"/>
                  <a:pt x="849339" y="117572"/>
                </a:cubicBezTo>
                <a:cubicBezTo>
                  <a:pt x="862991" y="110746"/>
                  <a:pt x="874739" y="100639"/>
                  <a:pt x="887439" y="92172"/>
                </a:cubicBezTo>
                <a:cubicBezTo>
                  <a:pt x="912839" y="96405"/>
                  <a:pt x="941281" y="92096"/>
                  <a:pt x="963639" y="104872"/>
                </a:cubicBezTo>
                <a:cubicBezTo>
                  <a:pt x="975262" y="111514"/>
                  <a:pt x="965200" y="135546"/>
                  <a:pt x="976339" y="142972"/>
                </a:cubicBezTo>
                <a:cubicBezTo>
                  <a:pt x="994300" y="154946"/>
                  <a:pt x="1018672" y="151439"/>
                  <a:pt x="1039839" y="155672"/>
                </a:cubicBezTo>
                <a:cubicBezTo>
                  <a:pt x="1069472" y="151439"/>
                  <a:pt x="1101965" y="156359"/>
                  <a:pt x="1128739" y="142972"/>
                </a:cubicBezTo>
                <a:cubicBezTo>
                  <a:pt x="1140713" y="136985"/>
                  <a:pt x="1130986" y="113235"/>
                  <a:pt x="1141439" y="104872"/>
                </a:cubicBezTo>
                <a:cubicBezTo>
                  <a:pt x="1155069" y="93968"/>
                  <a:pt x="1175306" y="96405"/>
                  <a:pt x="1192239" y="92172"/>
                </a:cubicBezTo>
                <a:cubicBezTo>
                  <a:pt x="1208515" y="96241"/>
                  <a:pt x="1262919" y="108462"/>
                  <a:pt x="1281139" y="117572"/>
                </a:cubicBezTo>
                <a:cubicBezTo>
                  <a:pt x="1379616" y="166811"/>
                  <a:pt x="1261574" y="123750"/>
                  <a:pt x="1357339" y="155672"/>
                </a:cubicBezTo>
                <a:cubicBezTo>
                  <a:pt x="1378691" y="123644"/>
                  <a:pt x="1387133" y="97328"/>
                  <a:pt x="1433539" y="92172"/>
                </a:cubicBezTo>
                <a:cubicBezTo>
                  <a:pt x="1454993" y="89788"/>
                  <a:pt x="1475872" y="100639"/>
                  <a:pt x="1497039" y="104872"/>
                </a:cubicBezTo>
                <a:cubicBezTo>
                  <a:pt x="1506648" y="133700"/>
                  <a:pt x="1507627" y="162627"/>
                  <a:pt x="1547839" y="168372"/>
                </a:cubicBezTo>
                <a:cubicBezTo>
                  <a:pt x="1565118" y="170840"/>
                  <a:pt x="1581706" y="159905"/>
                  <a:pt x="1598639" y="155672"/>
                </a:cubicBezTo>
                <a:cubicBezTo>
                  <a:pt x="1602872" y="142972"/>
                  <a:pt x="1601055" y="126142"/>
                  <a:pt x="1611339" y="117572"/>
                </a:cubicBezTo>
                <a:cubicBezTo>
                  <a:pt x="1659163" y="77719"/>
                  <a:pt x="1677133" y="92745"/>
                  <a:pt x="1725639" y="104872"/>
                </a:cubicBezTo>
                <a:cubicBezTo>
                  <a:pt x="1748546" y="127779"/>
                  <a:pt x="1765080" y="155672"/>
                  <a:pt x="1801839" y="155672"/>
                </a:cubicBezTo>
                <a:cubicBezTo>
                  <a:pt x="1815226" y="155672"/>
                  <a:pt x="1827239" y="147205"/>
                  <a:pt x="1839939" y="142972"/>
                </a:cubicBezTo>
                <a:cubicBezTo>
                  <a:pt x="1844172" y="109105"/>
                  <a:pt x="1828505" y="65506"/>
                  <a:pt x="1852639" y="41372"/>
                </a:cubicBezTo>
                <a:cubicBezTo>
                  <a:pt x="1858867" y="35144"/>
                  <a:pt x="1962957" y="62602"/>
                  <a:pt x="1979639" y="66772"/>
                </a:cubicBezTo>
                <a:cubicBezTo>
                  <a:pt x="1993494" y="87554"/>
                  <a:pt x="2012351" y="126424"/>
                  <a:pt x="2043139" y="130272"/>
                </a:cubicBezTo>
                <a:cubicBezTo>
                  <a:pt x="2064558" y="132949"/>
                  <a:pt x="2085472" y="121805"/>
                  <a:pt x="2106639" y="117572"/>
                </a:cubicBezTo>
                <a:cubicBezTo>
                  <a:pt x="2110872" y="96405"/>
                  <a:pt x="2108629" y="72814"/>
                  <a:pt x="2119339" y="54072"/>
                </a:cubicBezTo>
                <a:cubicBezTo>
                  <a:pt x="2150237" y="0"/>
                  <a:pt x="2202841" y="46240"/>
                  <a:pt x="2233639" y="66772"/>
                </a:cubicBezTo>
                <a:cubicBezTo>
                  <a:pt x="2237872" y="79472"/>
                  <a:pt x="2236873" y="95406"/>
                  <a:pt x="2246339" y="104872"/>
                </a:cubicBezTo>
                <a:cubicBezTo>
                  <a:pt x="2264394" y="122927"/>
                  <a:pt x="2316727" y="117572"/>
                  <a:pt x="2335239" y="11757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500188" y="2786063"/>
            <a:ext cx="10001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143250" y="2786063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олилиния 23"/>
          <p:cNvSpPr/>
          <p:nvPr/>
        </p:nvSpPr>
        <p:spPr>
          <a:xfrm>
            <a:off x="1549400" y="3390900"/>
            <a:ext cx="114300" cy="0"/>
          </a:xfrm>
          <a:custGeom>
            <a:avLst/>
            <a:gdLst>
              <a:gd name="connsiteX0" fmla="*/ 0 w 114300"/>
              <a:gd name="connsiteY0" fmla="*/ 0 h 0"/>
              <a:gd name="connsiteX1" fmla="*/ 114300 w 114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300">
                <a:moveTo>
                  <a:pt x="0" y="0"/>
                </a:moveTo>
                <a:lnTo>
                  <a:pt x="1143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1828800" y="3378200"/>
            <a:ext cx="101600" cy="0"/>
          </a:xfrm>
          <a:custGeom>
            <a:avLst/>
            <a:gdLst>
              <a:gd name="connsiteX0" fmla="*/ 0 w 101600"/>
              <a:gd name="connsiteY0" fmla="*/ 0 h 0"/>
              <a:gd name="connsiteX1" fmla="*/ 101600 w 1016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600">
                <a:moveTo>
                  <a:pt x="0" y="0"/>
                </a:moveTo>
                <a:lnTo>
                  <a:pt x="1016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2071688" y="3357563"/>
            <a:ext cx="214312" cy="46037"/>
          </a:xfrm>
          <a:custGeom>
            <a:avLst/>
            <a:gdLst>
              <a:gd name="connsiteX0" fmla="*/ 0 w 88900"/>
              <a:gd name="connsiteY0" fmla="*/ 0 h 0"/>
              <a:gd name="connsiteX1" fmla="*/ 88900 w 889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900">
                <a:moveTo>
                  <a:pt x="0" y="0"/>
                </a:moveTo>
                <a:lnTo>
                  <a:pt x="889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2357438" y="3357563"/>
            <a:ext cx="169862" cy="58737"/>
          </a:xfrm>
          <a:custGeom>
            <a:avLst/>
            <a:gdLst>
              <a:gd name="connsiteX0" fmla="*/ 0 w 165100"/>
              <a:gd name="connsiteY0" fmla="*/ 0 h 0"/>
              <a:gd name="connsiteX1" fmla="*/ 165100 w 165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100">
                <a:moveTo>
                  <a:pt x="0" y="0"/>
                </a:moveTo>
                <a:lnTo>
                  <a:pt x="1651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2628900" y="3340100"/>
            <a:ext cx="215900" cy="25400"/>
          </a:xfrm>
          <a:custGeom>
            <a:avLst/>
            <a:gdLst>
              <a:gd name="connsiteX0" fmla="*/ 0 w 215900"/>
              <a:gd name="connsiteY0" fmla="*/ 25400 h 25400"/>
              <a:gd name="connsiteX1" fmla="*/ 139700 w 215900"/>
              <a:gd name="connsiteY1" fmla="*/ 12700 h 25400"/>
              <a:gd name="connsiteX2" fmla="*/ 177800 w 215900"/>
              <a:gd name="connsiteY2" fmla="*/ 0 h 25400"/>
              <a:gd name="connsiteX3" fmla="*/ 215900 w 215900"/>
              <a:gd name="connsiteY3" fmla="*/ 12700 h 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900" h="25400">
                <a:moveTo>
                  <a:pt x="0" y="25400"/>
                </a:moveTo>
                <a:cubicBezTo>
                  <a:pt x="46567" y="21167"/>
                  <a:pt x="93411" y="19313"/>
                  <a:pt x="139700" y="12700"/>
                </a:cubicBezTo>
                <a:cubicBezTo>
                  <a:pt x="152952" y="10807"/>
                  <a:pt x="164413" y="0"/>
                  <a:pt x="177800" y="0"/>
                </a:cubicBezTo>
                <a:cubicBezTo>
                  <a:pt x="191187" y="0"/>
                  <a:pt x="215900" y="12700"/>
                  <a:pt x="215900" y="127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3441700" y="3340100"/>
            <a:ext cx="139700" cy="0"/>
          </a:xfrm>
          <a:custGeom>
            <a:avLst/>
            <a:gdLst>
              <a:gd name="connsiteX0" fmla="*/ 0 w 139700"/>
              <a:gd name="connsiteY0" fmla="*/ 0 h 0"/>
              <a:gd name="connsiteX1" fmla="*/ 139700 w 139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9700">
                <a:moveTo>
                  <a:pt x="0" y="0"/>
                </a:moveTo>
                <a:lnTo>
                  <a:pt x="1397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3771900" y="3340100"/>
            <a:ext cx="139700" cy="0"/>
          </a:xfrm>
          <a:custGeom>
            <a:avLst/>
            <a:gdLst>
              <a:gd name="connsiteX0" fmla="*/ 0 w 139700"/>
              <a:gd name="connsiteY0" fmla="*/ 0 h 0"/>
              <a:gd name="connsiteX1" fmla="*/ 139700 w 139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9700">
                <a:moveTo>
                  <a:pt x="0" y="0"/>
                </a:moveTo>
                <a:lnTo>
                  <a:pt x="1397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4089400" y="3302000"/>
            <a:ext cx="165100" cy="49213"/>
          </a:xfrm>
          <a:custGeom>
            <a:avLst/>
            <a:gdLst>
              <a:gd name="connsiteX0" fmla="*/ 0 w 165100"/>
              <a:gd name="connsiteY0" fmla="*/ 25400 h 48746"/>
              <a:gd name="connsiteX1" fmla="*/ 165100 w 165100"/>
              <a:gd name="connsiteY1" fmla="*/ 0 h 4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100" h="48746">
                <a:moveTo>
                  <a:pt x="0" y="25400"/>
                </a:moveTo>
                <a:cubicBezTo>
                  <a:pt x="158366" y="12203"/>
                  <a:pt x="116354" y="48746"/>
                  <a:pt x="16510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4394200" y="3327400"/>
            <a:ext cx="139700" cy="0"/>
          </a:xfrm>
          <a:custGeom>
            <a:avLst/>
            <a:gdLst>
              <a:gd name="connsiteX0" fmla="*/ 0 w 139700"/>
              <a:gd name="connsiteY0" fmla="*/ 0 h 0"/>
              <a:gd name="connsiteX1" fmla="*/ 139700 w 139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9700">
                <a:moveTo>
                  <a:pt x="0" y="0"/>
                </a:moveTo>
                <a:lnTo>
                  <a:pt x="1397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5572125" y="3857625"/>
            <a:ext cx="1285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643563" y="4000500"/>
            <a:ext cx="12144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714750" y="4429125"/>
            <a:ext cx="171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714750" y="4572000"/>
            <a:ext cx="171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олилиния 48"/>
          <p:cNvSpPr/>
          <p:nvPr/>
        </p:nvSpPr>
        <p:spPr>
          <a:xfrm>
            <a:off x="6667500" y="4533900"/>
            <a:ext cx="330200" cy="0"/>
          </a:xfrm>
          <a:custGeom>
            <a:avLst/>
            <a:gdLst>
              <a:gd name="connsiteX0" fmla="*/ 0 w 330200"/>
              <a:gd name="connsiteY0" fmla="*/ 0 h 0"/>
              <a:gd name="connsiteX1" fmla="*/ 330200 w 3302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0200">
                <a:moveTo>
                  <a:pt x="0" y="0"/>
                </a:moveTo>
                <a:lnTo>
                  <a:pt x="3302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олилиния 49"/>
          <p:cNvSpPr/>
          <p:nvPr/>
        </p:nvSpPr>
        <p:spPr>
          <a:xfrm>
            <a:off x="7188200" y="4513263"/>
            <a:ext cx="457200" cy="46037"/>
          </a:xfrm>
          <a:custGeom>
            <a:avLst/>
            <a:gdLst>
              <a:gd name="connsiteX0" fmla="*/ 0 w 457200"/>
              <a:gd name="connsiteY0" fmla="*/ 45555 h 45555"/>
              <a:gd name="connsiteX1" fmla="*/ 457200 w 457200"/>
              <a:gd name="connsiteY1" fmla="*/ 32855 h 45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200" h="45555">
                <a:moveTo>
                  <a:pt x="0" y="45555"/>
                </a:moveTo>
                <a:cubicBezTo>
                  <a:pt x="182222" y="0"/>
                  <a:pt x="33346" y="32855"/>
                  <a:pt x="457200" y="3285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олилиния 50"/>
          <p:cNvSpPr/>
          <p:nvPr/>
        </p:nvSpPr>
        <p:spPr>
          <a:xfrm>
            <a:off x="7823200" y="4495800"/>
            <a:ext cx="304800" cy="50800"/>
          </a:xfrm>
          <a:custGeom>
            <a:avLst/>
            <a:gdLst>
              <a:gd name="connsiteX0" fmla="*/ 0 w 304800"/>
              <a:gd name="connsiteY0" fmla="*/ 50800 h 50800"/>
              <a:gd name="connsiteX1" fmla="*/ 50800 w 304800"/>
              <a:gd name="connsiteY1" fmla="*/ 25400 h 50800"/>
              <a:gd name="connsiteX2" fmla="*/ 127000 w 304800"/>
              <a:gd name="connsiteY2" fmla="*/ 0 h 50800"/>
              <a:gd name="connsiteX3" fmla="*/ 304800 w 304800"/>
              <a:gd name="connsiteY3" fmla="*/ 1270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50800">
                <a:moveTo>
                  <a:pt x="0" y="50800"/>
                </a:moveTo>
                <a:cubicBezTo>
                  <a:pt x="16933" y="42333"/>
                  <a:pt x="33222" y="32431"/>
                  <a:pt x="50800" y="25400"/>
                </a:cubicBezTo>
                <a:cubicBezTo>
                  <a:pt x="75659" y="15456"/>
                  <a:pt x="127000" y="0"/>
                  <a:pt x="127000" y="0"/>
                </a:cubicBezTo>
                <a:cubicBezTo>
                  <a:pt x="296321" y="13025"/>
                  <a:pt x="236904" y="12700"/>
                  <a:pt x="304800" y="127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олилиния 51"/>
          <p:cNvSpPr/>
          <p:nvPr/>
        </p:nvSpPr>
        <p:spPr>
          <a:xfrm>
            <a:off x="1447800" y="5010150"/>
            <a:ext cx="292100" cy="31750"/>
          </a:xfrm>
          <a:custGeom>
            <a:avLst/>
            <a:gdLst>
              <a:gd name="connsiteX0" fmla="*/ 0 w 292100"/>
              <a:gd name="connsiteY0" fmla="*/ 32208 h 32208"/>
              <a:gd name="connsiteX1" fmla="*/ 292100 w 292100"/>
              <a:gd name="connsiteY1" fmla="*/ 19508 h 3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2100" h="32208">
                <a:moveTo>
                  <a:pt x="0" y="32208"/>
                </a:moveTo>
                <a:cubicBezTo>
                  <a:pt x="128832" y="0"/>
                  <a:pt x="33346" y="19508"/>
                  <a:pt x="292100" y="1950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Полилиния 52"/>
          <p:cNvSpPr/>
          <p:nvPr/>
        </p:nvSpPr>
        <p:spPr>
          <a:xfrm>
            <a:off x="1892300" y="4983163"/>
            <a:ext cx="342900" cy="58737"/>
          </a:xfrm>
          <a:custGeom>
            <a:avLst/>
            <a:gdLst>
              <a:gd name="connsiteX0" fmla="*/ 0 w 342900"/>
              <a:gd name="connsiteY0" fmla="*/ 58635 h 58635"/>
              <a:gd name="connsiteX1" fmla="*/ 38100 w 342900"/>
              <a:gd name="connsiteY1" fmla="*/ 33235 h 58635"/>
              <a:gd name="connsiteX2" fmla="*/ 342900 w 342900"/>
              <a:gd name="connsiteY2" fmla="*/ 20535 h 5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900" h="58635">
                <a:moveTo>
                  <a:pt x="0" y="58635"/>
                </a:moveTo>
                <a:cubicBezTo>
                  <a:pt x="12700" y="50168"/>
                  <a:pt x="24071" y="39248"/>
                  <a:pt x="38100" y="33235"/>
                </a:cubicBezTo>
                <a:cubicBezTo>
                  <a:pt x="115648" y="0"/>
                  <a:pt x="340132" y="20535"/>
                  <a:pt x="342900" y="2053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>
            <a:off x="2413000" y="5005388"/>
            <a:ext cx="266700" cy="36512"/>
          </a:xfrm>
          <a:custGeom>
            <a:avLst/>
            <a:gdLst>
              <a:gd name="connsiteX0" fmla="*/ 0 w 266700"/>
              <a:gd name="connsiteY0" fmla="*/ 36797 h 36797"/>
              <a:gd name="connsiteX1" fmla="*/ 266700 w 266700"/>
              <a:gd name="connsiteY1" fmla="*/ 24097 h 3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6700" h="36797">
                <a:moveTo>
                  <a:pt x="0" y="36797"/>
                </a:moveTo>
                <a:cubicBezTo>
                  <a:pt x="110390" y="0"/>
                  <a:pt x="24713" y="24097"/>
                  <a:pt x="266700" y="2409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олилиния 54"/>
          <p:cNvSpPr/>
          <p:nvPr/>
        </p:nvSpPr>
        <p:spPr>
          <a:xfrm>
            <a:off x="2870200" y="5008563"/>
            <a:ext cx="241300" cy="33337"/>
          </a:xfrm>
          <a:custGeom>
            <a:avLst/>
            <a:gdLst>
              <a:gd name="connsiteX0" fmla="*/ 0 w 241300"/>
              <a:gd name="connsiteY0" fmla="*/ 34119 h 34119"/>
              <a:gd name="connsiteX1" fmla="*/ 241300 w 241300"/>
              <a:gd name="connsiteY1" fmla="*/ 21419 h 34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1300" h="34119">
                <a:moveTo>
                  <a:pt x="0" y="34119"/>
                </a:moveTo>
                <a:cubicBezTo>
                  <a:pt x="102357" y="0"/>
                  <a:pt x="24713" y="21419"/>
                  <a:pt x="241300" y="2141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589</TotalTime>
  <Words>145</Words>
  <Application>Microsoft Office PowerPoint</Application>
  <PresentationFormat>Экран (4:3)</PresentationFormat>
  <Paragraphs>35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Однородные члены предложения. Знаки препинания между однородными членами предложения.</vt:lpstr>
      <vt:lpstr>Если стоят однородные члены, Их запятой раздели непременно: Дети рисуют, играют, сидят Спорят, смеются, поют ,говорят.</vt:lpstr>
      <vt:lpstr>Однородные члены предложения отвечают на один и тот же вопрос и относятся к одному и тому же члену предложения. Однородные члены не зависят друг от друга и произносятся с интонацией перечисления. Однородными могут быть и главные, и второстепенные члены предложения.   </vt:lpstr>
      <vt:lpstr>Найдите однородные члены.  1.Раскрывали звезды очи и желали доброй ночи. 2.И слушал я без слез, без сил. 3. Отошла и страда, и жара. 4.Ребята выполнили работу  быстро, чисто, аккуратно. </vt:lpstr>
      <vt:lpstr>Соотнесите предложения со схемами.</vt:lpstr>
      <vt:lpstr>Спишите. Расставьте знаки препинания. Начертите схемы.  1.Текла извивалась блестела река. 2.По воде плыли желтые красные оранжевые листья. 3.Между деревьями светились травы и низкий кустарник. </vt:lpstr>
      <vt:lpstr>Слайд 7</vt:lpstr>
      <vt:lpstr>Спишите, вставляя пропущенные буквы, подчеркните однородные члены. Ст…яли последние дни теплой, но д…ждливой осени. На березе с…дели чижи и щеглы. Они кл…вали с…мена березы и ольхи. Вдруг подул х…лодный ветер. Он срывал листья с д…ревьев и разн…сил их по рощам, по дорогам.   </vt:lpstr>
      <vt:lpstr>Проверь себя! Стояли последние дни теплой, но дождливой осени. На березе сидели чижи и щеглы. Они клевали семена березы и ольхи. Вдруг подул холодный ветер. Он срывал листья с деревьев и разносил их по рощам, по дорогам.  </vt:lpstr>
      <vt:lpstr>   Спишите, вставляя пропущенные буквы. Подчеркните однородные члены предложения.  Для своей работы вз…ла художница Осень самые яркие краски и отправилась с ними в лес. Берёзы и клёны покрыла она лимонной желтизной, а листья осины разрумянила, как спелые яблоки. Из леса отправилась Осень в п…ля, в луга. Убрала с п…лей хлеба, а в лугах душ…стые копны сена смела в высокие ст…га. Опустели п…ля и л…са. И пот…нулись над ними косяки журавлей, гусей, уток.   </vt:lpstr>
      <vt:lpstr>Спишите текст. Вставьте пропущенные буквы. Подчеркните однородные члены.  На зал…ных лугах растут ценные к…рмовые растения. Это клевер лисохвост мышиный горошек. Они д…ют сено и уд…бряют землю. На х…лмах и  склонах р…чных долин встречаются одуванчик конский щавель ромашка колокольчик. Это луговые цв…ты. Они не г…дятся для сена но радуют глаз.  </vt:lpstr>
      <vt:lpstr>Проверь себя! На заливных лугах растут ценные кормовые растения. Это клевер, лисохвост, мышиный горошек. Они дают сено и удобряют землю. На холмах и  склонах речных долин встречаются одуванчик, конский щавель, ромашка, колокольчик. Это луговые цветы. Они не годятся для сена, но радуют глаз.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Однородные члены предложения. Знаки препинания между однородными членами.</dc:title>
  <dc:creator>448</dc:creator>
  <cp:lastModifiedBy>Светлана</cp:lastModifiedBy>
  <cp:revision>53</cp:revision>
  <dcterms:created xsi:type="dcterms:W3CDTF">2012-11-18T13:44:40Z</dcterms:created>
  <dcterms:modified xsi:type="dcterms:W3CDTF">2020-04-09T14:15:32Z</dcterms:modified>
</cp:coreProperties>
</file>