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80" r:id="rId5"/>
    <p:sldId id="281" r:id="rId6"/>
    <p:sldId id="282" r:id="rId7"/>
    <p:sldId id="259" r:id="rId8"/>
    <p:sldId id="278" r:id="rId9"/>
    <p:sldId id="262" r:id="rId10"/>
    <p:sldId id="263" r:id="rId11"/>
    <p:sldId id="284" r:id="rId12"/>
    <p:sldId id="285" r:id="rId13"/>
    <p:sldId id="286" r:id="rId14"/>
    <p:sldId id="287" r:id="rId15"/>
    <p:sldId id="288" r:id="rId16"/>
    <p:sldId id="277" r:id="rId17"/>
    <p:sldId id="271" r:id="rId18"/>
    <p:sldId id="28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" TargetMode="External"/><Relationship Id="rId2" Type="http://schemas.openxmlformats.org/officeDocument/2006/relationships/hyperlink" Target="https://resh.edu.ru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hronos.km.ru/proekty/mgu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60649"/>
            <a:ext cx="8208912" cy="3672407"/>
          </a:xfrm>
        </p:spPr>
        <p:txBody>
          <a:bodyPr/>
          <a:lstStyle/>
          <a:p>
            <a:r>
              <a:rPr lang="ru-RU" sz="1800" dirty="0" smtClean="0">
                <a:solidFill>
                  <a:prstClr val="black"/>
                </a:solidFill>
              </a:rPr>
              <a:t>Раздел </a:t>
            </a:r>
            <a:r>
              <a:rPr lang="en-US" sz="1800" dirty="0" smtClean="0">
                <a:solidFill>
                  <a:prstClr val="black"/>
                </a:solidFill>
              </a:rPr>
              <a:t>IV</a:t>
            </a:r>
            <a:r>
              <a:rPr lang="ru-RU" sz="1800" dirty="0" smtClean="0">
                <a:solidFill>
                  <a:prstClr val="black"/>
                </a:solidFill>
              </a:rPr>
              <a:t/>
            </a:r>
            <a:br>
              <a:rPr lang="ru-RU" sz="1800" dirty="0" smtClean="0">
                <a:solidFill>
                  <a:prstClr val="black"/>
                </a:solidFill>
              </a:rPr>
            </a:br>
            <a:r>
              <a:rPr lang="ru-RU" sz="1800" dirty="0" smtClean="0">
                <a:solidFill>
                  <a:prstClr val="black"/>
                </a:solidFill>
              </a:rPr>
              <a:t>русская культура, наука, общественная мысль после петра великого.</a:t>
            </a:r>
            <a:br>
              <a:rPr lang="ru-RU" sz="1800" dirty="0" smtClean="0">
                <a:solidFill>
                  <a:prstClr val="black"/>
                </a:solidFill>
              </a:rPr>
            </a:br>
            <a:r>
              <a:rPr lang="ru-RU" sz="1800" dirty="0">
                <a:solidFill>
                  <a:prstClr val="black"/>
                </a:solidFill>
              </a:rPr>
              <a:t/>
            </a:r>
            <a:br>
              <a:rPr lang="ru-RU" sz="1800" dirty="0">
                <a:solidFill>
                  <a:prstClr val="black"/>
                </a:solidFill>
              </a:rPr>
            </a:br>
            <a:r>
              <a:rPr lang="ru-RU" sz="4800" dirty="0" smtClean="0">
                <a:solidFill>
                  <a:srgbClr val="FF0000"/>
                </a:solidFill>
              </a:rPr>
              <a:t>Российская наука в </a:t>
            </a:r>
            <a:r>
              <a:rPr lang="en-US" sz="4800" dirty="0" smtClean="0">
                <a:solidFill>
                  <a:srgbClr val="FF0000"/>
                </a:solidFill>
              </a:rPr>
              <a:t>XVII</a:t>
            </a:r>
            <a:r>
              <a:rPr lang="en-US" sz="4800" dirty="0">
                <a:solidFill>
                  <a:srgbClr val="FF0000"/>
                </a:solidFill>
              </a:rPr>
              <a:t>I</a:t>
            </a:r>
            <a:r>
              <a:rPr lang="ru-RU" sz="4800" dirty="0" smtClean="0">
                <a:solidFill>
                  <a:srgbClr val="FF0000"/>
                </a:solidFill>
              </a:rPr>
              <a:t>в</a:t>
            </a:r>
            <a:r>
              <a:rPr lang="ru-RU" sz="4800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365104"/>
            <a:ext cx="8291264" cy="1709936"/>
          </a:xfrm>
        </p:spPr>
        <p:txBody>
          <a:bodyPr>
            <a:normAutofit fontScale="85000" lnSpcReduction="10000"/>
          </a:bodyPr>
          <a:lstStyle/>
          <a:p>
            <a:r>
              <a:rPr lang="ru-RU" sz="6900" dirty="0">
                <a:solidFill>
                  <a:schemeClr val="tx1"/>
                </a:solidFill>
              </a:rPr>
              <a:t>8</a:t>
            </a:r>
            <a:r>
              <a:rPr lang="ru-RU" sz="6900" dirty="0" smtClean="0">
                <a:solidFill>
                  <a:schemeClr val="tx1"/>
                </a:solidFill>
              </a:rPr>
              <a:t> класс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Составитель: Сафаралеева Юлия Уразмухаметовна 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8644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620098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Повторение ранее изученного материала</a:t>
            </a:r>
            <a:r>
              <a:rPr lang="ru-RU" sz="3200" dirty="0">
                <a:solidFill>
                  <a:srgbClr val="D1282E"/>
                </a:solidFill>
              </a:rPr>
              <a:t/>
            </a:r>
            <a:br>
              <a:rPr lang="ru-RU" sz="3200" dirty="0">
                <a:solidFill>
                  <a:srgbClr val="D1282E"/>
                </a:solidFill>
              </a:rPr>
            </a:br>
            <a:r>
              <a:rPr lang="ru-RU" sz="1600" dirty="0" smtClean="0">
                <a:solidFill>
                  <a:srgbClr val="000000"/>
                </a:solidFill>
              </a:rPr>
              <a:t>домашнее воспитание. Начальное образование.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752600"/>
            <a:ext cx="8568952" cy="4373563"/>
          </a:xfrm>
        </p:spPr>
        <p:txBody>
          <a:bodyPr>
            <a:normAutofit lnSpcReduction="10000"/>
          </a:bodyPr>
          <a:lstStyle/>
          <a:p>
            <a:pPr lvl="0"/>
            <a:endParaRPr lang="ru-RU" sz="1600" dirty="0">
              <a:solidFill>
                <a:srgbClr val="000000"/>
              </a:solidFill>
            </a:endParaRPr>
          </a:p>
          <a:p>
            <a:pPr lvl="0" algn="just"/>
            <a:r>
              <a:rPr lang="ru-RU" dirty="0">
                <a:latin typeface="Open Sans"/>
              </a:rPr>
              <a:t>Методы воспитания в дворянских семьях были ориентированы на определенный идеал, сущностью «нормативного воспитания», применяемого к детям дворянского происхождения, было формирование личностных качеств соответственно конкретному образу. В основу этого образа входили такие качества как: честность, благородство, утонченность и прочие. </a:t>
            </a:r>
            <a:endParaRPr lang="ru-RU" dirty="0" smtClean="0">
              <a:latin typeface="Open Sans"/>
            </a:endParaRPr>
          </a:p>
          <a:p>
            <a:pPr lvl="0" algn="just"/>
            <a:r>
              <a:rPr lang="ru-RU" dirty="0">
                <a:latin typeface="Open Sans"/>
              </a:rPr>
              <a:t>Помимо обучения манерам дворянские дети осваивали иностранные языки. Так, в первой половине </a:t>
            </a:r>
            <a:r>
              <a:rPr lang="en-US" sz="1900" dirty="0">
                <a:latin typeface="Arial Black"/>
                <a:ea typeface="Calibri"/>
                <a:cs typeface="Times New Roman"/>
              </a:rPr>
              <a:t> XVIII</a:t>
            </a:r>
            <a:r>
              <a:rPr lang="ru-RU" sz="1900" dirty="0">
                <a:latin typeface="Arial Black"/>
                <a:ea typeface="Calibri"/>
                <a:cs typeface="Times New Roman"/>
              </a:rPr>
              <a:t> в. </a:t>
            </a:r>
            <a:r>
              <a:rPr lang="ru-RU" dirty="0">
                <a:latin typeface="Open Sans"/>
              </a:rPr>
              <a:t> века обязательным для изучения был немецкий, позже – французский язык, а во второй половине </a:t>
            </a:r>
            <a:r>
              <a:rPr lang="en-US" sz="1900" dirty="0">
                <a:latin typeface="Arial Black"/>
                <a:ea typeface="Calibri"/>
                <a:cs typeface="Times New Roman"/>
              </a:rPr>
              <a:t> XVIII</a:t>
            </a:r>
            <a:r>
              <a:rPr lang="ru-RU" sz="1900" dirty="0">
                <a:latin typeface="Arial Black"/>
                <a:ea typeface="Calibri"/>
                <a:cs typeface="Times New Roman"/>
              </a:rPr>
              <a:t> в. </a:t>
            </a:r>
            <a:r>
              <a:rPr lang="ru-RU" dirty="0" smtClean="0">
                <a:latin typeface="Open Sans"/>
              </a:rPr>
              <a:t>повсеместно </a:t>
            </a:r>
            <a:r>
              <a:rPr lang="ru-RU" dirty="0">
                <a:latin typeface="Open Sans"/>
              </a:rPr>
              <a:t>внедрялось изучение немецкого и английского, реже – польского и итальянского.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13205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D1282E"/>
                </a:solidFill>
              </a:rPr>
              <a:t>Изучение нового материала</a:t>
            </a:r>
            <a:br>
              <a:rPr lang="ru-RU" sz="2400" dirty="0" smtClean="0">
                <a:solidFill>
                  <a:srgbClr val="D1282E"/>
                </a:solidFill>
              </a:rPr>
            </a:br>
            <a:r>
              <a:rPr lang="ru-RU" sz="2400" dirty="0" smtClean="0"/>
              <a:t> </a:t>
            </a:r>
            <a:r>
              <a:rPr lang="ru-RU" sz="1400" dirty="0" smtClean="0">
                <a:solidFill>
                  <a:schemeClr val="tx1"/>
                </a:solidFill>
              </a:rPr>
              <a:t>Организация и основные задачи науки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752600"/>
            <a:ext cx="8568952" cy="4700736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История российской науки берет свое начало в правлении Петра </a:t>
            </a:r>
            <a:r>
              <a:rPr lang="en-US" dirty="0" smtClean="0"/>
              <a:t>I</a:t>
            </a:r>
            <a:r>
              <a:rPr lang="ru-RU" dirty="0" smtClean="0"/>
              <a:t>. эта </a:t>
            </a:r>
            <a:r>
              <a:rPr lang="ru-RU" dirty="0" smtClean="0"/>
              <a:t>деятельность носила светский характер, то есть была свободна от церкви. </a:t>
            </a:r>
            <a:endParaRPr lang="ru-RU" dirty="0" smtClean="0"/>
          </a:p>
          <a:p>
            <a:pPr algn="just"/>
            <a:r>
              <a:rPr lang="ru-RU" dirty="0" smtClean="0"/>
              <a:t>Ученые </a:t>
            </a:r>
            <a:r>
              <a:rPr lang="ru-RU" dirty="0" smtClean="0"/>
              <a:t>пытались найти истину, опираясь на разум, научные методы познания мира. Первое научное учреждение в </a:t>
            </a:r>
            <a:r>
              <a:rPr lang="ru-RU" dirty="0" smtClean="0"/>
              <a:t>России - </a:t>
            </a:r>
            <a:r>
              <a:rPr lang="ru-RU" dirty="0" smtClean="0"/>
              <a:t>Петербургская  академия наук. В течении всего столетия академия оставалась основным центром научных исследований в России. Пребывание иностранных ученых в Академии способствовало развитию её международных связей, сотрудничеству с зарубежными научными центрами. </a:t>
            </a:r>
            <a:endParaRPr lang="ru-RU" dirty="0" smtClean="0"/>
          </a:p>
          <a:p>
            <a:pPr algn="just"/>
            <a:r>
              <a:rPr lang="ru-RU" dirty="0" smtClean="0"/>
              <a:t>Деятельностью </a:t>
            </a:r>
            <a:r>
              <a:rPr lang="ru-RU" dirty="0" smtClean="0"/>
              <a:t>российских ученых была нацелена на потребности страны, изучение территории России, забота о ее благосостоянии. Первые шаги сделаны в изучении </a:t>
            </a:r>
            <a:r>
              <a:rPr lang="ru-RU" dirty="0" smtClean="0"/>
              <a:t>истории России</a:t>
            </a:r>
            <a:r>
              <a:rPr lang="ru-RU" dirty="0" smtClean="0"/>
              <a:t>, географии, медицины.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4614866" cy="13716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D1282E"/>
                </a:solidFill>
              </a:rPr>
              <a:t>Изучение нового материала</a:t>
            </a:r>
            <a:br>
              <a:rPr lang="ru-RU" sz="2000" dirty="0" smtClean="0">
                <a:solidFill>
                  <a:srgbClr val="D1282E"/>
                </a:solidFill>
              </a:rPr>
            </a:br>
            <a:r>
              <a:rPr lang="ru-RU" sz="2000" dirty="0" smtClean="0"/>
              <a:t> </a:t>
            </a:r>
            <a:r>
              <a:rPr lang="ru-RU" sz="1400" dirty="0" smtClean="0">
                <a:solidFill>
                  <a:schemeClr val="tx1"/>
                </a:solidFill>
              </a:rPr>
              <a:t>Географические открытия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556792"/>
            <a:ext cx="8496944" cy="496855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В изучении страны большое внимание уделялось её бескрайним просторам на востоке: Сибири, побережью Тихого океана и северных морей. </a:t>
            </a:r>
            <a:endParaRPr lang="ru-RU" dirty="0" smtClean="0"/>
          </a:p>
          <a:p>
            <a:pPr algn="just"/>
            <a:r>
              <a:rPr lang="ru-RU" dirty="0" smtClean="0"/>
              <a:t>Была </a:t>
            </a:r>
            <a:r>
              <a:rPr lang="ru-RU" dirty="0" smtClean="0"/>
              <a:t>подготовлена программа Камчатской экспедиции, которую возглавил датский моряк </a:t>
            </a:r>
            <a:r>
              <a:rPr lang="ru-RU" dirty="0" err="1" smtClean="0"/>
              <a:t>Витус</a:t>
            </a:r>
            <a:r>
              <a:rPr lang="ru-RU" dirty="0" smtClean="0"/>
              <a:t> </a:t>
            </a:r>
            <a:r>
              <a:rPr lang="ru-RU" dirty="0" err="1" smtClean="0"/>
              <a:t>Беренг</a:t>
            </a:r>
            <a:r>
              <a:rPr lang="ru-RU" dirty="0" smtClean="0"/>
              <a:t>. Задачей стало исследование северо-восточных берегов Азии. Двухлетнее плавание экспедиции на корабле «Святой Гавриил» с Камчатки к берегам Чукотки, так и не дало ответ на вопрос, соединяется ли Азия с Америкой. </a:t>
            </a:r>
            <a:endParaRPr lang="ru-RU" dirty="0" smtClean="0"/>
          </a:p>
          <a:p>
            <a:pPr algn="just"/>
            <a:r>
              <a:rPr lang="ru-RU" dirty="0" smtClean="0"/>
              <a:t>В </a:t>
            </a:r>
            <a:r>
              <a:rPr lang="ru-RU" dirty="0" smtClean="0"/>
              <a:t>период 1732-1743г. осуществлена вторая Камчатская экспедиция, основной целью оставалось изучение акватории Тихого океана, её программа включала также исследование многих районов Русского Севера и Сибири. </a:t>
            </a:r>
            <a:endParaRPr lang="ru-RU" dirty="0" smtClean="0"/>
          </a:p>
          <a:p>
            <a:pPr algn="just"/>
            <a:r>
              <a:rPr lang="ru-RU" dirty="0" smtClean="0"/>
              <a:t>Экспедиция </a:t>
            </a:r>
            <a:r>
              <a:rPr lang="ru-RU" dirty="0" smtClean="0"/>
              <a:t>Беринга положила начало освоению Русской Америки. Традиция исследования территории России путем организации специальных экспедиций продолжилась и во второй половине Х</a:t>
            </a:r>
            <a:r>
              <a:rPr lang="en-US" dirty="0" smtClean="0"/>
              <a:t>VIII</a:t>
            </a:r>
            <a:r>
              <a:rPr lang="ru-RU" dirty="0" smtClean="0"/>
              <a:t> в.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D1282E"/>
                </a:solidFill>
              </a:rPr>
              <a:t>Изучение нового материала</a:t>
            </a:r>
            <a:br>
              <a:rPr lang="ru-RU" dirty="0" smtClean="0">
                <a:solidFill>
                  <a:srgbClr val="D1282E"/>
                </a:solidFill>
              </a:rPr>
            </a:br>
            <a:r>
              <a:rPr lang="ru-RU" dirty="0" smtClean="0"/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Медицина и здравоохранение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84784"/>
            <a:ext cx="8640960" cy="496855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В Х</a:t>
            </a:r>
            <a:r>
              <a:rPr lang="en-US" dirty="0" smtClean="0"/>
              <a:t>VIII</a:t>
            </a:r>
            <a:r>
              <a:rPr lang="ru-RU" dirty="0" smtClean="0"/>
              <a:t> в. большое внимание уделялось развитию медицинской науке. Это было связано с частыми войнами и необходимостью помощи раненным, постоянной угрозой были эпидемии. </a:t>
            </a:r>
            <a:endParaRPr lang="ru-RU" dirty="0" smtClean="0"/>
          </a:p>
          <a:p>
            <a:pPr algn="just"/>
            <a:r>
              <a:rPr lang="ru-RU" dirty="0" smtClean="0"/>
              <a:t>Существовало </a:t>
            </a:r>
            <a:r>
              <a:rPr lang="ru-RU" dirty="0" smtClean="0"/>
              <a:t>несколько центров медицинской науки. Это военный госпиталь в Москве, созданный еще при Петре </a:t>
            </a:r>
            <a:r>
              <a:rPr lang="en-US" dirty="0" smtClean="0"/>
              <a:t>I</a:t>
            </a:r>
            <a:r>
              <a:rPr lang="ru-RU" dirty="0" smtClean="0"/>
              <a:t>, Академия </a:t>
            </a:r>
            <a:r>
              <a:rPr lang="ru-RU" dirty="0" smtClean="0"/>
              <a:t>наук, Московский университет, специальное государственное </a:t>
            </a:r>
            <a:r>
              <a:rPr lang="ru-RU" dirty="0" smtClean="0"/>
              <a:t>учреждение </a:t>
            </a:r>
            <a:r>
              <a:rPr lang="ru-RU" dirty="0" smtClean="0"/>
              <a:t>- Медицинская канцелярия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Одной </a:t>
            </a:r>
            <a:r>
              <a:rPr lang="ru-RU" dirty="0" smtClean="0"/>
              <a:t>из самых опасных болезней в то время, являлась чума. Эффективных лекарств против нее </a:t>
            </a:r>
            <a:r>
              <a:rPr lang="ru-RU" dirty="0" smtClean="0"/>
              <a:t>не было, </a:t>
            </a:r>
            <a:r>
              <a:rPr lang="ru-RU" dirty="0" smtClean="0"/>
              <a:t>поэтому задача состояла в том, чтобы не пропустить заразу внутрь страны. От такой заразной болезни как оспа, было найдено эффективное средство - прививки. </a:t>
            </a:r>
            <a:endParaRPr lang="ru-RU" dirty="0" smtClean="0"/>
          </a:p>
          <a:p>
            <a:pPr algn="just"/>
            <a:r>
              <a:rPr lang="ru-RU" dirty="0" smtClean="0"/>
              <a:t>Медицина </a:t>
            </a:r>
            <a:r>
              <a:rPr lang="ru-RU" dirty="0" smtClean="0"/>
              <a:t>в России долгое время была уделом иностранных </a:t>
            </a:r>
            <a:r>
              <a:rPr lang="ru-RU" dirty="0" smtClean="0"/>
              <a:t>специалистов, </a:t>
            </a:r>
            <a:r>
              <a:rPr lang="ru-RU" dirty="0" smtClean="0"/>
              <a:t>но во второй половине Х</a:t>
            </a:r>
            <a:r>
              <a:rPr lang="en-US" dirty="0" smtClean="0"/>
              <a:t>VIII</a:t>
            </a:r>
            <a:r>
              <a:rPr lang="ru-RU" dirty="0" smtClean="0"/>
              <a:t> в. </a:t>
            </a:r>
            <a:r>
              <a:rPr lang="ru-RU" dirty="0" smtClean="0"/>
              <a:t>появляются </a:t>
            </a:r>
            <a:r>
              <a:rPr lang="ru-RU" dirty="0" smtClean="0"/>
              <a:t>русские ученые-медики.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D1282E"/>
                </a:solidFill>
              </a:rPr>
              <a:t>Изучение нового материала</a:t>
            </a:r>
            <a:br>
              <a:rPr lang="ru-RU" dirty="0" smtClean="0">
                <a:solidFill>
                  <a:srgbClr val="D1282E"/>
                </a:solidFill>
              </a:rPr>
            </a:br>
            <a:r>
              <a:rPr lang="ru-RU" dirty="0" smtClean="0"/>
              <a:t> </a:t>
            </a:r>
            <a:r>
              <a:rPr lang="ru-RU" sz="1800" dirty="0" smtClean="0">
                <a:solidFill>
                  <a:schemeClr val="tx1"/>
                </a:solidFill>
              </a:rPr>
              <a:t>Достижения техники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84784"/>
            <a:ext cx="8568952" cy="496855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С деятельностью </a:t>
            </a:r>
            <a:r>
              <a:rPr lang="ru-RU" dirty="0" smtClean="0"/>
              <a:t>Академии </a:t>
            </a:r>
            <a:r>
              <a:rPr lang="ru-RU" dirty="0" smtClean="0"/>
              <a:t>наук связан целый ряд достижений в области техники. В ее стенах трудились не только ученые, но и талантливые механики , изобретатели. </a:t>
            </a:r>
            <a:endParaRPr lang="ru-RU" dirty="0" smtClean="0"/>
          </a:p>
          <a:p>
            <a:pPr algn="just"/>
            <a:r>
              <a:rPr lang="ru-RU" dirty="0" smtClean="0"/>
              <a:t>Андрей </a:t>
            </a:r>
            <a:r>
              <a:rPr lang="ru-RU" dirty="0" smtClean="0"/>
              <a:t>Константинович </a:t>
            </a:r>
            <a:r>
              <a:rPr lang="ru-RU" dirty="0" smtClean="0"/>
              <a:t>Нартов </a:t>
            </a:r>
            <a:r>
              <a:rPr lang="ru-RU" dirty="0" smtClean="0"/>
              <a:t>возглавил в академии токарные и слесарные мастерские, он еще в правлении Перта </a:t>
            </a:r>
            <a:r>
              <a:rPr lang="en-US" dirty="0" smtClean="0"/>
              <a:t>I</a:t>
            </a:r>
            <a:r>
              <a:rPr lang="ru-RU" dirty="0" smtClean="0"/>
              <a:t> изобрел токарный станок. Более 30 лет во второй половине Х</a:t>
            </a:r>
            <a:r>
              <a:rPr lang="en-US" dirty="0" smtClean="0"/>
              <a:t>VIII</a:t>
            </a:r>
            <a:r>
              <a:rPr lang="ru-RU" dirty="0" smtClean="0"/>
              <a:t> в. механическими мастерскими в академии заведовал Иван Петрович Кулибин. Он прославился такими уникальными изобретениями как мощный фонарь прожектор с зеркальным отражателем, судно - водоход, арочный однопролетный мост, и множество других, однако не все изобретения находили широкое применение.</a:t>
            </a:r>
          </a:p>
          <a:p>
            <a:pPr algn="just"/>
            <a:r>
              <a:rPr lang="ru-RU" dirty="0" smtClean="0"/>
              <a:t>Иван Иванович Ползунов , служивший в должности «механикуса» на горных заводах Барнаула со своими учениками построил в 1766г. паровой </a:t>
            </a:r>
            <a:r>
              <a:rPr lang="ru-RU" dirty="0" smtClean="0"/>
              <a:t>двигатель, но </a:t>
            </a:r>
            <a:r>
              <a:rPr lang="ru-RU" dirty="0" smtClean="0"/>
              <a:t>из-за внезапной смерти накануне пуска двигателя он неожиданно умер. Позже паровой двигатель был изобретен в Англии, откуда начал распространяться по всему миру.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D1282E"/>
                </a:solidFill>
              </a:rPr>
              <a:t>Изучение нового материала</a:t>
            </a:r>
            <a:br>
              <a:rPr lang="ru-RU" dirty="0" smtClean="0">
                <a:solidFill>
                  <a:srgbClr val="D1282E"/>
                </a:solidFill>
              </a:rPr>
            </a:br>
            <a:r>
              <a:rPr lang="ru-RU" dirty="0" smtClean="0"/>
              <a:t> </a:t>
            </a:r>
            <a:r>
              <a:rPr lang="ru-RU" sz="1600" dirty="0" smtClean="0">
                <a:solidFill>
                  <a:schemeClr val="tx1"/>
                </a:solidFill>
              </a:rPr>
              <a:t>Гуманитарные науки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84784"/>
            <a:ext cx="8568952" cy="4896544"/>
          </a:xfrm>
        </p:spPr>
        <p:txBody>
          <a:bodyPr/>
          <a:lstStyle/>
          <a:p>
            <a:pPr algn="just"/>
            <a:r>
              <a:rPr lang="ru-RU" dirty="0" smtClean="0"/>
              <a:t>В области гуманитарного знания наибольшие успехи были достигнуты в российской словесности в истории. В течении всего столетия происходили изменения в русском </a:t>
            </a:r>
            <a:r>
              <a:rPr lang="ru-RU" dirty="0" smtClean="0"/>
              <a:t>языке, </a:t>
            </a:r>
            <a:r>
              <a:rPr lang="ru-RU" dirty="0" smtClean="0"/>
              <a:t>начало которым было положено при Петре </a:t>
            </a:r>
            <a:r>
              <a:rPr lang="en-US" dirty="0" smtClean="0"/>
              <a:t>I</a:t>
            </a:r>
            <a:r>
              <a:rPr lang="ru-RU" dirty="0" smtClean="0"/>
              <a:t>. </a:t>
            </a:r>
            <a:endParaRPr lang="ru-RU" dirty="0" smtClean="0"/>
          </a:p>
          <a:p>
            <a:pPr algn="just"/>
            <a:r>
              <a:rPr lang="ru-RU" dirty="0" smtClean="0"/>
              <a:t>В </a:t>
            </a:r>
            <a:r>
              <a:rPr lang="ru-RU" dirty="0" smtClean="0"/>
              <a:t>дальнейшем усилиями В.К Тредиаковского и М.В Ломоносова проводилась реформа литературного языка и стихосложения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В </a:t>
            </a:r>
            <a:r>
              <a:rPr lang="ru-RU" dirty="0" smtClean="0"/>
              <a:t>1783г. по инициативе Екатерины </a:t>
            </a:r>
            <a:r>
              <a:rPr lang="en-US" dirty="0" smtClean="0"/>
              <a:t>II</a:t>
            </a:r>
            <a:r>
              <a:rPr lang="ru-RU" dirty="0" smtClean="0"/>
              <a:t> была создана Российская академия. Её задачей стало изучение российской словесности. </a:t>
            </a:r>
            <a:endParaRPr lang="ru-RU" dirty="0" smtClean="0"/>
          </a:p>
          <a:p>
            <a:pPr algn="just"/>
            <a:r>
              <a:rPr lang="ru-RU" dirty="0" smtClean="0"/>
              <a:t>В </a:t>
            </a:r>
            <a:r>
              <a:rPr lang="ru-RU" dirty="0" smtClean="0"/>
              <a:t>Х</a:t>
            </a:r>
            <a:r>
              <a:rPr lang="en-US" dirty="0" smtClean="0"/>
              <a:t>VIII</a:t>
            </a:r>
            <a:r>
              <a:rPr lang="ru-RU" dirty="0" smtClean="0"/>
              <a:t> в. было положено начало и научному исследованию истории России, то есть осмысление русской истории на основе исторических источников, выявлению причин и следствий </a:t>
            </a:r>
            <a:r>
              <a:rPr lang="ru-RU" dirty="0" smtClean="0"/>
              <a:t>событий. 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600" dirty="0">
                <a:solidFill>
                  <a:srgbClr val="D1282E"/>
                </a:solidFill>
              </a:rPr>
              <a:t>Задания для </a:t>
            </a:r>
            <a:br>
              <a:rPr lang="ru-RU" sz="2600" dirty="0">
                <a:solidFill>
                  <a:srgbClr val="D1282E"/>
                </a:solidFill>
              </a:rPr>
            </a:br>
            <a:r>
              <a:rPr lang="ru-RU" sz="2600" dirty="0">
                <a:solidFill>
                  <a:srgbClr val="D1282E"/>
                </a:solidFill>
              </a:rPr>
              <a:t>закрепления и рекомендации: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1412776"/>
            <a:ext cx="727280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Дорогие ребята! Для эффективной подготовки и понимания материала рекомендую прослушать на сайте Российская электронная школа Урок 30  «Образование, наука….</a:t>
            </a:r>
            <a:r>
              <a:rPr lang="ru-RU" sz="2000" b="1" dirty="0" smtClean="0">
                <a:solidFill>
                  <a:srgbClr val="000000"/>
                </a:solidFill>
              </a:rPr>
              <a:t>»</a:t>
            </a:r>
            <a:r>
              <a:rPr lang="ru-RU" b="1" dirty="0" smtClean="0"/>
              <a:t> , а также решать задания на сайте Решу ВПР.</a:t>
            </a:r>
            <a:endParaRPr lang="ru-RU" b="1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743818"/>
            <a:ext cx="3060700" cy="177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498975"/>
            <a:ext cx="2451100" cy="213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Users\ё\Pictures\Screenshots\Снимок экрана (123).pn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13" r="18377"/>
          <a:stretch/>
        </p:blipFill>
        <p:spPr bwMode="auto">
          <a:xfrm>
            <a:off x="755576" y="2996952"/>
            <a:ext cx="3975323" cy="3520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26081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Литература и интернет сайты для подготовки </a:t>
            </a:r>
            <a:r>
              <a:rPr lang="ru-RU" dirty="0" err="1" smtClean="0"/>
              <a:t>дз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52600"/>
            <a:ext cx="8003232" cy="4373563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Учебник: Захаров В.Н., </a:t>
            </a:r>
            <a:r>
              <a:rPr lang="ru-RU" dirty="0" err="1" smtClean="0"/>
              <a:t>Пчелов</a:t>
            </a:r>
            <a:r>
              <a:rPr lang="ru-RU" dirty="0" smtClean="0"/>
              <a:t> Е.В. История России. </a:t>
            </a:r>
            <a:r>
              <a:rPr lang="en-US" dirty="0" smtClean="0"/>
              <a:t>XVII</a:t>
            </a:r>
            <a:r>
              <a:rPr lang="en-US" dirty="0">
                <a:solidFill>
                  <a:srgbClr val="000000"/>
                </a:solidFill>
              </a:rPr>
              <a:t>I</a:t>
            </a:r>
            <a:r>
              <a:rPr lang="ru-RU" dirty="0" smtClean="0"/>
              <a:t> век: учебник для 8 класса общеобразовательных организаций / </a:t>
            </a:r>
            <a:r>
              <a:rPr lang="ru-RU" dirty="0">
                <a:solidFill>
                  <a:srgbClr val="000000"/>
                </a:solidFill>
              </a:rPr>
              <a:t>В.Н</a:t>
            </a:r>
            <a:r>
              <a:rPr lang="ru-RU" dirty="0" smtClean="0">
                <a:solidFill>
                  <a:srgbClr val="000000"/>
                </a:solidFill>
              </a:rPr>
              <a:t>.</a:t>
            </a:r>
            <a:r>
              <a:rPr lang="ru-RU" dirty="0">
                <a:solidFill>
                  <a:srgbClr val="000000"/>
                </a:solidFill>
              </a:rPr>
              <a:t> Захаров</a:t>
            </a:r>
            <a:r>
              <a:rPr lang="ru-RU" dirty="0" smtClean="0">
                <a:solidFill>
                  <a:srgbClr val="000000"/>
                </a:solidFill>
              </a:rPr>
              <a:t>, Е.В. </a:t>
            </a:r>
            <a:r>
              <a:rPr lang="ru-RU" dirty="0" err="1" smtClean="0">
                <a:solidFill>
                  <a:srgbClr val="000000"/>
                </a:solidFill>
              </a:rPr>
              <a:t>Пчелов</a:t>
            </a:r>
            <a:r>
              <a:rPr lang="ru-RU" dirty="0" smtClean="0">
                <a:solidFill>
                  <a:srgbClr val="000000"/>
                </a:solidFill>
              </a:rPr>
              <a:t>; под </a:t>
            </a:r>
            <a:r>
              <a:rPr lang="ru-RU" dirty="0">
                <a:solidFill>
                  <a:srgbClr val="000000"/>
                </a:solidFill>
              </a:rPr>
              <a:t>р</a:t>
            </a:r>
            <a:r>
              <a:rPr lang="ru-RU" dirty="0" smtClean="0">
                <a:solidFill>
                  <a:srgbClr val="000000"/>
                </a:solidFill>
              </a:rPr>
              <a:t>ед. Ю.А. Петрова. – 2-е изд. – М.: ООО «Русское слово – учебник», 2016.  С.  169</a:t>
            </a:r>
            <a:endParaRPr lang="ru-RU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prstClr val="black"/>
                </a:solidFill>
              </a:rPr>
              <a:t>РЕШУ ВПР История 8 класс // </a:t>
            </a:r>
            <a:r>
              <a:rPr lang="ru-RU" sz="1800" u="sng" dirty="0" smtClean="0">
                <a:solidFill>
                  <a:srgbClr val="0000FF"/>
                </a:solidFill>
                <a:ea typeface="Calibri"/>
                <a:cs typeface="Times New Roman"/>
              </a:rPr>
              <a:t>https</a:t>
            </a:r>
            <a:r>
              <a:rPr lang="ru-RU" sz="1800" u="sng" dirty="0">
                <a:solidFill>
                  <a:srgbClr val="0000FF"/>
                </a:solidFill>
                <a:ea typeface="Calibri"/>
                <a:cs typeface="Times New Roman"/>
              </a:rPr>
              <a:t>://</a:t>
            </a:r>
            <a:r>
              <a:rPr lang="ru-RU" sz="1800" u="sng" dirty="0" smtClean="0">
                <a:solidFill>
                  <a:srgbClr val="0000FF"/>
                </a:solidFill>
                <a:ea typeface="Calibri"/>
                <a:cs typeface="Times New Roman"/>
              </a:rPr>
              <a:t>so c8-vpr.sdamgia.ru</a:t>
            </a:r>
          </a:p>
          <a:p>
            <a:pPr marL="0" indent="0">
              <a:buNone/>
            </a:pPr>
            <a:endParaRPr lang="ru-RU" sz="1800" u="sng" dirty="0">
              <a:solidFill>
                <a:srgbClr val="0000FF"/>
              </a:solidFill>
              <a:cs typeface="Times New Roman"/>
            </a:endParaRPr>
          </a:p>
          <a:p>
            <a:r>
              <a:rPr lang="ru-RU" sz="1800" dirty="0">
                <a:solidFill>
                  <a:prstClr val="black"/>
                </a:solidFill>
              </a:rPr>
              <a:t>РОССИЙСКАЯ ЭЛЕКТРОННАЯ </a:t>
            </a:r>
            <a:r>
              <a:rPr lang="ru-RU" sz="1800" dirty="0" smtClean="0">
                <a:solidFill>
                  <a:prstClr val="black"/>
                </a:solidFill>
              </a:rPr>
              <a:t>ШКОЛА // </a:t>
            </a:r>
            <a:r>
              <a:rPr lang="en-US" sz="1800" dirty="0" smtClean="0">
                <a:hlinkClick r:id="rId2"/>
              </a:rPr>
              <a:t>https</a:t>
            </a:r>
            <a:r>
              <a:rPr lang="en-US" sz="1800" dirty="0">
                <a:hlinkClick r:id="rId2"/>
              </a:rPr>
              <a:t>://</a:t>
            </a:r>
            <a:r>
              <a:rPr lang="en-US" sz="1800" dirty="0" smtClean="0">
                <a:hlinkClick r:id="rId2"/>
              </a:rPr>
              <a:t>resh.edu.ru</a:t>
            </a:r>
            <a:r>
              <a:rPr lang="ru-RU" sz="1800" dirty="0" smtClean="0"/>
              <a:t>  </a:t>
            </a:r>
          </a:p>
          <a:p>
            <a:endParaRPr lang="ru-RU" sz="1800" dirty="0"/>
          </a:p>
          <a:p>
            <a:r>
              <a:rPr lang="ru-RU" sz="1800" dirty="0" smtClean="0"/>
              <a:t>Данная презентация «Рыночная экономика» // </a:t>
            </a:r>
            <a:r>
              <a:rPr lang="ru-RU" sz="1800" b="0" dirty="0">
                <a:solidFill>
                  <a:srgbClr val="27638C"/>
                </a:solidFill>
                <a:latin typeface="Myriad Pro"/>
                <a:hlinkClick r:id="rId3" tooltip="На главную"/>
              </a:rPr>
              <a:t>Социальная сеть </a:t>
            </a:r>
            <a:r>
              <a:rPr lang="ru-RU" sz="1800" b="0" dirty="0" smtClean="0">
                <a:solidFill>
                  <a:srgbClr val="27638C"/>
                </a:solidFill>
                <a:latin typeface="Myriad Pro"/>
                <a:hlinkClick r:id="rId3" tooltip="На главную"/>
              </a:rPr>
              <a:t>работников образования</a:t>
            </a:r>
            <a:r>
              <a:rPr lang="ru-RU" sz="1800" b="0" dirty="0">
                <a:solidFill>
                  <a:srgbClr val="27638C"/>
                </a:solidFill>
                <a:latin typeface="Myriad Pro"/>
                <a:hlinkClick r:id="rId3" tooltip="На главную"/>
              </a:rPr>
              <a:t> nsportal.ru</a:t>
            </a:r>
            <a:endParaRPr lang="ru-RU" sz="1800" dirty="0" smtClean="0"/>
          </a:p>
        </p:txBody>
      </p:sp>
    </p:spTree>
    <p:extLst>
      <p:ext uri="{BB962C8B-B14F-4D97-AF65-F5344CB8AC3E}">
        <p14:creationId xmlns:p14="http://schemas.microsoft.com/office/powerpoint/2010/main" val="31391461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Для журнала Д/з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ru-RU" sz="1400" b="0" dirty="0">
                <a:solidFill>
                  <a:srgbClr val="222222"/>
                </a:solidFill>
              </a:rPr>
              <a:t>Материалы по теме: Урок </a:t>
            </a:r>
            <a:r>
              <a:rPr lang="ru-RU" sz="1400" b="0" dirty="0" smtClean="0">
                <a:solidFill>
                  <a:srgbClr val="000000"/>
                </a:solidFill>
              </a:rPr>
              <a:t>30</a:t>
            </a:r>
            <a:r>
              <a:rPr lang="ru-RU" sz="1400" b="0" dirty="0" smtClean="0">
                <a:solidFill>
                  <a:srgbClr val="222222"/>
                </a:solidFill>
              </a:rPr>
              <a:t> </a:t>
            </a:r>
            <a:r>
              <a:rPr lang="ru-RU" sz="1400" b="0" dirty="0">
                <a:solidFill>
                  <a:srgbClr val="222222"/>
                </a:solidFill>
              </a:rPr>
              <a:t>https://resh.edu.ru; материалы к уроку на nsportal.ru; §</a:t>
            </a:r>
            <a:r>
              <a:rPr lang="ru-RU" sz="1400" b="0" dirty="0">
                <a:solidFill>
                  <a:srgbClr val="000000"/>
                </a:solidFill>
              </a:rPr>
              <a:t> </a:t>
            </a:r>
            <a:r>
              <a:rPr lang="ru-RU" sz="1400" b="0" dirty="0" smtClean="0">
                <a:solidFill>
                  <a:srgbClr val="000000"/>
                </a:solidFill>
              </a:rPr>
              <a:t>26, </a:t>
            </a:r>
            <a:r>
              <a:rPr lang="ru-RU" sz="1400" b="0" dirty="0">
                <a:solidFill>
                  <a:srgbClr val="000000"/>
                </a:solidFill>
              </a:rPr>
              <a:t>С. </a:t>
            </a:r>
            <a:r>
              <a:rPr lang="ru-RU" sz="1400" b="0" dirty="0" smtClean="0">
                <a:solidFill>
                  <a:srgbClr val="000000"/>
                </a:solidFill>
              </a:rPr>
              <a:t>169  </a:t>
            </a:r>
            <a:r>
              <a:rPr lang="ru-RU" sz="1400" b="0" dirty="0">
                <a:solidFill>
                  <a:srgbClr val="222222"/>
                </a:solidFill>
              </a:rPr>
              <a:t>в учебнике; Д/З Работа над проектом</a:t>
            </a:r>
            <a:endParaRPr lang="ru-RU" sz="1400" b="0" dirty="0">
              <a:solidFill>
                <a:srgbClr val="000000"/>
              </a:solidFill>
              <a:ea typeface="Times New Roman"/>
            </a:endParaRPr>
          </a:p>
          <a:p>
            <a:pPr lvl="0"/>
            <a:endParaRPr lang="ru-RU" dirty="0">
              <a:solidFill>
                <a:srgbClr val="00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8847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683994"/>
          </a:xfrm>
        </p:spPr>
        <p:txBody>
          <a:bodyPr/>
          <a:lstStyle/>
          <a:p>
            <a:r>
              <a:rPr lang="ru-RU" dirty="0" smtClean="0"/>
              <a:t>План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7620000" cy="5616624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dirty="0" smtClean="0"/>
              <a:t>Повторение ранее изученного материала</a:t>
            </a:r>
          </a:p>
          <a:p>
            <a:pPr lvl="0"/>
            <a:r>
              <a:rPr lang="ru-RU" sz="2100" dirty="0" smtClean="0">
                <a:solidFill>
                  <a:srgbClr val="000000"/>
                </a:solidFill>
              </a:rPr>
              <a:t> А) Как написать учебный проект по истории?</a:t>
            </a:r>
            <a:endParaRPr lang="ru-RU" dirty="0" smtClean="0"/>
          </a:p>
          <a:p>
            <a:r>
              <a:rPr lang="ru-RU" dirty="0" smtClean="0"/>
              <a:t>2. Изучение нового материала </a:t>
            </a:r>
          </a:p>
          <a:p>
            <a:r>
              <a:rPr lang="ru-RU" dirty="0" smtClean="0"/>
              <a:t>А) Организация и основные задачи науки</a:t>
            </a:r>
          </a:p>
          <a:p>
            <a:r>
              <a:rPr lang="ru-RU" dirty="0" smtClean="0"/>
              <a:t>Б) Географические открытия</a:t>
            </a:r>
          </a:p>
          <a:p>
            <a:r>
              <a:rPr lang="ru-RU" dirty="0" smtClean="0"/>
              <a:t>В) Медицина и здравоохранение</a:t>
            </a:r>
          </a:p>
          <a:p>
            <a:r>
              <a:rPr lang="ru-RU" dirty="0" smtClean="0"/>
              <a:t>Г) Достижения техники</a:t>
            </a:r>
          </a:p>
          <a:p>
            <a:r>
              <a:rPr lang="ru-RU" dirty="0" smtClean="0"/>
              <a:t>В) Гуманитарные науки</a:t>
            </a:r>
          </a:p>
          <a:p>
            <a:r>
              <a:rPr lang="ru-RU" dirty="0" smtClean="0"/>
              <a:t>3. Задания для закрепления и рекомендации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627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sz="1200" dirty="0" smtClean="0"/>
              <a:t>Дорогие ребята, мы с вами начали изучать раздел </a:t>
            </a:r>
            <a:r>
              <a:rPr lang="en-US" sz="1200" dirty="0" smtClean="0"/>
              <a:t>IV</a:t>
            </a:r>
            <a:r>
              <a:rPr lang="ru-RU" sz="1200" dirty="0" smtClean="0"/>
              <a:t> «</a:t>
            </a:r>
            <a:r>
              <a:rPr lang="ru-RU" sz="1200" spc="-80" dirty="0">
                <a:solidFill>
                  <a:srgbClr val="FF0000"/>
                </a:solidFill>
              </a:rPr>
              <a:t>русская культура, наука, общественная мысль после петра </a:t>
            </a:r>
            <a:r>
              <a:rPr lang="ru-RU" sz="1200" spc="-80" dirty="0" smtClean="0">
                <a:solidFill>
                  <a:srgbClr val="FF0000"/>
                </a:solidFill>
              </a:rPr>
              <a:t>великого</a:t>
            </a:r>
            <a:r>
              <a:rPr lang="ru-RU" sz="1200" dirty="0" smtClean="0"/>
              <a:t>». В начале работы со слайдовой презентацией напишите в тетрадях тему и цель урока: изучение особенностей развития российской  науки </a:t>
            </a:r>
            <a:r>
              <a:rPr lang="en-US" sz="1200" spc="-80" dirty="0" smtClean="0">
                <a:solidFill>
                  <a:srgbClr val="FF0000"/>
                </a:solidFill>
              </a:rPr>
              <a:t>XVIII</a:t>
            </a:r>
            <a:r>
              <a:rPr lang="ru-RU" sz="1200" spc="-80" dirty="0" smtClean="0">
                <a:solidFill>
                  <a:srgbClr val="FF0000"/>
                </a:solidFill>
              </a:rPr>
              <a:t>в</a:t>
            </a:r>
            <a:r>
              <a:rPr lang="ru-RU" sz="1200" spc="-80" dirty="0">
                <a:solidFill>
                  <a:srgbClr val="FF0000"/>
                </a:solidFill>
              </a:rPr>
              <a:t>.</a:t>
            </a:r>
            <a:r>
              <a:rPr lang="ru-RU" sz="1200" dirty="0" smtClean="0"/>
              <a:t> Оформление в тетрадях</a:t>
            </a:r>
            <a:r>
              <a:rPr lang="ru-RU" sz="1200" dirty="0">
                <a:solidFill>
                  <a:srgbClr val="D1282E"/>
                </a:solidFill>
              </a:rPr>
              <a:t> </a:t>
            </a:r>
            <a:r>
              <a:rPr lang="ru-RU" sz="1200" dirty="0" smtClean="0">
                <a:solidFill>
                  <a:srgbClr val="D1282E"/>
                </a:solidFill>
              </a:rPr>
              <a:t>продолжаем:</a:t>
            </a:r>
            <a:r>
              <a:rPr lang="ru-RU" sz="1200" dirty="0" smtClean="0"/>
              <a:t> свой план по презентации и запись выводов, терминологии. Выполнение д/з и работа на сайте решу </a:t>
            </a:r>
            <a:r>
              <a:rPr lang="ru-RU" sz="1200" dirty="0" err="1" smtClean="0"/>
              <a:t>впр</a:t>
            </a:r>
            <a:r>
              <a:rPr lang="ru-RU" sz="1200" dirty="0" smtClean="0"/>
              <a:t>.</a:t>
            </a:r>
            <a:endParaRPr lang="ru-RU" sz="1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752600"/>
            <a:ext cx="8568952" cy="4772744"/>
          </a:xfrm>
        </p:spPr>
        <p:txBody>
          <a:bodyPr>
            <a:normAutofit fontScale="77500" lnSpcReduction="20000"/>
          </a:bodyPr>
          <a:lstStyle/>
          <a:p>
            <a:pPr marL="457200" lvl="0" indent="-457200">
              <a:buFont typeface="Arial" pitchFamily="34" charset="0"/>
              <a:buAutoNum type="arabicPeriod"/>
            </a:pPr>
            <a:r>
              <a:rPr lang="ru-RU" dirty="0">
                <a:solidFill>
                  <a:srgbClr val="000000"/>
                </a:solidFill>
              </a:rPr>
              <a:t>Повторение ранее изученного материала</a:t>
            </a:r>
          </a:p>
          <a:p>
            <a:pPr lvl="0"/>
            <a:r>
              <a:rPr lang="ru-RU" sz="2100" dirty="0">
                <a:solidFill>
                  <a:srgbClr val="000000"/>
                </a:solidFill>
              </a:rPr>
              <a:t> А) </a:t>
            </a:r>
            <a:r>
              <a:rPr lang="ru-RU" sz="2100" dirty="0" smtClean="0">
                <a:solidFill>
                  <a:srgbClr val="000000"/>
                </a:solidFill>
              </a:rPr>
              <a:t>Что такое учебный </a:t>
            </a:r>
            <a:r>
              <a:rPr lang="ru-RU" sz="2100" dirty="0">
                <a:solidFill>
                  <a:srgbClr val="000000"/>
                </a:solidFill>
              </a:rPr>
              <a:t>проект по истории</a:t>
            </a:r>
            <a:r>
              <a:rPr lang="ru-RU" sz="2100" dirty="0" smtClean="0">
                <a:solidFill>
                  <a:srgbClr val="000000"/>
                </a:solidFill>
              </a:rPr>
              <a:t>?</a:t>
            </a:r>
          </a:p>
          <a:p>
            <a:pPr lvl="0" algn="just"/>
            <a:r>
              <a:rPr lang="ru-RU" sz="2100" dirty="0" smtClean="0">
                <a:solidFill>
                  <a:srgbClr val="FF0000"/>
                </a:solidFill>
              </a:rPr>
              <a:t>Дорогие ребята, мы ещё раз вспомним основные термины проектной деятельности :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u="sng" dirty="0">
                <a:solidFill>
                  <a:srgbClr val="FF0000"/>
                </a:solidFill>
                <a:ea typeface="Calibri"/>
                <a:cs typeface="Times New Roman"/>
              </a:rPr>
              <a:t>Учебный проект </a:t>
            </a:r>
            <a:r>
              <a:rPr lang="ru-RU" dirty="0">
                <a:ea typeface="Calibri"/>
                <a:cs typeface="Times New Roman"/>
              </a:rPr>
              <a:t>– проект, осуществляемый обучающимися под руководством учителя и имеющий не только прагматическую, но и педагогическую цель.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u="sng" dirty="0">
                <a:solidFill>
                  <a:srgbClr val="FF0000"/>
                </a:solidFill>
                <a:ea typeface="Calibri"/>
                <a:cs typeface="Times New Roman"/>
              </a:rPr>
              <a:t>Продукт проектной деятельности </a:t>
            </a:r>
            <a:r>
              <a:rPr lang="ru-RU" dirty="0">
                <a:ea typeface="Calibri"/>
                <a:cs typeface="Times New Roman"/>
              </a:rPr>
              <a:t>– разработанное участниками проектной группы реальное средство разрешения поставленной проблемы.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u="sng" dirty="0" smtClean="0">
                <a:solidFill>
                  <a:srgbClr val="FF0000"/>
                </a:solidFill>
                <a:ea typeface="Calibri"/>
                <a:cs typeface="Times New Roman"/>
              </a:rPr>
              <a:t>Проектирование</a:t>
            </a:r>
            <a:r>
              <a:rPr lang="ru-RU" u="sng" dirty="0">
                <a:solidFill>
                  <a:srgbClr val="FF0000"/>
                </a:solidFill>
                <a:ea typeface="Calibri"/>
                <a:cs typeface="Times New Roman"/>
              </a:rPr>
              <a:t>:</a:t>
            </a:r>
            <a:r>
              <a:rPr lang="ru-RU" dirty="0">
                <a:ea typeface="Calibri"/>
                <a:cs typeface="Times New Roman"/>
              </a:rPr>
              <a:t> </a:t>
            </a:r>
            <a:r>
              <a:rPr lang="ru-RU" dirty="0" smtClean="0">
                <a:ea typeface="Calibri"/>
                <a:cs typeface="Times New Roman"/>
              </a:rPr>
              <a:t>Процесс </a:t>
            </a:r>
            <a:r>
              <a:rPr lang="ru-RU" dirty="0">
                <a:ea typeface="Calibri"/>
                <a:cs typeface="Times New Roman"/>
              </a:rPr>
              <a:t>разработки проекта и его фиксации в какой-либо внешне выраженной форме. Основные этапы проектирования: обоснованный выбор будущего продукта; разработка проекта и его документальное оформление; макетирование и моделирование; практическое оформление; экономическая и экологическая оценка проекта и технологии; защита проекта.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u="sng" dirty="0">
                <a:solidFill>
                  <a:srgbClr val="FF0000"/>
                </a:solidFill>
                <a:ea typeface="Calibri"/>
                <a:cs typeface="Times New Roman"/>
              </a:rPr>
              <a:t>Проектная деятельность </a:t>
            </a:r>
            <a:r>
              <a:rPr lang="ru-RU" dirty="0">
                <a:ea typeface="Calibri"/>
                <a:cs typeface="Times New Roman"/>
              </a:rPr>
              <a:t>– форма учебной деятельности, структура которой совпадает со структурой учебного проекта. </a:t>
            </a:r>
          </a:p>
          <a:p>
            <a:pPr lvl="0"/>
            <a:endParaRPr lang="ru-RU" dirty="0">
              <a:solidFill>
                <a:srgbClr val="000000"/>
              </a:solidFill>
            </a:endParaRPr>
          </a:p>
          <a:p>
            <a:pPr lvl="0"/>
            <a:endParaRPr lang="ru-RU" sz="2400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291383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 lvl="0" indent="-457200">
              <a:spcBef>
                <a:spcPct val="20000"/>
              </a:spcBef>
              <a:spcAft>
                <a:spcPts val="600"/>
              </a:spcAft>
            </a:pPr>
            <a:r>
              <a:rPr lang="ru-RU" sz="17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Повторение ранее изученного материала</a:t>
            </a:r>
            <a:br>
              <a:rPr lang="ru-RU" sz="17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</a:br>
            <a:r>
              <a:rPr lang="ru-RU" sz="18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 А) Что такое учебный проект по истории?</a:t>
            </a:r>
            <a:br>
              <a:rPr lang="ru-RU" sz="18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</a:br>
            <a:r>
              <a:rPr lang="ru-RU" sz="1800" b="1" cap="none" spc="0" dirty="0" smtClean="0">
                <a:solidFill>
                  <a:srgbClr val="FF0000"/>
                </a:solidFill>
                <a:latin typeface="Arial"/>
                <a:ea typeface="+mn-ea"/>
                <a:cs typeface="+mn-cs"/>
              </a:rPr>
              <a:t>(Продолжение)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52600"/>
            <a:ext cx="8003232" cy="4628728"/>
          </a:xfrm>
        </p:spPr>
        <p:txBody>
          <a:bodyPr>
            <a:norm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u="sng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Проектные ситуации </a:t>
            </a:r>
            <a:r>
              <a:rPr lang="ru-RU" dirty="0">
                <a:latin typeface="Calibri"/>
                <a:ea typeface="Calibri"/>
                <a:cs typeface="Times New Roman"/>
              </a:rPr>
              <a:t>– различные специальные проблемы, которые можно разрешить с использованием метода проектов. Результаты проекта: 1) выход проекта; 2) портфолио проекта; 3) педагогический результат, выражающийся в развитии личностной и интеллектуальной сфер обучающегося, формировании у него определённых общих компетенций и др.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u="sng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Структура проекта </a:t>
            </a:r>
            <a:r>
              <a:rPr lang="ru-RU" dirty="0">
                <a:latin typeface="Calibri"/>
                <a:ea typeface="Calibri"/>
                <a:cs typeface="Times New Roman"/>
              </a:rPr>
              <a:t>– последовательность этапов учебного проекта. Обязательно включает в себя постановку социально значимой проблемы, планирование деятельности по её достижению, поиск необходимой информации, изготовление с опорой на неё продукта, презентацию продукта, оценку и анализ проведённого проекта. Может включать и другие этапы.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3963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7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материала</a:t>
            </a:r>
            <a:br>
              <a:rPr lang="ru-RU" sz="1700" b="1" cap="none" spc="0" dirty="0">
                <a:solidFill>
                  <a:srgbClr val="000000"/>
                </a:solidFill>
                <a:latin typeface="Arial"/>
              </a:rPr>
            </a:br>
            <a:r>
              <a:rPr lang="ru-RU" sz="1800" b="1" cap="none" spc="0" dirty="0">
                <a:solidFill>
                  <a:srgbClr val="000000"/>
                </a:solidFill>
                <a:latin typeface="Arial"/>
              </a:rPr>
              <a:t> А) Что такое учебный проект по истории?</a:t>
            </a:r>
            <a:br>
              <a:rPr lang="ru-RU" sz="1800" b="1" cap="none" spc="0" dirty="0">
                <a:solidFill>
                  <a:srgbClr val="000000"/>
                </a:solidFill>
                <a:latin typeface="Arial"/>
              </a:rPr>
            </a:br>
            <a:r>
              <a:rPr lang="ru-RU" sz="1800" b="1" cap="none" spc="0" dirty="0">
                <a:solidFill>
                  <a:srgbClr val="FF0000"/>
                </a:solidFill>
                <a:latin typeface="Arial"/>
              </a:rPr>
              <a:t>(Продолжение)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752600"/>
            <a:ext cx="8640960" cy="4844752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500" u="sng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Ребята, часто задаваемый вопрос: Как оформить литературу?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500" u="sng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Примеры оформления монографий, научных статей и  </a:t>
            </a:r>
            <a:r>
              <a:rPr lang="ru-RU" sz="3500" u="sng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электронных </a:t>
            </a:r>
            <a:r>
              <a:rPr lang="ru-RU" sz="3500" u="sng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ресурсов. Это оформление списка использованной литературы. </a:t>
            </a:r>
            <a:endParaRPr lang="ru-RU" sz="3500" u="sng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Calibri"/>
                <a:ea typeface="Calibri"/>
                <a:cs typeface="Times New Roman"/>
              </a:rPr>
              <a:t>1</a:t>
            </a:r>
            <a:r>
              <a:rPr lang="ru-RU" dirty="0">
                <a:latin typeface="Calibri"/>
                <a:ea typeface="Calibri"/>
                <a:cs typeface="Times New Roman"/>
              </a:rPr>
              <a:t>. Китайгородская, Г.И. Теоретические основы подготовки учителя физики к системному проектированию образовательного процесса в условиях профильного обучения [Текст]: Монография / Г.И. Китайгородская. – Сыктывкар: Коми пединститут, 2011. – 156 с.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2. Любимова, О.В. Основы образовательной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стандартологии</a:t>
            </a:r>
            <a:r>
              <a:rPr lang="ru-RU" dirty="0">
                <a:latin typeface="Calibri"/>
                <a:ea typeface="Calibri"/>
                <a:cs typeface="Times New Roman"/>
              </a:rPr>
              <a:t> и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нормологии</a:t>
            </a:r>
            <a:r>
              <a:rPr lang="ru-RU" dirty="0">
                <a:latin typeface="Calibri"/>
                <a:ea typeface="Calibri"/>
                <a:cs typeface="Times New Roman"/>
              </a:rPr>
              <a:t>: монография /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О.В.Любимова</a:t>
            </a:r>
            <a:r>
              <a:rPr lang="ru-RU" dirty="0">
                <a:latin typeface="Calibri"/>
                <a:ea typeface="Calibri"/>
                <a:cs typeface="Times New Roman"/>
              </a:rPr>
              <a:t>,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О.Ф.Шихова</a:t>
            </a:r>
            <a:r>
              <a:rPr lang="ru-RU" dirty="0">
                <a:latin typeface="Calibri"/>
                <a:ea typeface="Calibri"/>
                <a:cs typeface="Times New Roman"/>
              </a:rPr>
              <a:t>. – Ижевск: Изд-во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ИжГТУ</a:t>
            </a:r>
            <a:r>
              <a:rPr lang="ru-RU" dirty="0">
                <a:latin typeface="Calibri"/>
                <a:ea typeface="Calibri"/>
                <a:cs typeface="Times New Roman"/>
              </a:rPr>
              <a:t>, 2009. – 184 с.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III.Статьи</a:t>
            </a:r>
            <a:r>
              <a:rPr lang="ru-RU" dirty="0">
                <a:latin typeface="Calibri"/>
                <a:ea typeface="Calibri"/>
                <a:cs typeface="Times New Roman"/>
              </a:rPr>
              <a:t> в материалах научных конференций 1. Любимова, О.В. Диагностика порогового уровня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обученности</a:t>
            </a:r>
            <a:r>
              <a:rPr lang="ru-RU" dirty="0">
                <a:latin typeface="Calibri"/>
                <a:ea typeface="Calibri"/>
                <a:cs typeface="Times New Roman"/>
              </a:rPr>
              <a:t> в системе «школа-вуз» // Материалы XXIV научно-метод.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конф</a:t>
            </a:r>
            <a:r>
              <a:rPr lang="ru-RU" dirty="0">
                <a:latin typeface="Calibri"/>
                <a:ea typeface="Calibri"/>
                <a:cs typeface="Times New Roman"/>
              </a:rPr>
              <a:t>.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ИжГТУ</a:t>
            </a:r>
            <a:r>
              <a:rPr lang="ru-RU" dirty="0">
                <a:latin typeface="Calibri"/>
                <a:ea typeface="Calibri"/>
                <a:cs typeface="Times New Roman"/>
              </a:rPr>
              <a:t>. – Ижевск: Изд-во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ИжГТУ</a:t>
            </a:r>
            <a:r>
              <a:rPr lang="ru-RU" dirty="0">
                <a:latin typeface="Calibri"/>
                <a:ea typeface="Calibri"/>
                <a:cs typeface="Times New Roman"/>
              </a:rPr>
              <a:t>, 2003. – С.50-52.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3. Китайгородская, Г.И. Системное проектирование образовательного процесса по физике в условиях профильного обучения [Текст] /Г.И. Китайгородская // Физика в системе современного образования (ФССО – 11): материалы Х1 Международной конференции. Волгоград, 19–23 сентября 2011 г. 2 т. – Волгоград: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Изд</a:t>
            </a:r>
            <a:r>
              <a:rPr lang="ru-RU" dirty="0">
                <a:latin typeface="Calibri"/>
                <a:ea typeface="Calibri"/>
                <a:cs typeface="Times New Roman"/>
              </a:rPr>
              <a:t>–во ВГСПУ "Перемена", 2011 – С. 80 – 831.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4.  Орехов С.И. Гипертекстовый способ организации виртуальной реальности // Вестник Омского государственного педагогического университета: электронный научный журнал. – 2006 [Электронный ресурс]. Систем. требования: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Adobe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Acrobat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Reader</a:t>
            </a:r>
            <a:r>
              <a:rPr lang="ru-RU" dirty="0">
                <a:latin typeface="Calibri"/>
                <a:ea typeface="Calibri"/>
                <a:cs typeface="Times New Roman"/>
              </a:rPr>
              <a:t>. – URL: http://www.omsk.edu/article/vestnik-omgpu-21.pdf (дата обращения: 10.01.2007).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5.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Парпалк</a:t>
            </a:r>
            <a:r>
              <a:rPr lang="ru-RU" dirty="0">
                <a:latin typeface="Calibri"/>
                <a:ea typeface="Calibri"/>
                <a:cs typeface="Times New Roman"/>
              </a:rPr>
              <a:t> Р. Общение в Интернете // Персональный сайт Романа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Парпалака</a:t>
            </a:r>
            <a:r>
              <a:rPr lang="ru-RU" dirty="0">
                <a:latin typeface="Calibri"/>
                <a:ea typeface="Calibri"/>
                <a:cs typeface="Times New Roman"/>
              </a:rPr>
              <a:t>. – 2006. – 10 декабря [Электронный ресурс]. URL: http://written.ru (дата обращения: 26.07.2006). Ресурсы удаленного доступа (INTERNET)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6. Библиотека электронных ресурсов Исторического факультета МГУ им. М.В. Ломоносова [Электронный ресурс] / Ред. В. Румянцев. – М., 2001. – Режим доступа : </a:t>
            </a:r>
            <a:r>
              <a:rPr lang="ru-RU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http://hronos.km.ru/proekty/mgu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 7. Непомнящий, А.Л. Рождение психоанализа : Теория соблазнения [Электрон. ресурс] / А.Л. Непомнящий. – 2000. – Режим доступа : http://www.psvchoanatvsis.pl.ru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50181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7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материала</a:t>
            </a:r>
            <a:br>
              <a:rPr lang="ru-RU" sz="1700" b="1" cap="none" spc="0" dirty="0">
                <a:solidFill>
                  <a:srgbClr val="000000"/>
                </a:solidFill>
                <a:latin typeface="Arial"/>
              </a:rPr>
            </a:br>
            <a:r>
              <a:rPr lang="ru-RU" sz="1800" b="1" cap="none" spc="0" dirty="0">
                <a:solidFill>
                  <a:srgbClr val="000000"/>
                </a:solidFill>
                <a:latin typeface="Arial"/>
              </a:rPr>
              <a:t> А) Что такое учебный проект по истории?</a:t>
            </a:r>
            <a:br>
              <a:rPr lang="ru-RU" sz="1800" b="1" cap="none" spc="0" dirty="0">
                <a:solidFill>
                  <a:srgbClr val="000000"/>
                </a:solidFill>
                <a:latin typeface="Arial"/>
              </a:rPr>
            </a:br>
            <a:r>
              <a:rPr lang="ru-RU" sz="1800" b="1" cap="none" spc="0" dirty="0">
                <a:solidFill>
                  <a:srgbClr val="FF0000"/>
                </a:solidFill>
                <a:latin typeface="Arial"/>
              </a:rPr>
              <a:t>(Продолжение)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556792"/>
            <a:ext cx="8424936" cy="4464496"/>
          </a:xfrm>
        </p:spPr>
        <p:txBody>
          <a:bodyPr>
            <a:normAutofit fontScale="62500" lnSpcReduction="2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900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Ребята, повторим основные компоненты введения: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300" u="sng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Актуальность</a:t>
            </a:r>
            <a:r>
              <a:rPr lang="ru-RU" sz="23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2300" dirty="0">
                <a:latin typeface="Calibri"/>
                <a:ea typeface="Calibri"/>
                <a:cs typeface="Times New Roman"/>
              </a:rPr>
              <a:t>– показатель исследовательского этапа проекта. Определяется несколькими факторами: необходимостью дополнения теоретических построений, относящихся к изучаемому явлению; потребностью в новых данных; потребностью практики. Обосновать актуальность – значит объяснить, почему данную проблему нужно в настоящее время изучать.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300" u="sng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Проблема </a:t>
            </a:r>
            <a:r>
              <a:rPr lang="ru-RU" sz="2300" dirty="0">
                <a:latin typeface="Calibri"/>
                <a:ea typeface="Calibri"/>
                <a:cs typeface="Times New Roman"/>
              </a:rPr>
              <a:t>– социально-значимое противоречие, разрешение которой является прагматической целью проекта. Проблемой может быть, например, противоречие между потребностью и возможностью её удовлетворения, недостаток информации о чём-либо или противоречивый характер этой информации, отсутствие единого мнения о событии, явлении и </a:t>
            </a:r>
            <a:r>
              <a:rPr lang="ru-RU" sz="2300" dirty="0" smtClean="0">
                <a:latin typeface="Calibri"/>
                <a:ea typeface="Calibri"/>
                <a:cs typeface="Times New Roman"/>
              </a:rPr>
              <a:t>др.</a:t>
            </a:r>
            <a:endParaRPr lang="ru-RU" sz="23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300" u="sng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Гипотеза</a:t>
            </a:r>
            <a:r>
              <a:rPr lang="ru-RU" sz="2300" dirty="0">
                <a:latin typeface="Calibri"/>
                <a:ea typeface="Calibri"/>
                <a:cs typeface="Times New Roman"/>
              </a:rPr>
              <a:t> – обязательный элемент в структуре исследовательского проекта; предположение, при котором на основе ряда факторов делается вывод о существовании объекта, связи или причины явления, причём этот вывод нельзя считать вполне доказанным. Чаще всего гипотезы формулируются в виде определённых отношений между двумя или более событиями, явлениями.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300" u="sng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Цель проекта </a:t>
            </a:r>
            <a:r>
              <a:rPr lang="ru-RU" sz="2300" dirty="0">
                <a:latin typeface="Calibri"/>
                <a:ea typeface="Calibri"/>
                <a:cs typeface="Times New Roman"/>
              </a:rPr>
              <a:t>– модель желаемого конечного результата (продукта).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300" u="sng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Задачи проекта </a:t>
            </a:r>
            <a:r>
              <a:rPr lang="ru-RU" sz="2300" dirty="0">
                <a:latin typeface="Calibri"/>
                <a:ea typeface="Calibri"/>
                <a:cs typeface="Times New Roman"/>
              </a:rPr>
              <a:t>– это выбор путей и средств достижения цели. Постановка задач основывается на дроблении цели на подцели</a:t>
            </a:r>
            <a:r>
              <a:rPr lang="ru-RU" sz="2300" dirty="0" smtClean="0">
                <a:latin typeface="Calibri"/>
                <a:ea typeface="Calibri"/>
                <a:cs typeface="Times New Roman"/>
              </a:rPr>
              <a:t>.</a:t>
            </a:r>
            <a:endParaRPr lang="ru-RU" sz="2300" dirty="0"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055537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404074"/>
          </a:xfrm>
        </p:spPr>
        <p:txBody>
          <a:bodyPr>
            <a:normAutofit fontScale="90000"/>
          </a:bodyPr>
          <a:lstStyle/>
          <a:p>
            <a:pPr>
              <a:spcBef>
                <a:spcPts val="0"/>
              </a:spcBef>
            </a:pPr>
            <a:r>
              <a:rPr lang="ru-RU" sz="2800" dirty="0" smtClean="0"/>
              <a:t>Повторение ранее изученного материала</a:t>
            </a:r>
            <a:br>
              <a:rPr lang="ru-RU" sz="2800" dirty="0" smtClean="0"/>
            </a:br>
            <a:r>
              <a:rPr lang="ru-RU" sz="3200" dirty="0">
                <a:solidFill>
                  <a:srgbClr val="D1282E"/>
                </a:solidFill>
              </a:rPr>
              <a:t/>
            </a:r>
            <a:br>
              <a:rPr lang="ru-RU" sz="3200" dirty="0">
                <a:solidFill>
                  <a:srgbClr val="D1282E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Особенности культурного развития России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indent="238125" algn="just">
              <a:spcAft>
                <a:spcPts val="0"/>
              </a:spcAft>
            </a:pPr>
            <a:r>
              <a:rPr lang="ru-RU" sz="3200" dirty="0" smtClean="0">
                <a:latin typeface="Calibri"/>
                <a:ea typeface="Calibri"/>
                <a:cs typeface="Times New Roman"/>
              </a:rPr>
              <a:t>В середине и второй половине </a:t>
            </a:r>
            <a:r>
              <a:rPr lang="en-US" sz="3200" dirty="0" smtClean="0">
                <a:latin typeface="Calibri"/>
                <a:ea typeface="Calibri"/>
                <a:cs typeface="Times New Roman"/>
              </a:rPr>
              <a:t>XVIII</a:t>
            </a:r>
            <a:r>
              <a:rPr lang="ru-RU" sz="3200" dirty="0" smtClean="0">
                <a:latin typeface="Calibri"/>
                <a:ea typeface="Calibri"/>
                <a:cs typeface="Times New Roman"/>
              </a:rPr>
              <a:t> в. Российская культура развивалась под влиянием глубоких перемен, которые произошли во время правления Петра</a:t>
            </a:r>
            <a:r>
              <a:rPr lang="en-US" sz="3200" dirty="0" smtClean="0">
                <a:latin typeface="Calibri"/>
                <a:ea typeface="Calibri"/>
                <a:cs typeface="Times New Roman"/>
              </a:rPr>
              <a:t>I</a:t>
            </a:r>
            <a:r>
              <a:rPr lang="ru-RU" sz="3200" dirty="0" smtClean="0">
                <a:latin typeface="Calibri"/>
                <a:ea typeface="Calibri"/>
                <a:cs typeface="Times New Roman"/>
              </a:rPr>
              <a:t>. На приобретала в значительной степени светской характер, то есть освободилась от доминирующего влияния религии и Церкви. Было положено начало науке и светской системе образования.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76767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548090"/>
          </a:xfrm>
        </p:spPr>
        <p:txBody>
          <a:bodyPr>
            <a:normAutofit fontScale="90000"/>
          </a:bodyPr>
          <a:lstStyle/>
          <a:p>
            <a:pPr marL="457200" indent="-457200">
              <a:spcBef>
                <a:spcPct val="20000"/>
              </a:spcBef>
              <a:spcAft>
                <a:spcPts val="600"/>
              </a:spcAft>
            </a:pPr>
            <a:r>
              <a:rPr lang="ru-RU" sz="3200" dirty="0" smtClean="0">
                <a:solidFill>
                  <a:srgbClr val="D1282E"/>
                </a:solidFill>
              </a:rPr>
              <a:t>   </a:t>
            </a:r>
            <a:r>
              <a:rPr lang="ru-RU" sz="3200" dirty="0" smtClean="0"/>
              <a:t>Повторение ранее изученного материала</a:t>
            </a:r>
            <a:r>
              <a:rPr lang="ru-RU" sz="3200" dirty="0" smtClean="0">
                <a:solidFill>
                  <a:srgbClr val="D1282E"/>
                </a:solidFill>
              </a:rPr>
              <a:t/>
            </a:r>
            <a:br>
              <a:rPr lang="ru-RU" sz="3200" dirty="0" smtClean="0">
                <a:solidFill>
                  <a:srgbClr val="D1282E"/>
                </a:solidFill>
              </a:rPr>
            </a:br>
            <a:r>
              <a:rPr lang="ru-RU" sz="1800" dirty="0" smtClean="0">
                <a:solidFill>
                  <a:srgbClr val="000000"/>
                </a:solidFill>
              </a:rPr>
              <a:t>сословные учебные заведения</a:t>
            </a:r>
            <a:endParaRPr lang="ru-RU" sz="2000" b="1" cap="none" spc="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52600"/>
            <a:ext cx="8147248" cy="4844752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Школа  и образование были подчинены теперь интересам общества и государства: стояла задача подготовить всесторонне грамотных людей, имевших специальную подготовку в какой-либо области знания или профессии.</a:t>
            </a:r>
          </a:p>
          <a:p>
            <a:pPr algn="just"/>
            <a:r>
              <a:rPr lang="ru-RU" sz="1900" b="0" dirty="0" smtClean="0">
                <a:latin typeface="+mj-lt"/>
              </a:rPr>
              <a:t>Россия</a:t>
            </a:r>
            <a:r>
              <a:rPr lang="en-US" sz="1900" b="0" dirty="0">
                <a:solidFill>
                  <a:srgbClr val="000000"/>
                </a:solidFill>
                <a:latin typeface="+mj-lt"/>
                <a:ea typeface="Calibri"/>
                <a:cs typeface="Times New Roman"/>
              </a:rPr>
              <a:t> </a:t>
            </a:r>
            <a:r>
              <a:rPr lang="ru-RU" sz="1900" b="0" dirty="0" smtClean="0">
                <a:solidFill>
                  <a:srgbClr val="000000"/>
                </a:solidFill>
                <a:latin typeface="+mj-lt"/>
                <a:ea typeface="Calibri"/>
                <a:cs typeface="Times New Roman"/>
              </a:rPr>
              <a:t>в </a:t>
            </a:r>
            <a:r>
              <a:rPr lang="en-US" sz="1900" b="0" dirty="0" smtClean="0">
                <a:solidFill>
                  <a:srgbClr val="000000"/>
                </a:solidFill>
                <a:latin typeface="+mj-lt"/>
                <a:ea typeface="Calibri"/>
                <a:cs typeface="Times New Roman"/>
              </a:rPr>
              <a:t>XVIII</a:t>
            </a:r>
            <a:r>
              <a:rPr lang="ru-RU" sz="1900" b="0" dirty="0" smtClean="0">
                <a:solidFill>
                  <a:srgbClr val="000000"/>
                </a:solidFill>
                <a:latin typeface="+mj-lt"/>
                <a:ea typeface="Calibri"/>
                <a:cs typeface="Times New Roman"/>
              </a:rPr>
              <a:t> </a:t>
            </a:r>
            <a:r>
              <a:rPr lang="ru-RU" sz="1900" b="0" dirty="0">
                <a:solidFill>
                  <a:srgbClr val="000000"/>
                </a:solidFill>
                <a:latin typeface="+mj-lt"/>
                <a:ea typeface="Calibri"/>
                <a:cs typeface="Times New Roman"/>
              </a:rPr>
              <a:t>в</a:t>
            </a:r>
            <a:r>
              <a:rPr lang="ru-RU" sz="1900" b="0" dirty="0" smtClean="0">
                <a:solidFill>
                  <a:srgbClr val="000000"/>
                </a:solidFill>
                <a:latin typeface="+mj-lt"/>
                <a:ea typeface="Calibri"/>
                <a:cs typeface="Times New Roman"/>
              </a:rPr>
              <a:t>. Была сословной страной, отсюда проистекало стремление строить систему образования по сословному принципу. Так, в 1732 г. Был основан Сухопутный шляхетский корпус, впоследствии – Сухопутный кадетский корпус. При Елизавете Петровне был открыт Пажеский корпус. </a:t>
            </a:r>
          </a:p>
          <a:p>
            <a:pPr algn="just"/>
            <a:r>
              <a:rPr lang="ru-RU" sz="1900" b="0" dirty="0" smtClean="0">
                <a:solidFill>
                  <a:srgbClr val="000000"/>
                </a:solidFill>
                <a:latin typeface="+mj-lt"/>
                <a:cs typeface="Times New Roman"/>
              </a:rPr>
              <a:t>В Петербурге при Смольном монастыре был открыт Институт благородных девиц.</a:t>
            </a:r>
            <a:endParaRPr lang="ru-RU" sz="1900" b="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835277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548090"/>
          </a:xfrm>
        </p:spPr>
        <p:txBody>
          <a:bodyPr>
            <a:normAutofit fontScale="90000"/>
          </a:bodyPr>
          <a:lstStyle/>
          <a:p>
            <a:pPr marL="457200" indent="-457200">
              <a:spcBef>
                <a:spcPct val="20000"/>
              </a:spcBef>
              <a:spcAft>
                <a:spcPts val="600"/>
              </a:spcAft>
            </a:pPr>
            <a:r>
              <a:rPr lang="ru-RU" sz="2800" dirty="0" smtClean="0"/>
              <a:t>Повторение ранее изученного материала</a:t>
            </a:r>
            <a:r>
              <a:rPr lang="ru-RU" sz="3200" dirty="0">
                <a:solidFill>
                  <a:srgbClr val="D1282E"/>
                </a:solidFill>
              </a:rPr>
              <a:t/>
            </a:r>
            <a:br>
              <a:rPr lang="ru-RU" sz="3200" dirty="0">
                <a:solidFill>
                  <a:srgbClr val="D1282E"/>
                </a:solidFill>
              </a:rPr>
            </a:br>
            <a:r>
              <a:rPr lang="ru-RU" sz="1800" dirty="0" smtClean="0">
                <a:solidFill>
                  <a:srgbClr val="000000"/>
                </a:solidFill>
              </a:rPr>
              <a:t>высшее образование. основание московского  университета.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752600"/>
            <a:ext cx="8424936" cy="4772744"/>
          </a:xfrm>
        </p:spPr>
        <p:txBody>
          <a:bodyPr>
            <a:normAutofit/>
          </a:bodyPr>
          <a:lstStyle/>
          <a:p>
            <a:pPr lvl="0" algn="just"/>
            <a:r>
              <a:rPr lang="ru-RU" sz="1600" dirty="0" smtClean="0">
                <a:solidFill>
                  <a:srgbClr val="000000"/>
                </a:solidFill>
              </a:rPr>
              <a:t>Сословные учебные заведения давали среднее образование. При Петербургской академии наук, созданной в 1725 г., действовал университет. В разработке его устава принимал участие М.В. Ломоносов.  Однако в 1760-е гг. прекратил существование.</a:t>
            </a:r>
          </a:p>
          <a:p>
            <a:pPr lvl="0" algn="just"/>
            <a:r>
              <a:rPr lang="ru-RU" sz="1600" dirty="0" smtClean="0">
                <a:solidFill>
                  <a:srgbClr val="000000"/>
                </a:solidFill>
              </a:rPr>
              <a:t>По инициативе М.В. Ломоносова был создан Московский университет. По  замыслу Ломоносова </a:t>
            </a:r>
            <a:r>
              <a:rPr lang="ru-RU" sz="1600" dirty="0">
                <a:solidFill>
                  <a:srgbClr val="000000"/>
                </a:solidFill>
              </a:rPr>
              <a:t>Московский </a:t>
            </a:r>
            <a:r>
              <a:rPr lang="ru-RU" sz="1600" dirty="0" smtClean="0">
                <a:solidFill>
                  <a:srgbClr val="000000"/>
                </a:solidFill>
              </a:rPr>
              <a:t>университет стал внесословным учебным заведением.</a:t>
            </a:r>
            <a:r>
              <a:rPr lang="ru-RU" sz="1600" b="0" dirty="0">
                <a:solidFill>
                  <a:srgbClr val="404040"/>
                </a:solidFill>
              </a:rPr>
              <a:t> </a:t>
            </a:r>
            <a:r>
              <a:rPr lang="ru-RU" sz="1600" b="0" dirty="0"/>
              <a:t>Он основан в 1755 году. Учреждение университета в Москве стало возможным благодаря деятельности выдающегося ученого-энциклопедиста, первого русского академика Михаила Васильевича Ломоносова (1711–1765).</a:t>
            </a:r>
            <a:endParaRPr lang="ru-RU" sz="1600" dirty="0"/>
          </a:p>
          <a:p>
            <a:pPr lvl="0"/>
            <a:endParaRPr lang="ru-RU" sz="1600" dirty="0">
              <a:solidFill>
                <a:srgbClr val="0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149080"/>
            <a:ext cx="1853952" cy="2529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137503"/>
            <a:ext cx="3995976" cy="2510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09683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916</TotalTime>
  <Words>1940</Words>
  <Application>Microsoft Office PowerPoint</Application>
  <PresentationFormat>Экран (4:3)</PresentationFormat>
  <Paragraphs>94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Главная</vt:lpstr>
      <vt:lpstr>Раздел IV русская культура, наука, общественная мысль после петра великого.  Российская наука в XVIIIв.</vt:lpstr>
      <vt:lpstr>План урока:</vt:lpstr>
      <vt:lpstr>Дорогие ребята, мы с вами начали изучать раздел IV «русская культура, наука, общественная мысль после петра великого». В начале работы со слайдовой презентацией напишите в тетрадях тему и цель урока: изучение особенностей развития российской  науки XVIIIв. Оформление в тетрадях продолжаем: свой план по презентации и запись выводов, терминологии. Выполнение д/з и работа на сайте решу впр.</vt:lpstr>
      <vt:lpstr>Повторение ранее изученного материала  А) Что такое учебный проект по истории? (Продолжение)</vt:lpstr>
      <vt:lpstr>Повторение ранее изученного материала  А) Что такое учебный проект по истории? (Продолжение)</vt:lpstr>
      <vt:lpstr>Повторение ранее изученного материала  А) Что такое учебный проект по истории? (Продолжение)</vt:lpstr>
      <vt:lpstr>Повторение ранее изученного материала  Особенности культурного развития России</vt:lpstr>
      <vt:lpstr>   Повторение ранее изученного материала сословные учебные заведения</vt:lpstr>
      <vt:lpstr>Повторение ранее изученного материала высшее образование. основание московского  университета.</vt:lpstr>
      <vt:lpstr>Повторение ранее изученного материала домашнее воспитание. Начальное образование.</vt:lpstr>
      <vt:lpstr>Изучение нового материала  Организация и основные задачи науки</vt:lpstr>
      <vt:lpstr>Изучение нового материала  Географические открытия</vt:lpstr>
      <vt:lpstr>Изучение нового материала  Медицина и здравоохранение</vt:lpstr>
      <vt:lpstr>Изучение нового материала  Достижения техники</vt:lpstr>
      <vt:lpstr>Изучение нового материала  Гуманитарные науки</vt:lpstr>
      <vt:lpstr>Задания для  закрепления и рекомендации:</vt:lpstr>
      <vt:lpstr>Литература и интернет сайты для подготовки дз</vt:lpstr>
      <vt:lpstr>Для журнала Д/з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РЫНОЧНАЯ ЭКОНОМИКА</dc:title>
  <dc:creator>ё</dc:creator>
  <cp:lastModifiedBy>ё</cp:lastModifiedBy>
  <cp:revision>103</cp:revision>
  <dcterms:created xsi:type="dcterms:W3CDTF">2020-03-28T16:09:44Z</dcterms:created>
  <dcterms:modified xsi:type="dcterms:W3CDTF">2020-04-09T12:55:08Z</dcterms:modified>
</cp:coreProperties>
</file>