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60" r:id="rId2"/>
    <p:sldId id="291" r:id="rId3"/>
    <p:sldId id="289" r:id="rId4"/>
    <p:sldId id="279" r:id="rId5"/>
    <p:sldId id="282" r:id="rId6"/>
    <p:sldId id="281" r:id="rId7"/>
    <p:sldId id="280" r:id="rId8"/>
    <p:sldId id="265" r:id="rId9"/>
    <p:sldId id="286" r:id="rId10"/>
    <p:sldId id="287" r:id="rId11"/>
    <p:sldId id="292" r:id="rId12"/>
    <p:sldId id="296" r:id="rId13"/>
    <p:sldId id="293" r:id="rId14"/>
    <p:sldId id="29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0311"/>
    <a:srgbClr val="FFFFFF"/>
    <a:srgbClr val="000000"/>
    <a:srgbClr val="FA8B38"/>
    <a:srgbClr val="2F38E9"/>
    <a:srgbClr val="C341BD"/>
    <a:srgbClr val="0000FF"/>
    <a:srgbClr val="D6E50D"/>
    <a:srgbClr val="FFC301"/>
    <a:srgbClr val="8F00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6" autoAdjust="0"/>
    <p:restoredTop sz="94718" autoAdjust="0"/>
  </p:normalViewPr>
  <p:slideViewPr>
    <p:cSldViewPr>
      <p:cViewPr>
        <p:scale>
          <a:sx n="77" d="100"/>
          <a:sy n="77" d="100"/>
        </p:scale>
        <p:origin x="-99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1BDDE-3184-4A00-A365-FFD2FF4D042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DA62D-79B6-4184-B33C-773653E80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77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DA62D-79B6-4184-B33C-773653E802F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5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DA62D-79B6-4184-B33C-773653E802F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716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DA62D-79B6-4184-B33C-773653E802F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074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214290"/>
            <a:ext cx="8143932" cy="526297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Считаем устно:</a:t>
            </a:r>
            <a:endParaRPr lang="ru-RU" sz="4400" b="1" dirty="0" smtClean="0">
              <a:solidFill>
                <a:schemeClr val="tx2">
                  <a:lumMod val="10000"/>
                </a:schemeClr>
              </a:solidFill>
              <a:latin typeface="Cambria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rgbClr val="330311"/>
                </a:solidFill>
                <a:latin typeface="Cambria" pitchFamily="18" charset="0"/>
                <a:cs typeface="Times New Roman" pitchFamily="18" charset="0"/>
              </a:rPr>
              <a:t>1) </a:t>
            </a:r>
            <a:r>
              <a:rPr lang="ru-RU" sz="4800" b="1" dirty="0" smtClean="0">
                <a:solidFill>
                  <a:srgbClr val="2F38E9"/>
                </a:solidFill>
                <a:latin typeface="Cambria" pitchFamily="18" charset="0"/>
                <a:cs typeface="Times New Roman" pitchFamily="18" charset="0"/>
              </a:rPr>
              <a:t>38,25 · 87 + 38,25 · 13;</a:t>
            </a:r>
          </a:p>
          <a:p>
            <a:r>
              <a:rPr lang="ru-RU" sz="4800" b="1" dirty="0" smtClean="0">
                <a:solidFill>
                  <a:srgbClr val="330311"/>
                </a:solidFill>
                <a:latin typeface="Cambria" pitchFamily="18" charset="0"/>
                <a:cs typeface="Times New Roman" pitchFamily="18" charset="0"/>
              </a:rPr>
              <a:t>2) </a:t>
            </a:r>
            <a:r>
              <a:rPr lang="ru-RU" sz="4800" b="1" dirty="0" smtClean="0">
                <a:solidFill>
                  <a:srgbClr val="2F38E9"/>
                </a:solidFill>
                <a:latin typeface="Cambria" pitchFamily="18" charset="0"/>
                <a:cs typeface="Times New Roman" pitchFamily="18" charset="0"/>
              </a:rPr>
              <a:t>236 · 0,87 + 764 · 0,87;</a:t>
            </a:r>
          </a:p>
          <a:p>
            <a:r>
              <a:rPr lang="ru-RU" sz="4800" b="1" dirty="0" smtClean="0">
                <a:solidFill>
                  <a:srgbClr val="330311"/>
                </a:solidFill>
                <a:latin typeface="Cambria" pitchFamily="18" charset="0"/>
                <a:cs typeface="Times New Roman" pitchFamily="18" charset="0"/>
              </a:rPr>
              <a:t>3) </a:t>
            </a:r>
            <a:r>
              <a:rPr lang="ru-RU" sz="4800" b="1" dirty="0" smtClean="0">
                <a:solidFill>
                  <a:srgbClr val="2F38E9"/>
                </a:solidFill>
                <a:latin typeface="Cambria" pitchFamily="18" charset="0"/>
                <a:cs typeface="Times New Roman" pitchFamily="18" charset="0"/>
              </a:rPr>
              <a:t>15 · 11,8 – 11,8 · 5;</a:t>
            </a:r>
          </a:p>
          <a:p>
            <a:r>
              <a:rPr lang="ru-RU" sz="4800" b="1" dirty="0" smtClean="0">
                <a:solidFill>
                  <a:srgbClr val="330311"/>
                </a:solidFill>
                <a:latin typeface="Cambria" pitchFamily="18" charset="0"/>
                <a:cs typeface="Times New Roman" pitchFamily="18" charset="0"/>
              </a:rPr>
              <a:t>4) </a:t>
            </a:r>
            <a:r>
              <a:rPr lang="ru-RU" sz="4800" b="1" dirty="0" smtClean="0">
                <a:solidFill>
                  <a:srgbClr val="2F38E9"/>
                </a:solidFill>
                <a:latin typeface="Cambria" pitchFamily="18" charset="0"/>
                <a:cs typeface="Times New Roman" pitchFamily="18" charset="0"/>
              </a:rPr>
              <a:t>12,4 · 115 – 115 ·2,4;</a:t>
            </a:r>
          </a:p>
          <a:p>
            <a:r>
              <a:rPr lang="ru-RU" sz="4800" b="1" dirty="0" smtClean="0">
                <a:solidFill>
                  <a:srgbClr val="330311"/>
                </a:solidFill>
                <a:latin typeface="Cambria" pitchFamily="18" charset="0"/>
                <a:cs typeface="Times New Roman" pitchFamily="18" charset="0"/>
              </a:rPr>
              <a:t>5) </a:t>
            </a:r>
            <a:r>
              <a:rPr lang="ru-RU" sz="4800" b="1" dirty="0" smtClean="0">
                <a:solidFill>
                  <a:srgbClr val="2F38E9"/>
                </a:solidFill>
                <a:latin typeface="Cambria" pitchFamily="18" charset="0"/>
                <a:cs typeface="Times New Roman" pitchFamily="18" charset="0"/>
              </a:rPr>
              <a:t>36,1 · 124 + 876 · 36,1;</a:t>
            </a:r>
          </a:p>
          <a:p>
            <a:r>
              <a:rPr lang="ru-RU" sz="4800" b="1" dirty="0" smtClean="0">
                <a:solidFill>
                  <a:srgbClr val="330311"/>
                </a:solidFill>
                <a:latin typeface="Cambria" pitchFamily="18" charset="0"/>
                <a:cs typeface="Times New Roman" pitchFamily="18" charset="0"/>
              </a:rPr>
              <a:t>6) </a:t>
            </a:r>
            <a:r>
              <a:rPr lang="ru-RU" sz="4800" b="1" dirty="0" smtClean="0">
                <a:solidFill>
                  <a:srgbClr val="2F38E9"/>
                </a:solidFill>
                <a:latin typeface="Cambria" pitchFamily="18" charset="0"/>
                <a:cs typeface="Times New Roman" pitchFamily="18" charset="0"/>
              </a:rPr>
              <a:t>0,6 · 67 + 33 · 0,6</a:t>
            </a:r>
            <a:endParaRPr lang="ru-RU" sz="4800" b="1" dirty="0">
              <a:solidFill>
                <a:srgbClr val="2F38E9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РАВИЛО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u="sng" cap="smal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 РАЗДЕЛИТЬ ДЕСЯТИЧНУЮ ДРОБЬ НА ДЕСЯТИЧНУЮ, НАДО: </a:t>
            </a:r>
          </a:p>
          <a:p>
            <a:pPr marL="0" indent="0">
              <a:buNone/>
            </a:pPr>
            <a:r>
              <a:rPr lang="ru-RU" sz="2800" b="1" cap="all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ПЕРЕНЕСТИ в ДЕЛИМОМ И в ДЕЛИТЕЛЕ ЗАПЯТЫЕ ВПРАВО НА СТОЛЬКО ЦИФР, СКОЛЬКО ИХ СОДЕРЖИТСЯ ПОСЛЕ ЗАПЯТОЙ В ДЕЛИТЕЛЕ;</a:t>
            </a:r>
          </a:p>
          <a:p>
            <a:pPr marL="0" indent="0">
              <a:buNone/>
            </a:pPr>
            <a:r>
              <a:rPr lang="ru-RU" sz="2800" b="1" cap="all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ВЫПОЛНИТЬ ДЕЛЕНИЕ НА НАТУРАЛЬНОЕ ЧИСЛО. </a:t>
            </a:r>
          </a:p>
          <a:p>
            <a:pPr marL="0" indent="0">
              <a:buNone/>
            </a:pPr>
            <a:endParaRPr lang="ru-RU" sz="2800" b="1" cap="all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75375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/>
          </p:cNvSpPr>
          <p:nvPr>
            <p:ph type="body" idx="1"/>
          </p:nvPr>
        </p:nvSpPr>
        <p:spPr>
          <a:xfrm>
            <a:off x="1979613" y="2057400"/>
            <a:ext cx="5878512" cy="3300413"/>
          </a:xfrm>
          <a:solidFill>
            <a:srgbClr val="CCFFCC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endParaRPr lang="ru-RU" sz="3600" dirty="0" smtClean="0">
              <a:solidFill>
                <a:schemeClr val="accent6">
                  <a:lumMod val="10000"/>
                </a:schemeClr>
              </a:solidFill>
              <a:effectLst/>
              <a:latin typeface="Comic Sans MS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effectLst/>
                <a:latin typeface="Comic Sans MS" pitchFamily="66" charset="0"/>
              </a:rPr>
              <a:t>С. 241-243, </a:t>
            </a:r>
          </a:p>
          <a:p>
            <a:pPr marL="0" indent="0" algn="ctr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effectLst/>
                <a:latin typeface="Comic Sans MS" pitchFamily="66" charset="0"/>
              </a:rPr>
              <a:t>№963 (устно), №</a:t>
            </a: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latin typeface="Comic Sans MS" pitchFamily="66" charset="0"/>
              </a:rPr>
              <a:t>965</a:t>
            </a: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effectLst/>
                <a:latin typeface="Comic Sans MS" pitchFamily="66" charset="0"/>
              </a:rPr>
              <a:t>,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effectLst/>
                <a:latin typeface="Comic Sans MS" pitchFamily="66" charset="0"/>
              </a:rPr>
              <a:t>№</a:t>
            </a: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latin typeface="Comic Sans MS" pitchFamily="66" charset="0"/>
              </a:rPr>
              <a:t>966</a:t>
            </a:r>
            <a:endParaRPr lang="ru-RU" sz="3600" dirty="0" smtClean="0">
              <a:solidFill>
                <a:schemeClr val="accent6">
                  <a:lumMod val="10000"/>
                </a:schemeClr>
              </a:solidFill>
              <a:effectLst/>
              <a:latin typeface="Comic Sans MS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effectLst/>
                <a:latin typeface="Comic Sans MS" pitchFamily="66" charset="0"/>
              </a:rPr>
              <a:t> (письменно)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7250" y="714375"/>
            <a:ext cx="8086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5400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по учебнику:</a:t>
            </a:r>
          </a:p>
        </p:txBody>
      </p:sp>
      <p:pic>
        <p:nvPicPr>
          <p:cNvPr id="17413" name="Picture 9" descr="&amp;Rcy;&amp;iecy;&amp;shcy;&amp;icy;&amp;vcy; &amp;mcy;&amp;acy;&amp;tcy;&amp;iecy;&amp;mcy;&amp;acy;&amp;tcy;&amp;icy;&amp;chcy;&amp;iecy;&amp;scy;&amp;kcy;&amp;icy;&amp;jcy; &amp;rcy;&amp;iecy;&amp;bcy;&amp;ucy;&amp;scy;, &amp;vcy;&amp;ycy; &amp;pcy;&amp;rcy;&amp;ocy;&amp;chcy;&amp;icy;&amp;tcy;&amp;acy;&amp;iecy;&amp;tcy;&amp;iecy; &amp;dcy;&amp;iecy;&amp;vcy;&amp;icy;&amp;zcy; &amp;ucy;&amp;rcy;&amp;ocy;&amp;kcy;&amp;acy;.  .  .  .  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3636"/>
          <a:stretch>
            <a:fillRect/>
          </a:stretch>
        </p:blipFill>
        <p:spPr bwMode="auto">
          <a:xfrm>
            <a:off x="395288" y="1557338"/>
            <a:ext cx="1925637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</a:blip>
          <a:srcRect/>
          <a:stretch>
            <a:fillRect/>
          </a:stretch>
        </p:blipFill>
        <p:spPr bwMode="auto">
          <a:xfrm>
            <a:off x="7092950" y="3789363"/>
            <a:ext cx="15113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2" descr="C:\Users\Лариса\Desktop\img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5400" dirty="0" smtClean="0">
                <a:solidFill>
                  <a:srgbClr val="002060"/>
                </a:solidFill>
              </a:rPr>
              <a:t/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5400" dirty="0" smtClean="0">
              <a:solidFill>
                <a:srgbClr val="002060"/>
              </a:solidFill>
            </a:endParaRPr>
          </a:p>
        </p:txBody>
      </p:sp>
      <p:sp>
        <p:nvSpPr>
          <p:cNvPr id="19459" name="Содержимое 3"/>
          <p:cNvSpPr>
            <a:spLocks noGrp="1"/>
          </p:cNvSpPr>
          <p:nvPr>
            <p:ph sz="half" idx="2"/>
          </p:nvPr>
        </p:nvSpPr>
        <p:spPr>
          <a:xfrm>
            <a:off x="1714500" y="1752600"/>
            <a:ext cx="4459288" cy="3951288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  <a:defRPr/>
            </a:pPr>
            <a:r>
              <a:rPr lang="ru-RU" sz="3600" b="1" i="1" dirty="0" smtClean="0">
                <a:solidFill>
                  <a:srgbClr val="330311"/>
                </a:solidFill>
                <a:latin typeface="Century Schoolbook" pitchFamily="18" charset="0"/>
              </a:rPr>
              <a:t>§35, </a:t>
            </a:r>
            <a:r>
              <a:rPr lang="ru-RU" sz="3600" b="1" i="1" dirty="0" smtClean="0">
                <a:solidFill>
                  <a:srgbClr val="330311"/>
                </a:solidFill>
                <a:latin typeface="Century Schoolbook" pitchFamily="18" charset="0"/>
              </a:rPr>
              <a:t>правила учить</a:t>
            </a:r>
            <a:r>
              <a:rPr lang="ru-RU" sz="3600" b="1" i="1" dirty="0" smtClean="0">
                <a:solidFill>
                  <a:srgbClr val="330311"/>
                </a:solidFill>
                <a:latin typeface="Century Schoolbook" pitchFamily="18" charset="0"/>
              </a:rPr>
              <a:t>,</a:t>
            </a:r>
            <a:endParaRPr lang="ru-RU" sz="3600" b="1" i="1" dirty="0" smtClean="0">
              <a:solidFill>
                <a:srgbClr val="330311"/>
              </a:solidFill>
              <a:latin typeface="Century Schoolbook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3600" b="1" i="1" dirty="0" smtClean="0">
                <a:solidFill>
                  <a:srgbClr val="330311"/>
                </a:solidFill>
                <a:latin typeface="Century Schoolbook" pitchFamily="18" charset="0"/>
              </a:rPr>
              <a:t>Примеры на сайте школы, выполнить </a:t>
            </a:r>
            <a:r>
              <a:rPr lang="ru-RU" sz="3600" b="1" i="1" dirty="0" smtClean="0">
                <a:solidFill>
                  <a:srgbClr val="FF0000"/>
                </a:solidFill>
                <a:latin typeface="Century Schoolbook" pitchFamily="18" charset="0"/>
              </a:rPr>
              <a:t>деление СТОЛБИКОМ</a:t>
            </a:r>
            <a:endParaRPr lang="ru-RU" sz="3600" b="1" i="1" dirty="0" smtClean="0">
              <a:solidFill>
                <a:srgbClr val="FF0000"/>
              </a:solidFill>
              <a:latin typeface="Century Schoolbook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3600" b="1" i="1" dirty="0" smtClean="0">
                <a:solidFill>
                  <a:srgbClr val="330311"/>
                </a:solidFill>
                <a:latin typeface="Century Schoolbook" pitchFamily="18" charset="0"/>
              </a:rPr>
              <a:t>(письменно). </a:t>
            </a:r>
          </a:p>
          <a:p>
            <a:pPr>
              <a:defRPr/>
            </a:pPr>
            <a:endParaRPr lang="ru-RU" sz="3600" dirty="0" smtClean="0">
              <a:solidFill>
                <a:srgbClr val="33031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25000"/>
                  </a:schemeClr>
                </a:solidFill>
              </a:rPr>
              <a:t>СПАСИБО ЗА УРОК!</a:t>
            </a:r>
            <a:endParaRPr lang="ru-RU" sz="6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32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3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0"/>
            <a:ext cx="8096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19100"/>
            <a:ext cx="609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2"/>
          <p:cNvSpPr>
            <a:spLocks noChangeArrowheads="1"/>
          </p:cNvSpPr>
          <p:nvPr/>
        </p:nvSpPr>
        <p:spPr bwMode="auto">
          <a:xfrm>
            <a:off x="7643813" y="214313"/>
            <a:ext cx="13740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 dirty="0" smtClean="0">
                <a:solidFill>
                  <a:srgbClr val="FFFFFF"/>
                </a:solidFill>
                <a:latin typeface="Georgia" pitchFamily="18" charset="0"/>
                <a:cs typeface="Times New Roman" pitchFamily="18" charset="0"/>
              </a:rPr>
              <a:t>09.04</a:t>
            </a:r>
            <a:r>
              <a:rPr lang="ru-RU" sz="3200" i="1" dirty="0" smtClean="0">
                <a:solidFill>
                  <a:srgbClr val="FFFFFF"/>
                </a:solidFill>
                <a:latin typeface="Georgia" pitchFamily="18" charset="0"/>
                <a:cs typeface="Times New Roman" pitchFamily="18" charset="0"/>
              </a:rPr>
              <a:t>.</a:t>
            </a:r>
            <a:endParaRPr lang="ru-RU" sz="3200" i="1" dirty="0">
              <a:solidFill>
                <a:srgbClr val="FFFFFF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390" name="Прямоугольник 3"/>
          <p:cNvSpPr>
            <a:spLocks noChangeArrowheads="1"/>
          </p:cNvSpPr>
          <p:nvPr/>
        </p:nvSpPr>
        <p:spPr bwMode="auto">
          <a:xfrm>
            <a:off x="1403350" y="1125538"/>
            <a:ext cx="66976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FFFF"/>
                </a:solidFill>
                <a:latin typeface="Georgia" pitchFamily="18" charset="0"/>
                <a:cs typeface="Times New Roman" pitchFamily="18" charset="0"/>
              </a:rPr>
              <a:t>Деление десятичных </a:t>
            </a:r>
            <a:r>
              <a:rPr lang="ru-RU" sz="4000" i="1" dirty="0">
                <a:solidFill>
                  <a:srgbClr val="FFFFFF"/>
                </a:solidFill>
                <a:latin typeface="Georgia" pitchFamily="18" charset="0"/>
                <a:cs typeface="Times New Roman" pitchFamily="18" charset="0"/>
              </a:rPr>
              <a:t>дробей</a:t>
            </a:r>
          </a:p>
        </p:txBody>
      </p:sp>
      <p:sp>
        <p:nvSpPr>
          <p:cNvPr id="16391" name="Прямоугольник 3"/>
          <p:cNvSpPr>
            <a:spLocks noChangeArrowheads="1"/>
          </p:cNvSpPr>
          <p:nvPr/>
        </p:nvSpPr>
        <p:spPr bwMode="auto">
          <a:xfrm>
            <a:off x="2500313" y="357188"/>
            <a:ext cx="4719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i="1" dirty="0">
                <a:solidFill>
                  <a:srgbClr val="FFFFFF"/>
                </a:solidFill>
                <a:latin typeface="Georgia" pitchFamily="18" charset="0"/>
                <a:cs typeface="Times New Roman" pitchFamily="18" charset="0"/>
              </a:rPr>
              <a:t>Классная работа 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357166"/>
            <a:ext cx="8715404" cy="470898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Деление десятичных дробей на натуральные числа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разделить 43,52 на 17? </a:t>
            </a:r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43,52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85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102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0</a:t>
            </a:r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763688" y="1700808"/>
            <a:ext cx="1296144" cy="720080"/>
            <a:chOff x="1475656" y="1700808"/>
            <a:chExt cx="1296144" cy="504056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475656" y="1700808"/>
              <a:ext cx="0" cy="504056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475656" y="1988840"/>
              <a:ext cx="1296144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835696" y="160020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36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2003191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39552" y="2924944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1560" y="4293096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3568" y="5733256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59731" y="2003191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953543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5747" y="2003191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8056" y="4330841"/>
            <a:ext cx="535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38924" y="2003191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0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59594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6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26368" y="1437001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разделить десятичную дробь на натуральное число нужно: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1) сначала выполнить деление целой части на натуральное число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 когда деление целой части закончилось,  поставить запятую в частное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3) продолжить деление дробной части.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целая часть делимого меньше делителя нужно в частное записать 0, поставить запятую и продолжить деление.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17497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996" y="-9412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3,1:5=?</a:t>
            </a:r>
            <a:endParaRPr lang="ru-RU" sz="5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3,1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3 0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1 0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0</a:t>
            </a:r>
          </a:p>
          <a:p>
            <a:pPr marL="0" indent="0">
              <a:buNone/>
            </a:pPr>
            <a:endParaRPr lang="ru-RU" sz="4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297336" y="1840558"/>
            <a:ext cx="1296144" cy="720080"/>
            <a:chOff x="1475656" y="1700808"/>
            <a:chExt cx="1296144" cy="50405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475656" y="1700808"/>
              <a:ext cx="0" cy="504056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1475656" y="1988840"/>
              <a:ext cx="1296144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1396170" y="1569755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64343" y="2220133"/>
            <a:ext cx="540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68996" y="3110234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97413" y="2220133"/>
            <a:ext cx="540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5586" y="3104336"/>
            <a:ext cx="540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6822" y="2227748"/>
            <a:ext cx="540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39552" y="4653136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8"/>
          <p:cNvSpPr txBox="1"/>
          <p:nvPr/>
        </p:nvSpPr>
        <p:spPr>
          <a:xfrm>
            <a:off x="4509003" y="1556895"/>
            <a:ext cx="43547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3,1=3,10=3,100…</a:t>
            </a:r>
            <a:endParaRPr lang="ru-RU" sz="4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1264343" y="4632132"/>
            <a:ext cx="540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2194159" y="2187523"/>
            <a:ext cx="540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4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39552" y="6093296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942702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3303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 </a:t>
            </a:r>
            <a:endParaRPr lang="ru-RU" sz="3600" b="1" dirty="0">
              <a:solidFill>
                <a:srgbClr val="3303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891" r="4537" b="2775"/>
          <a:stretch/>
        </p:blipFill>
        <p:spPr>
          <a:xfrm>
            <a:off x="251520" y="1628800"/>
            <a:ext cx="850802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35018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79513" y="877945"/>
            <a:ext cx="8964487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 smtClean="0">
                <a:solidFill>
                  <a:srgbClr val="FF0000"/>
                </a:solidFill>
                <a:cs typeface="Times New Roman" pitchFamily="18" charset="0"/>
              </a:rPr>
              <a:t>Правило деления на 10, 100, 1000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2F38E9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Вычислите: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65,78 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10=6,578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87 :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10=8,7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8:10=0,8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12,4 : 100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=0,124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54 :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100=0,54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68,9 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1000=0,0689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2F38E9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разделить 43,52 на 1,7? 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76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435,2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85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102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0</a:t>
            </a:r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763688" y="1700808"/>
            <a:ext cx="1296144" cy="720080"/>
            <a:chOff x="1475656" y="1700808"/>
            <a:chExt cx="1296144" cy="504056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475656" y="1700808"/>
              <a:ext cx="0" cy="504056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475656" y="1988840"/>
              <a:ext cx="1296144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835696" y="160020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2003191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39552" y="2924944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1560" y="4293096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3568" y="5733256"/>
            <a:ext cx="115212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84182" y="2003191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953543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3108" y="200024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8056" y="4330841"/>
            <a:ext cx="535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55776" y="2014335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4272" y="1710803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43,52 :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1,7 = 435, 2 : 17</a:t>
            </a:r>
            <a:endParaRPr lang="ru-RU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330445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6" grpId="0"/>
      <p:bldP spid="18" grpId="0"/>
      <p:bldP spid="19" grpId="0"/>
      <p:bldP spid="20" grpId="0"/>
      <p:bldP spid="21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45">
      <a:dk1>
        <a:srgbClr val="C00000"/>
      </a:dk1>
      <a:lt1>
        <a:srgbClr val="77DB7C"/>
      </a:lt1>
      <a:dk2>
        <a:srgbClr val="68B7CE"/>
      </a:dk2>
      <a:lt2>
        <a:srgbClr val="B7DDE8"/>
      </a:lt2>
      <a:accent1>
        <a:srgbClr val="8DB3E2"/>
      </a:accent1>
      <a:accent2>
        <a:srgbClr val="B7DDE8"/>
      </a:accent2>
      <a:accent3>
        <a:srgbClr val="9BBB59"/>
      </a:accent3>
      <a:accent4>
        <a:srgbClr val="8064A2"/>
      </a:accent4>
      <a:accent5>
        <a:srgbClr val="4BACC6"/>
      </a:accent5>
      <a:accent6>
        <a:srgbClr val="FF7F7F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1225</TotalTime>
  <Words>341</Words>
  <Application>Microsoft Office PowerPoint</Application>
  <PresentationFormat>Экран (4:3)</PresentationFormat>
  <Paragraphs>91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Презентация PowerPoint</vt:lpstr>
      <vt:lpstr>Презентация PowerPoint</vt:lpstr>
      <vt:lpstr>Презентация PowerPoint</vt:lpstr>
      <vt:lpstr>А как разделить 43,52 на 17? </vt:lpstr>
      <vt:lpstr>Правило </vt:lpstr>
      <vt:lpstr>3,1:5=?</vt:lpstr>
      <vt:lpstr>Примеры: </vt:lpstr>
      <vt:lpstr>Презентация PowerPoint</vt:lpstr>
      <vt:lpstr>А как разделить 43,52 на 1,7? </vt:lpstr>
      <vt:lpstr>ПРАВИЛО</vt:lpstr>
      <vt:lpstr>Презентация PowerPoint</vt:lpstr>
      <vt:lpstr>Презентация PowerPoint</vt:lpstr>
      <vt:lpstr> 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User</cp:lastModifiedBy>
  <cp:revision>100</cp:revision>
  <dcterms:created xsi:type="dcterms:W3CDTF">2011-11-13T09:28:00Z</dcterms:created>
  <dcterms:modified xsi:type="dcterms:W3CDTF">2020-04-08T14:45:54Z</dcterms:modified>
</cp:coreProperties>
</file>