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4152" r:id="rId1"/>
  </p:sldMasterIdLst>
  <p:sldIdLst>
    <p:sldId id="256" r:id="rId2"/>
    <p:sldId id="260" r:id="rId3"/>
    <p:sldId id="267" r:id="rId4"/>
    <p:sldId id="269" r:id="rId5"/>
    <p:sldId id="268" r:id="rId6"/>
    <p:sldId id="259" r:id="rId7"/>
    <p:sldId id="266" r:id="rId8"/>
    <p:sldId id="261" r:id="rId9"/>
    <p:sldId id="262" r:id="rId10"/>
    <p:sldId id="264" r:id="rId11"/>
    <p:sldId id="263" r:id="rId12"/>
    <p:sldId id="270" r:id="rId13"/>
    <p:sldId id="265" r:id="rId14"/>
    <p:sldId id="284" r:id="rId15"/>
    <p:sldId id="275" r:id="rId16"/>
    <p:sldId id="276" r:id="rId17"/>
    <p:sldId id="274" r:id="rId18"/>
    <p:sldId id="271" r:id="rId19"/>
    <p:sldId id="277" r:id="rId20"/>
    <p:sldId id="278" r:id="rId21"/>
    <p:sldId id="279" r:id="rId22"/>
    <p:sldId id="280" r:id="rId23"/>
    <p:sldId id="285" r:id="rId24"/>
    <p:sldId id="282" r:id="rId25"/>
    <p:sldId id="281" r:id="rId26"/>
    <p:sldId id="273" r:id="rId2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239" autoAdjust="0"/>
    <p:restoredTop sz="94660"/>
  </p:normalViewPr>
  <p:slideViewPr>
    <p:cSldViewPr>
      <p:cViewPr varScale="1">
        <p:scale>
          <a:sx n="50" d="100"/>
          <a:sy n="50" d="100"/>
        </p:scale>
        <p:origin x="-102" y="-3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67C87BC-3837-4DCE-AEA4-CFFF2E7A985E}" type="datetimeFigureOut">
              <a:rPr lang="ru-RU" smtClean="0"/>
              <a:t>09.04.2019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590E7F9-83D2-48F0-8C26-E0D55020E5D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67C87BC-3837-4DCE-AEA4-CFFF2E7A985E}" type="datetimeFigureOut">
              <a:rPr lang="ru-RU" smtClean="0"/>
              <a:t>09.04.2019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590E7F9-83D2-48F0-8C26-E0D55020E5D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67C87BC-3837-4DCE-AEA4-CFFF2E7A985E}" type="datetimeFigureOut">
              <a:rPr lang="ru-RU" smtClean="0"/>
              <a:t>09.04.2019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590E7F9-83D2-48F0-8C26-E0D55020E5D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67C87BC-3837-4DCE-AEA4-CFFF2E7A985E}" type="datetimeFigureOut">
              <a:rPr lang="ru-RU" smtClean="0"/>
              <a:t>09.04.2019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590E7F9-83D2-48F0-8C26-E0D55020E5D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67C87BC-3837-4DCE-AEA4-CFFF2E7A985E}" type="datetimeFigureOut">
              <a:rPr lang="ru-RU" smtClean="0"/>
              <a:t>09.04.2019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590E7F9-83D2-48F0-8C26-E0D55020E5D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67C87BC-3837-4DCE-AEA4-CFFF2E7A985E}" type="datetimeFigureOut">
              <a:rPr lang="ru-RU" smtClean="0"/>
              <a:t>09.04.2019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590E7F9-83D2-48F0-8C26-E0D55020E5D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67C87BC-3837-4DCE-AEA4-CFFF2E7A985E}" type="datetimeFigureOut">
              <a:rPr lang="ru-RU" smtClean="0"/>
              <a:t>09.04.2019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590E7F9-83D2-48F0-8C26-E0D55020E5D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67C87BC-3837-4DCE-AEA4-CFFF2E7A985E}" type="datetimeFigureOut">
              <a:rPr lang="ru-RU" smtClean="0"/>
              <a:t>09.04.2019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590E7F9-83D2-48F0-8C26-E0D55020E5D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67C87BC-3837-4DCE-AEA4-CFFF2E7A985E}" type="datetimeFigureOut">
              <a:rPr lang="ru-RU" smtClean="0"/>
              <a:t>09.04.2019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590E7F9-83D2-48F0-8C26-E0D55020E5D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67C87BC-3837-4DCE-AEA4-CFFF2E7A985E}" type="datetimeFigureOut">
              <a:rPr lang="ru-RU" smtClean="0"/>
              <a:t>09.04.2019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590E7F9-83D2-48F0-8C26-E0D55020E5D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67C87BC-3837-4DCE-AEA4-CFFF2E7A985E}" type="datetimeFigureOut">
              <a:rPr lang="ru-RU" smtClean="0"/>
              <a:t>09.04.2019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590E7F9-83D2-48F0-8C26-E0D55020E5DC}" type="slidenum">
              <a:rPr lang="ru-RU" smtClean="0"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267C87BC-3837-4DCE-AEA4-CFFF2E7A985E}" type="datetimeFigureOut">
              <a:rPr lang="ru-RU" smtClean="0"/>
              <a:t>09.04.2019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D590E7F9-83D2-48F0-8C26-E0D55020E5DC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53" r:id="rId1"/>
    <p:sldLayoutId id="2147484154" r:id="rId2"/>
    <p:sldLayoutId id="2147484155" r:id="rId3"/>
    <p:sldLayoutId id="2147484156" r:id="rId4"/>
    <p:sldLayoutId id="2147484157" r:id="rId5"/>
    <p:sldLayoutId id="2147484158" r:id="rId6"/>
    <p:sldLayoutId id="2147484159" r:id="rId7"/>
    <p:sldLayoutId id="2147484160" r:id="rId8"/>
    <p:sldLayoutId id="2147484161" r:id="rId9"/>
    <p:sldLayoutId id="2147484162" r:id="rId10"/>
    <p:sldLayoutId id="214748416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1052736"/>
            <a:ext cx="7471792" cy="1944216"/>
          </a:xfrm>
        </p:spPr>
        <p:txBody>
          <a:bodyPr/>
          <a:lstStyle/>
          <a:p>
            <a:r>
              <a:rPr lang="ba-RU" sz="3600" dirty="0" smtClean="0"/>
              <a:t>Башҡортостан – тыуған төйәгем</a:t>
            </a:r>
            <a:endParaRPr lang="ru-RU" sz="3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62000" y="836712"/>
            <a:ext cx="6858000" cy="1872208"/>
          </a:xfrm>
        </p:spPr>
        <p:txBody>
          <a:bodyPr/>
          <a:lstStyle/>
          <a:p>
            <a:endParaRPr lang="ba-RU" dirty="0" smtClean="0"/>
          </a:p>
          <a:p>
            <a:endParaRPr lang="ba-RU" dirty="0"/>
          </a:p>
          <a:p>
            <a:endParaRPr lang="ru-RU" dirty="0"/>
          </a:p>
        </p:txBody>
      </p:sp>
      <p:pic>
        <p:nvPicPr>
          <p:cNvPr id="4100" name="Picture 4" descr="C:\Users\Dina\Desktop\Для слайда Башкирия\100 йыл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3068960"/>
            <a:ext cx="3072457" cy="2891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4486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Шағир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булған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батыр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булған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</a:p>
          <a:p>
            <a:pPr marL="0" indent="0">
              <a:buNone/>
            </a:pP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Ирек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өсөн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яу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сапҡан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Алыҫтан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һине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ҡаршылай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Өфөгә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килгән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саҡта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400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Осҡан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саҡта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йәйә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һымаҡ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</a:p>
          <a:p>
            <a:pPr marL="0" indent="0">
              <a:buNone/>
            </a:pP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Йәйеп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оса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ҡоласын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Етеҙ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ҙә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ул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ҡыйғыр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ҙа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ул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Һунар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ҡошо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128011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ru-RU" dirty="0"/>
          </a:p>
        </p:txBody>
      </p:sp>
      <p:pic>
        <p:nvPicPr>
          <p:cNvPr id="2050" name="Picture 2" descr="C:\Users\Dina\Desktop\с. юлаев- памятник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1" y="1412776"/>
            <a:ext cx="3816424" cy="3672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Dina\Desktop\орел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1561323"/>
            <a:ext cx="2574812" cy="33753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51123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КРОССВОРД БАШҠОРТОСТАН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611560" y="764704"/>
            <a:ext cx="7632848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ҺОРАУҘАР:</a:t>
            </a:r>
            <a:endParaRPr lang="ru-RU" dirty="0"/>
          </a:p>
          <a:p>
            <a:r>
              <a:rPr lang="ru-RU" dirty="0"/>
              <a:t>1.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Башҡортостандағы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йыртҡыс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ҡош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Башҡортостандағы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иң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ҙур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йылға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Республикалағы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йәштәр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журналы.  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4.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Башҡортостандың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халыҡ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музыка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ҡоралы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5.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Салауат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районындағы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шишмә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6.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Башҡорт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халыҡ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эпосындағы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геройҙың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исеме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7.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Башҡорттарҙың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тоғро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юлдашы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8.Ҡырағай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бал 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ҡорттарынан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бал 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алыр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өсөн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үҫеп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ултырған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ағасты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соҡоп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яһаған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умарта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9. Милли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батырыбыҙ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10.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Башҡорттарҙың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изге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ҡошо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11.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Элекке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«Пионер» журналы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хәҙер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нисек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атала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12.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Ағиҙел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йылғаһы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башланған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тау.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56513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088" y="4509120"/>
            <a:ext cx="6781800" cy="1600200"/>
          </a:xfrm>
        </p:spPr>
        <p:txBody>
          <a:bodyPr>
            <a:normAutofit fontScale="90000"/>
          </a:bodyPr>
          <a:lstStyle/>
          <a:p>
            <a:pPr marL="274320" lvl="0" indent="-274320">
              <a:spcBef>
                <a:spcPct val="20000"/>
              </a:spcBef>
            </a:pPr>
            <a:r>
              <a:rPr lang="ru-RU" sz="2200" dirty="0" smtClean="0">
                <a:solidFill>
                  <a:srgbClr val="31AE50"/>
                </a:solidFill>
                <a:latin typeface="Times New Roman"/>
                <a:ea typeface="+mn-ea"/>
                <a:cs typeface="+mn-cs"/>
              </a:rPr>
              <a:t/>
            </a:r>
            <a:br>
              <a:rPr lang="ru-RU" sz="2200" dirty="0" smtClean="0">
                <a:solidFill>
                  <a:srgbClr val="31AE50"/>
                </a:solidFill>
                <a:latin typeface="Times New Roman"/>
                <a:ea typeface="+mn-ea"/>
                <a:cs typeface="+mn-cs"/>
              </a:rPr>
            </a:br>
            <a:r>
              <a:rPr lang="ru-RU" sz="2200" dirty="0">
                <a:solidFill>
                  <a:srgbClr val="31AE50"/>
                </a:solidFill>
                <a:latin typeface="Times New Roman"/>
                <a:ea typeface="+mn-ea"/>
                <a:cs typeface="+mn-cs"/>
              </a:rPr>
              <a:t/>
            </a:r>
            <a:br>
              <a:rPr lang="ru-RU" sz="2200" dirty="0">
                <a:solidFill>
                  <a:srgbClr val="31AE50"/>
                </a:solidFill>
                <a:latin typeface="Times New Roman"/>
                <a:ea typeface="+mn-ea"/>
                <a:cs typeface="+mn-cs"/>
              </a:rPr>
            </a:br>
            <a:r>
              <a:rPr lang="ru-RU" sz="2200" dirty="0" smtClean="0">
                <a:solidFill>
                  <a:srgbClr val="31AE50"/>
                </a:solidFill>
                <a:latin typeface="Times New Roman"/>
                <a:ea typeface="+mn-ea"/>
                <a:cs typeface="+mn-cs"/>
              </a:rPr>
              <a:t/>
            </a:r>
            <a:br>
              <a:rPr lang="ru-RU" sz="2200" dirty="0" smtClean="0">
                <a:solidFill>
                  <a:srgbClr val="31AE50"/>
                </a:solidFill>
                <a:latin typeface="Times New Roman"/>
                <a:ea typeface="+mn-ea"/>
                <a:cs typeface="+mn-cs"/>
              </a:rPr>
            </a:br>
            <a:r>
              <a:rPr lang="ru-RU" sz="2200" dirty="0">
                <a:solidFill>
                  <a:srgbClr val="31AE50"/>
                </a:solidFill>
                <a:latin typeface="Times New Roman"/>
                <a:ea typeface="+mn-ea"/>
                <a:cs typeface="+mn-cs"/>
              </a:rPr>
              <a:t/>
            </a:r>
            <a:br>
              <a:rPr lang="ru-RU" sz="2200" dirty="0">
                <a:solidFill>
                  <a:srgbClr val="31AE50"/>
                </a:solidFill>
                <a:latin typeface="Times New Roman"/>
                <a:ea typeface="+mn-ea"/>
                <a:cs typeface="+mn-cs"/>
              </a:rPr>
            </a:br>
            <a:r>
              <a:rPr lang="ru-RU" sz="2200" dirty="0" smtClean="0">
                <a:solidFill>
                  <a:srgbClr val="31AE50"/>
                </a:solidFill>
                <a:latin typeface="Times New Roman"/>
                <a:ea typeface="+mn-ea"/>
                <a:cs typeface="+mn-cs"/>
              </a:rPr>
              <a:t/>
            </a:r>
            <a:br>
              <a:rPr lang="ru-RU" sz="2200" dirty="0" smtClean="0">
                <a:solidFill>
                  <a:srgbClr val="31AE50"/>
                </a:solidFill>
                <a:latin typeface="Times New Roman"/>
                <a:ea typeface="+mn-ea"/>
                <a:cs typeface="+mn-cs"/>
              </a:rPr>
            </a:br>
            <a:endParaRPr lang="ru-RU" sz="2000" dirty="0"/>
          </a:p>
        </p:txBody>
      </p:sp>
      <p:graphicFrame>
        <p:nvGraphicFramePr>
          <p:cNvPr id="10" name="Объект 9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20171039"/>
              </p:ext>
            </p:extLst>
          </p:nvPr>
        </p:nvGraphicFramePr>
        <p:xfrm>
          <a:off x="755577" y="908720"/>
          <a:ext cx="7473709" cy="4361632"/>
        </p:xfrm>
        <a:graphic>
          <a:graphicData uri="http://schemas.openxmlformats.org/drawingml/2006/table">
            <a:tbl>
              <a:tblPr firstRow="1" firstCol="1" bandRow="1"/>
              <a:tblGrid>
                <a:gridCol w="432048"/>
                <a:gridCol w="587910"/>
                <a:gridCol w="586589"/>
                <a:gridCol w="409677"/>
                <a:gridCol w="504055"/>
                <a:gridCol w="504056"/>
                <a:gridCol w="936105"/>
                <a:gridCol w="598733"/>
                <a:gridCol w="588494"/>
                <a:gridCol w="586589"/>
                <a:gridCol w="588494"/>
                <a:gridCol w="590017"/>
                <a:gridCol w="560942"/>
              </a:tblGrid>
              <a:tr h="42252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 dirty="0">
                        <a:effectLst/>
                        <a:latin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 dirty="0">
                        <a:effectLst/>
                        <a:latin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 dirty="0">
                        <a:effectLst/>
                        <a:latin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 dirty="0">
                        <a:effectLst/>
                        <a:latin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 b="1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  1</a:t>
                      </a:r>
                      <a:endParaRPr lang="ru-RU" sz="2000" b="1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Б</a:t>
                      </a:r>
                      <a:endParaRPr lang="ru-RU" sz="20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т</a:t>
                      </a:r>
                      <a:endParaRPr lang="ru-RU" sz="20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2000" dirty="0">
                        <a:effectLst/>
                        <a:latin typeface="+mn-lt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000" b="1" dirty="0" smtClean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А</a:t>
                      </a:r>
                      <a:endParaRPr lang="ru-RU" sz="20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2000" b="1" dirty="0">
                        <a:effectLst/>
                        <a:latin typeface="+mn-lt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2000" b="1" dirty="0">
                        <a:effectLst/>
                        <a:latin typeface="+mn-lt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2000" b="1" dirty="0">
                        <a:effectLst/>
                        <a:latin typeface="+mn-lt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2000" b="1" dirty="0" smtClean="0">
                          <a:effectLst/>
                          <a:latin typeface="+mn-lt"/>
                        </a:rPr>
                        <a:t>л</a:t>
                      </a:r>
                      <a:endParaRPr lang="ru-RU" sz="2000" b="1" dirty="0">
                        <a:effectLst/>
                        <a:latin typeface="+mn-lt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+mn-lt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+mn-lt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+mn-lt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3</a:t>
                      </a:r>
                      <a:endParaRPr lang="ru-RU" sz="20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Ш</a:t>
                      </a:r>
                      <a:endParaRPr lang="ru-RU" sz="20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р</a:t>
                      </a:r>
                      <a:endParaRPr lang="ru-RU" sz="20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2000" dirty="0">
                        <a:effectLst/>
                        <a:latin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86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+mn-lt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+mn-lt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+mn-lt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+mn-lt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2000" b="1" dirty="0" smtClean="0">
                          <a:effectLst/>
                          <a:latin typeface="+mn-lt"/>
                        </a:rPr>
                        <a:t> 4</a:t>
                      </a:r>
                      <a:endParaRPr lang="ru-RU" sz="2000" b="1" dirty="0">
                        <a:effectLst/>
                        <a:latin typeface="+mn-lt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Ҡ</a:t>
                      </a:r>
                      <a:endParaRPr lang="ru-RU" sz="20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й</a:t>
                      </a:r>
                      <a:endParaRPr lang="ru-RU" sz="20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2000" b="1" dirty="0">
                        <a:effectLst/>
                        <a:latin typeface="+mn-lt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+mn-lt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 dirty="0">
                        <a:effectLst/>
                        <a:latin typeface="+mn-lt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+mn-lt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2000" b="1" dirty="0" smtClean="0">
                          <a:effectLst/>
                          <a:latin typeface="+mn-lt"/>
                        </a:rPr>
                        <a:t>5</a:t>
                      </a:r>
                      <a:endParaRPr lang="ru-RU" sz="2000" b="1" dirty="0">
                        <a:effectLst/>
                        <a:latin typeface="+mn-lt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О</a:t>
                      </a:r>
                      <a:endParaRPr lang="ru-RU" sz="20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a-RU" sz="2000" b="1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ҡ</a:t>
                      </a:r>
                      <a:endParaRPr lang="ru-RU" sz="20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+mn-lt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+mn-lt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+mn-lt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2000" b="1" dirty="0" smtClean="0">
                          <a:effectLst/>
                          <a:latin typeface="+mn-lt"/>
                        </a:rPr>
                        <a:t>6</a:t>
                      </a:r>
                      <a:endParaRPr lang="ru-RU" sz="2000" b="1" dirty="0">
                        <a:effectLst/>
                        <a:latin typeface="+mn-lt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Р</a:t>
                      </a:r>
                      <a:endParaRPr lang="ru-RU" sz="20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a-RU" sz="2000" b="1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Л</a:t>
                      </a:r>
                      <a:endParaRPr lang="ru-RU" sz="20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 b="1">
                        <a:effectLst/>
                        <a:latin typeface="+mn-lt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 b="1" dirty="0">
                        <a:effectLst/>
                        <a:latin typeface="+mn-lt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 b="1" dirty="0">
                        <a:effectLst/>
                        <a:latin typeface="+mn-lt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 b="1" dirty="0">
                        <a:effectLst/>
                        <a:latin typeface="+mn-lt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582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+mn-lt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+mn-lt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2000" dirty="0">
                        <a:effectLst/>
                        <a:latin typeface="+mn-lt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2000" b="1" dirty="0" smtClean="0">
                          <a:effectLst/>
                          <a:latin typeface="+mn-lt"/>
                        </a:rPr>
                        <a:t>7</a:t>
                      </a:r>
                      <a:endParaRPr lang="ru-RU" sz="2000" b="1" dirty="0">
                        <a:effectLst/>
                        <a:latin typeface="+mn-lt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Т</a:t>
                      </a:r>
                      <a:endParaRPr lang="ru-RU" sz="20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2000" b="1">
                        <a:effectLst/>
                        <a:latin typeface="+mn-lt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2000" b="1">
                        <a:effectLst/>
                        <a:latin typeface="+mn-lt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2000" b="1" dirty="0">
                        <a:effectLst/>
                        <a:latin typeface="+mn-lt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2000" b="1" dirty="0">
                        <a:effectLst/>
                        <a:latin typeface="+mn-lt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2000" b="1" dirty="0">
                        <a:effectLst/>
                        <a:latin typeface="+mn-lt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 b="1" dirty="0">
                        <a:effectLst/>
                        <a:latin typeface="+mn-lt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+mn-lt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2000" b="1" dirty="0" smtClean="0">
                          <a:effectLst/>
                          <a:latin typeface="+mn-lt"/>
                        </a:rPr>
                        <a:t>8</a:t>
                      </a:r>
                      <a:endParaRPr lang="ru-RU" sz="2000" b="1" dirty="0">
                        <a:effectLst/>
                        <a:latin typeface="+mn-lt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О</a:t>
                      </a:r>
                      <a:endParaRPr lang="ru-RU" sz="20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ҡ</a:t>
                      </a:r>
                      <a:endParaRPr lang="ru-RU" sz="20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2000" b="1" dirty="0">
                        <a:effectLst/>
                        <a:latin typeface="+mn-lt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2000" b="1" dirty="0">
                        <a:effectLst/>
                        <a:latin typeface="+mn-lt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2000" b="1" dirty="0">
                        <a:effectLst/>
                        <a:latin typeface="+mn-lt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2000" b="1" dirty="0">
                        <a:effectLst/>
                        <a:latin typeface="+mn-lt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 b="1" dirty="0">
                        <a:effectLst/>
                        <a:latin typeface="+mn-lt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+mn-lt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+mn-lt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2000">
                        <a:effectLst/>
                        <a:latin typeface="+mn-lt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2000">
                        <a:effectLst/>
                        <a:latin typeface="+mn-lt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2000" b="1" dirty="0" smtClean="0">
                          <a:effectLst/>
                          <a:latin typeface="+mn-lt"/>
                        </a:rPr>
                        <a:t> 9</a:t>
                      </a:r>
                      <a:endParaRPr lang="ru-RU" sz="2000" b="1" dirty="0">
                        <a:effectLst/>
                        <a:latin typeface="+mn-lt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С</a:t>
                      </a:r>
                      <a:endParaRPr lang="ru-RU" sz="20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т</a:t>
                      </a:r>
                      <a:endParaRPr lang="ru-RU" sz="20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+mn-lt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+mn-lt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2000">
                        <a:effectLst/>
                        <a:latin typeface="+mn-lt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2000">
                        <a:effectLst/>
                        <a:latin typeface="+mn-lt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2000" b="1" dirty="0" smtClean="0">
                          <a:effectLst/>
                          <a:latin typeface="+mn-lt"/>
                        </a:rPr>
                        <a:t>10</a:t>
                      </a:r>
                      <a:endParaRPr lang="ru-RU" sz="2000" b="1" dirty="0">
                        <a:effectLst/>
                        <a:latin typeface="+mn-lt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Т</a:t>
                      </a:r>
                      <a:endParaRPr lang="ru-RU" sz="20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а</a:t>
                      </a:r>
                      <a:endParaRPr lang="ru-RU" sz="20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2000" b="1" dirty="0">
                        <a:effectLst/>
                        <a:latin typeface="+mn-lt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 dirty="0">
                        <a:effectLst/>
                        <a:latin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+mn-lt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+mn-lt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2000">
                        <a:effectLst/>
                        <a:latin typeface="+mn-lt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2000" b="1" dirty="0">
                        <a:effectLst/>
                        <a:latin typeface="+mn-lt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2000" b="1" dirty="0" smtClean="0">
                          <a:effectLst/>
                          <a:latin typeface="+mn-lt"/>
                        </a:rPr>
                        <a:t>11</a:t>
                      </a:r>
                      <a:endParaRPr lang="ru-RU" sz="2000" b="1" dirty="0">
                        <a:effectLst/>
                        <a:latin typeface="+mn-lt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А</a:t>
                      </a:r>
                      <a:endParaRPr lang="ru-RU" sz="20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ba-RU" sz="2000" b="1" dirty="0" smtClean="0">
                          <a:effectLst/>
                          <a:latin typeface="+mn-lt"/>
                        </a:rPr>
                        <a:t>Т</a:t>
                      </a:r>
                      <a:endParaRPr lang="ru-RU" sz="2000" b="1" dirty="0">
                        <a:effectLst/>
                        <a:latin typeface="+mn-lt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 dirty="0">
                        <a:effectLst/>
                        <a:latin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2000" b="1">
                        <a:effectLst/>
                        <a:latin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2000" b="1" dirty="0">
                        <a:effectLst/>
                        <a:latin typeface="+mn-lt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2000" b="1" dirty="0" smtClean="0">
                          <a:effectLst/>
                          <a:latin typeface="+mn-lt"/>
                        </a:rPr>
                        <a:t>12</a:t>
                      </a:r>
                      <a:endParaRPr lang="ru-RU" sz="2000" b="1" dirty="0">
                        <a:effectLst/>
                        <a:latin typeface="+mn-lt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Н</a:t>
                      </a:r>
                      <a:endParaRPr lang="ru-RU" sz="20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2000" b="1" dirty="0">
                        <a:effectLst/>
                        <a:latin typeface="+mn-lt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2000" b="1" dirty="0">
                        <a:effectLst/>
                        <a:latin typeface="+mn-lt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ba-RU" sz="2000" b="1" dirty="0" smtClean="0">
                          <a:effectLst/>
                          <a:latin typeface="+mn-lt"/>
                        </a:rPr>
                        <a:t>У</a:t>
                      </a:r>
                      <a:endParaRPr lang="ru-RU" sz="2000" b="1" dirty="0">
                        <a:effectLst/>
                        <a:latin typeface="+mn-lt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2000" b="1" dirty="0">
                        <a:effectLst/>
                        <a:latin typeface="+mn-lt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2000" b="1" dirty="0">
                        <a:effectLst/>
                        <a:latin typeface="+mn-lt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 dirty="0"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11" name="Rectangle 6"/>
          <p:cNvSpPr>
            <a:spLocks noChangeArrowheads="1"/>
          </p:cNvSpPr>
          <p:nvPr/>
        </p:nvSpPr>
        <p:spPr bwMode="auto">
          <a:xfrm>
            <a:off x="827088" y="1566183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tabLst>
                <a:tab pos="71120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tabLst>
                <a:tab pos="71120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tabLst>
                <a:tab pos="71120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tabLst>
                <a:tab pos="71120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tabLst>
                <a:tab pos="71120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71120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71120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71120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71120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7112000" algn="l"/>
              </a:tabLst>
            </a:pP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91278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13295" y="4509120"/>
            <a:ext cx="6781800" cy="1600200"/>
          </a:xfrm>
        </p:spPr>
        <p:txBody>
          <a:bodyPr>
            <a:normAutofit fontScale="90000"/>
          </a:bodyPr>
          <a:lstStyle/>
          <a:p>
            <a:pPr marL="274320" lvl="0" indent="-274320">
              <a:spcBef>
                <a:spcPct val="20000"/>
              </a:spcBef>
            </a:pPr>
            <a:r>
              <a:rPr lang="ru-RU" sz="2200" dirty="0" smtClean="0">
                <a:solidFill>
                  <a:srgbClr val="31AE50"/>
                </a:solidFill>
                <a:latin typeface="Times New Roman"/>
                <a:ea typeface="+mn-ea"/>
                <a:cs typeface="+mn-cs"/>
              </a:rPr>
              <a:t/>
            </a:r>
            <a:br>
              <a:rPr lang="ru-RU" sz="2200" dirty="0" smtClean="0">
                <a:solidFill>
                  <a:srgbClr val="31AE50"/>
                </a:solidFill>
                <a:latin typeface="Times New Roman"/>
                <a:ea typeface="+mn-ea"/>
                <a:cs typeface="+mn-cs"/>
              </a:rPr>
            </a:br>
            <a:r>
              <a:rPr lang="ru-RU" sz="2200" dirty="0">
                <a:solidFill>
                  <a:srgbClr val="31AE50"/>
                </a:solidFill>
                <a:latin typeface="Times New Roman"/>
                <a:ea typeface="+mn-ea"/>
                <a:cs typeface="+mn-cs"/>
              </a:rPr>
              <a:t/>
            </a:r>
            <a:br>
              <a:rPr lang="ru-RU" sz="2200" dirty="0">
                <a:solidFill>
                  <a:srgbClr val="31AE50"/>
                </a:solidFill>
                <a:latin typeface="Times New Roman"/>
                <a:ea typeface="+mn-ea"/>
                <a:cs typeface="+mn-cs"/>
              </a:rPr>
            </a:br>
            <a:r>
              <a:rPr lang="ru-RU" sz="2200" dirty="0" smtClean="0">
                <a:solidFill>
                  <a:srgbClr val="31AE50"/>
                </a:solidFill>
                <a:latin typeface="Times New Roman"/>
                <a:ea typeface="+mn-ea"/>
                <a:cs typeface="+mn-cs"/>
              </a:rPr>
              <a:t/>
            </a:r>
            <a:br>
              <a:rPr lang="ru-RU" sz="2200" dirty="0" smtClean="0">
                <a:solidFill>
                  <a:srgbClr val="31AE50"/>
                </a:solidFill>
                <a:latin typeface="Times New Roman"/>
                <a:ea typeface="+mn-ea"/>
                <a:cs typeface="+mn-cs"/>
              </a:rPr>
            </a:br>
            <a:r>
              <a:rPr lang="ru-RU" sz="2200" dirty="0">
                <a:solidFill>
                  <a:srgbClr val="31AE50"/>
                </a:solidFill>
                <a:latin typeface="Times New Roman"/>
                <a:ea typeface="+mn-ea"/>
                <a:cs typeface="+mn-cs"/>
              </a:rPr>
              <a:t/>
            </a:r>
            <a:br>
              <a:rPr lang="ru-RU" sz="2200" dirty="0">
                <a:solidFill>
                  <a:srgbClr val="31AE50"/>
                </a:solidFill>
                <a:latin typeface="Times New Roman"/>
                <a:ea typeface="+mn-ea"/>
                <a:cs typeface="+mn-cs"/>
              </a:rPr>
            </a:br>
            <a:r>
              <a:rPr lang="ru-RU" sz="2200" dirty="0" smtClean="0">
                <a:solidFill>
                  <a:srgbClr val="31AE50"/>
                </a:solidFill>
                <a:latin typeface="Times New Roman"/>
                <a:ea typeface="+mn-ea"/>
                <a:cs typeface="+mn-cs"/>
              </a:rPr>
              <a:t/>
            </a:r>
            <a:br>
              <a:rPr lang="ru-RU" sz="2200" dirty="0" smtClean="0">
                <a:solidFill>
                  <a:srgbClr val="31AE50"/>
                </a:solidFill>
                <a:latin typeface="Times New Roman"/>
                <a:ea typeface="+mn-ea"/>
                <a:cs typeface="+mn-cs"/>
              </a:rPr>
            </a:br>
            <a:endParaRPr lang="ru-RU" sz="2000" dirty="0"/>
          </a:p>
        </p:txBody>
      </p:sp>
      <p:graphicFrame>
        <p:nvGraphicFramePr>
          <p:cNvPr id="10" name="Объект 9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70737032"/>
              </p:ext>
            </p:extLst>
          </p:nvPr>
        </p:nvGraphicFramePr>
        <p:xfrm>
          <a:off x="755577" y="908720"/>
          <a:ext cx="7473709" cy="4361632"/>
        </p:xfrm>
        <a:graphic>
          <a:graphicData uri="http://schemas.openxmlformats.org/drawingml/2006/table">
            <a:tbl>
              <a:tblPr firstRow="1" firstCol="1" bandRow="1"/>
              <a:tblGrid>
                <a:gridCol w="432048"/>
                <a:gridCol w="587910"/>
                <a:gridCol w="586589"/>
                <a:gridCol w="409677"/>
                <a:gridCol w="504055"/>
                <a:gridCol w="504056"/>
                <a:gridCol w="936105"/>
                <a:gridCol w="598733"/>
                <a:gridCol w="588494"/>
                <a:gridCol w="586589"/>
                <a:gridCol w="588494"/>
                <a:gridCol w="580241"/>
                <a:gridCol w="570718"/>
              </a:tblGrid>
              <a:tr h="42252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 dirty="0">
                        <a:effectLst/>
                        <a:latin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 dirty="0">
                        <a:effectLst/>
                        <a:latin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 b="1" dirty="0">
                        <a:effectLst/>
                        <a:latin typeface="+mn-lt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 b="1" dirty="0">
                        <a:effectLst/>
                        <a:latin typeface="+mn-lt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 b="1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 1</a:t>
                      </a:r>
                      <a:endParaRPr lang="ru-RU" sz="2000" b="1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Б</a:t>
                      </a:r>
                      <a:endParaRPr lang="ru-RU" sz="20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a-RU" sz="2000" b="1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Ө</a:t>
                      </a:r>
                      <a:endParaRPr lang="ru-RU" sz="20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a-RU" sz="2000" b="1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Р</a:t>
                      </a:r>
                      <a:endParaRPr lang="ru-RU" sz="20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a-RU" sz="2000" b="1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К</a:t>
                      </a:r>
                      <a:endParaRPr lang="ru-RU" sz="20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a-RU" sz="2000" b="1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Ө</a:t>
                      </a:r>
                      <a:endParaRPr lang="ru-RU" sz="20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a-RU" sz="2000" b="1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Т</a:t>
                      </a:r>
                      <a:endParaRPr lang="ru-RU" sz="20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2000" b="1" dirty="0">
                        <a:effectLst/>
                        <a:latin typeface="+mn-lt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000" b="1" dirty="0" smtClean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2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А</a:t>
                      </a:r>
                      <a:endParaRPr lang="ru-RU" sz="20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a-RU" sz="2000" b="1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Ғ</a:t>
                      </a:r>
                      <a:endParaRPr lang="ru-RU" sz="20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ba-RU" sz="2000" b="1" dirty="0" smtClean="0">
                          <a:effectLst/>
                          <a:latin typeface="+mn-lt"/>
                        </a:rPr>
                        <a:t>И</a:t>
                      </a:r>
                      <a:endParaRPr lang="ru-RU" sz="2000" b="1" dirty="0">
                        <a:effectLst/>
                        <a:latin typeface="+mn-lt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ba-RU" sz="2000" b="1" dirty="0" smtClean="0">
                          <a:effectLst/>
                          <a:latin typeface="+mn-lt"/>
                        </a:rPr>
                        <a:t>Ҙ</a:t>
                      </a:r>
                      <a:endParaRPr lang="ru-RU" sz="2000" b="1" dirty="0">
                        <a:effectLst/>
                        <a:latin typeface="+mn-lt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ba-RU" sz="2000" b="1" dirty="0" smtClean="0">
                          <a:effectLst/>
                          <a:latin typeface="+mn-lt"/>
                        </a:rPr>
                        <a:t>Е</a:t>
                      </a:r>
                      <a:endParaRPr lang="ru-RU" sz="2000" b="1" dirty="0">
                        <a:effectLst/>
                        <a:latin typeface="+mn-lt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ba-RU" sz="2000" b="1" dirty="0" smtClean="0">
                          <a:effectLst/>
                          <a:latin typeface="+mn-lt"/>
                        </a:rPr>
                        <a:t>Л</a:t>
                      </a:r>
                      <a:endParaRPr lang="ru-RU" sz="2000" b="1" dirty="0">
                        <a:effectLst/>
                        <a:latin typeface="+mn-lt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 b="1">
                        <a:effectLst/>
                        <a:latin typeface="+mn-lt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+mn-lt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 b="1">
                        <a:effectLst/>
                        <a:latin typeface="+mn-lt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 b="1">
                        <a:effectLst/>
                        <a:latin typeface="+mn-lt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3</a:t>
                      </a:r>
                      <a:endParaRPr lang="ru-RU" sz="20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Ш</a:t>
                      </a:r>
                      <a:endParaRPr lang="ru-RU" sz="20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a-RU" sz="2000" b="1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О</a:t>
                      </a:r>
                      <a:endParaRPr lang="ru-RU" sz="20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a-RU" sz="2000" b="1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Ң</a:t>
                      </a:r>
                      <a:endParaRPr lang="ru-RU" sz="20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a-RU" sz="2000" b="1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Ҡ</a:t>
                      </a:r>
                      <a:endParaRPr lang="ru-RU" sz="20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a-RU" sz="2000" b="1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А</a:t>
                      </a:r>
                      <a:endParaRPr lang="ru-RU" sz="20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a-RU" sz="2000" b="1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Р</a:t>
                      </a:r>
                      <a:endParaRPr lang="ru-RU" sz="20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2000" b="1" dirty="0">
                        <a:effectLst/>
                        <a:latin typeface="+mn-lt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86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+mn-lt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 b="1">
                        <a:effectLst/>
                        <a:latin typeface="+mn-lt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 b="1">
                        <a:effectLst/>
                        <a:latin typeface="+mn-lt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 b="1">
                        <a:effectLst/>
                        <a:latin typeface="+mn-lt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2000" b="1" dirty="0" smtClean="0">
                          <a:effectLst/>
                          <a:latin typeface="+mn-lt"/>
                        </a:rPr>
                        <a:t> 4</a:t>
                      </a:r>
                      <a:endParaRPr lang="ru-RU" sz="2000" b="1" dirty="0">
                        <a:effectLst/>
                        <a:latin typeface="+mn-lt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Ҡ</a:t>
                      </a:r>
                      <a:endParaRPr lang="ru-RU" sz="20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у</a:t>
                      </a:r>
                      <a:endParaRPr lang="ru-RU" sz="20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р</a:t>
                      </a:r>
                      <a:endParaRPr lang="ru-RU" sz="20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а</a:t>
                      </a:r>
                      <a:endParaRPr lang="ru-RU" sz="20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й</a:t>
                      </a:r>
                      <a:endParaRPr lang="ru-RU" sz="20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2000" b="1" dirty="0">
                        <a:effectLst/>
                        <a:latin typeface="+mn-lt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 b="1">
                        <a:effectLst/>
                        <a:latin typeface="+mn-lt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+mn-lt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 b="1" dirty="0">
                        <a:effectLst/>
                        <a:latin typeface="+mn-lt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 b="1">
                        <a:effectLst/>
                        <a:latin typeface="+mn-lt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2000" b="1" dirty="0" smtClean="0">
                          <a:effectLst/>
                          <a:latin typeface="+mn-lt"/>
                        </a:rPr>
                        <a:t>5</a:t>
                      </a:r>
                      <a:endParaRPr lang="ru-RU" sz="2000" b="1" dirty="0">
                        <a:effectLst/>
                        <a:latin typeface="+mn-lt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Ҡ</a:t>
                      </a:r>
                      <a:endParaRPr lang="ru-RU" sz="20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О</a:t>
                      </a:r>
                      <a:endParaRPr lang="ru-RU" sz="20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р</a:t>
                      </a:r>
                      <a:endParaRPr lang="ru-RU" sz="20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ғ</a:t>
                      </a:r>
                      <a:endParaRPr lang="ru-RU" sz="20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а</a:t>
                      </a:r>
                      <a:endParaRPr lang="ru-RU" sz="20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ҙ</a:t>
                      </a:r>
                      <a:endParaRPr lang="ru-RU" sz="20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а</a:t>
                      </a:r>
                      <a:endParaRPr lang="ru-RU" sz="20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ҡ</a:t>
                      </a:r>
                      <a:endParaRPr lang="ru-RU" sz="20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+mn-lt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 b="1">
                        <a:effectLst/>
                        <a:latin typeface="+mn-lt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 b="1">
                        <a:effectLst/>
                        <a:latin typeface="+mn-lt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2000" b="1" dirty="0" smtClean="0">
                          <a:effectLst/>
                          <a:latin typeface="+mn-lt"/>
                        </a:rPr>
                        <a:t>6</a:t>
                      </a:r>
                      <a:endParaRPr lang="ru-RU" sz="2000" b="1" dirty="0">
                        <a:effectLst/>
                        <a:latin typeface="+mn-lt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У</a:t>
                      </a:r>
                      <a:endParaRPr lang="ru-RU" sz="20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Р</a:t>
                      </a:r>
                      <a:endParaRPr lang="ru-RU" sz="20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a-RU" sz="2000" b="1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А</a:t>
                      </a:r>
                      <a:endParaRPr lang="ru-RU" sz="20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a-RU" sz="2000" b="1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Л</a:t>
                      </a:r>
                      <a:endParaRPr lang="ru-RU" sz="20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 b="1">
                        <a:effectLst/>
                        <a:latin typeface="+mn-lt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 b="1" dirty="0">
                        <a:effectLst/>
                        <a:latin typeface="+mn-lt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 b="1" dirty="0">
                        <a:effectLst/>
                        <a:latin typeface="+mn-lt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 b="1">
                        <a:effectLst/>
                        <a:latin typeface="+mn-lt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582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+mn-lt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 b="1">
                        <a:effectLst/>
                        <a:latin typeface="+mn-lt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2000" b="1" dirty="0">
                        <a:effectLst/>
                        <a:latin typeface="+mn-lt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2000" b="1" dirty="0" smtClean="0">
                          <a:effectLst/>
                          <a:latin typeface="+mn-lt"/>
                        </a:rPr>
                        <a:t>7</a:t>
                      </a:r>
                      <a:endParaRPr lang="ru-RU" sz="2000" b="1" dirty="0">
                        <a:effectLst/>
                        <a:latin typeface="+mn-lt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А</a:t>
                      </a:r>
                      <a:endParaRPr lang="ru-RU" sz="20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Т</a:t>
                      </a:r>
                      <a:endParaRPr lang="ru-RU" sz="20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2000" b="1">
                        <a:effectLst/>
                        <a:latin typeface="+mn-lt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2000" b="1">
                        <a:effectLst/>
                        <a:latin typeface="+mn-lt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2000" b="1" dirty="0">
                        <a:effectLst/>
                        <a:latin typeface="+mn-lt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2000" b="1" dirty="0">
                        <a:effectLst/>
                        <a:latin typeface="+mn-lt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2000" b="1" dirty="0">
                        <a:effectLst/>
                        <a:latin typeface="+mn-lt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 b="1" dirty="0">
                        <a:effectLst/>
                        <a:latin typeface="+mn-lt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+mn-lt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2000" b="1" dirty="0" smtClean="0">
                          <a:effectLst/>
                          <a:latin typeface="+mn-lt"/>
                        </a:rPr>
                        <a:t>8</a:t>
                      </a:r>
                      <a:endParaRPr lang="ru-RU" sz="2000" b="1" dirty="0">
                        <a:effectLst/>
                        <a:latin typeface="+mn-lt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С</a:t>
                      </a:r>
                      <a:endParaRPr lang="ru-RU" sz="2000" b="1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о</a:t>
                      </a:r>
                      <a:endParaRPr lang="ru-RU" sz="2000" b="1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л</a:t>
                      </a:r>
                      <a:endParaRPr lang="ru-RU" sz="20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О</a:t>
                      </a:r>
                      <a:endParaRPr lang="ru-RU" sz="20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ҡ</a:t>
                      </a:r>
                      <a:endParaRPr lang="ru-RU" sz="20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2000" b="1" dirty="0">
                        <a:effectLst/>
                        <a:latin typeface="+mn-lt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2000" b="1" dirty="0">
                        <a:effectLst/>
                        <a:latin typeface="+mn-lt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2000" b="1" dirty="0">
                        <a:effectLst/>
                        <a:latin typeface="+mn-lt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2000" b="1" dirty="0">
                        <a:effectLst/>
                        <a:latin typeface="+mn-lt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 b="1" dirty="0">
                        <a:effectLst/>
                        <a:latin typeface="+mn-lt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+mn-lt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 b="1">
                        <a:effectLst/>
                        <a:latin typeface="+mn-lt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2000" b="1">
                        <a:effectLst/>
                        <a:latin typeface="+mn-lt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2000" b="1">
                        <a:effectLst/>
                        <a:latin typeface="+mn-lt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2000" b="1" dirty="0" smtClean="0">
                          <a:effectLst/>
                          <a:latin typeface="+mn-lt"/>
                        </a:rPr>
                        <a:t> 9</a:t>
                      </a:r>
                      <a:endParaRPr lang="ru-RU" sz="2000" b="1" dirty="0">
                        <a:effectLst/>
                        <a:latin typeface="+mn-lt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С</a:t>
                      </a:r>
                      <a:endParaRPr lang="ru-RU" sz="20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а</a:t>
                      </a:r>
                      <a:endParaRPr lang="ru-RU" sz="20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л</a:t>
                      </a:r>
                      <a:endParaRPr lang="ru-RU" sz="20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а</a:t>
                      </a:r>
                      <a:endParaRPr lang="ru-RU" sz="20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у</a:t>
                      </a:r>
                      <a:endParaRPr lang="ru-RU" sz="2000" b="1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а</a:t>
                      </a:r>
                      <a:endParaRPr lang="ru-RU" sz="20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т</a:t>
                      </a:r>
                      <a:endParaRPr lang="ru-RU" sz="20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+mn-lt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 b="1">
                        <a:effectLst/>
                        <a:latin typeface="+mn-lt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2000" b="1">
                        <a:effectLst/>
                        <a:latin typeface="+mn-lt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2000" b="1">
                        <a:effectLst/>
                        <a:latin typeface="+mn-lt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2000" b="1" dirty="0" smtClean="0">
                          <a:effectLst/>
                          <a:latin typeface="+mn-lt"/>
                        </a:rPr>
                        <a:t>10</a:t>
                      </a:r>
                      <a:endParaRPr lang="ru-RU" sz="2000" b="1" dirty="0">
                        <a:effectLst/>
                        <a:latin typeface="+mn-lt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Т</a:t>
                      </a:r>
                      <a:endParaRPr lang="ru-RU" sz="20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о</a:t>
                      </a:r>
                      <a:endParaRPr lang="ru-RU" sz="20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р</a:t>
                      </a:r>
                      <a:endParaRPr lang="ru-RU" sz="2000" b="1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н</a:t>
                      </a:r>
                      <a:endParaRPr lang="ru-RU" sz="20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а</a:t>
                      </a:r>
                      <a:endParaRPr lang="ru-RU" sz="20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2000" b="1" dirty="0">
                        <a:effectLst/>
                        <a:latin typeface="+mn-lt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 b="1" dirty="0">
                        <a:effectLst/>
                        <a:latin typeface="+mn-lt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+mn-lt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 b="1">
                        <a:effectLst/>
                        <a:latin typeface="+mn-lt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2000" b="1">
                        <a:effectLst/>
                        <a:latin typeface="+mn-lt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2000" b="1" dirty="0">
                        <a:effectLst/>
                        <a:latin typeface="+mn-lt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2000" b="1" dirty="0" smtClean="0">
                          <a:effectLst/>
                          <a:latin typeface="+mn-lt"/>
                        </a:rPr>
                        <a:t>11</a:t>
                      </a:r>
                      <a:endParaRPr lang="ru-RU" sz="2000" b="1" dirty="0">
                        <a:effectLst/>
                        <a:latin typeface="+mn-lt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А</a:t>
                      </a:r>
                      <a:endParaRPr lang="ru-RU" sz="20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a-RU" sz="2000" b="1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М</a:t>
                      </a:r>
                      <a:endParaRPr lang="ru-RU" sz="20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a-RU" sz="2000" b="1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А</a:t>
                      </a:r>
                      <a:endParaRPr lang="ru-RU" sz="20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a-RU" sz="2000" b="1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Н</a:t>
                      </a:r>
                      <a:endParaRPr lang="ru-RU" sz="20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a-RU" sz="2000" b="1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А</a:t>
                      </a:r>
                      <a:endParaRPr lang="ru-RU" sz="20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ba-RU" sz="2000" b="1" dirty="0" smtClean="0">
                          <a:effectLst/>
                          <a:latin typeface="+mn-lt"/>
                        </a:rPr>
                        <a:t>Т</a:t>
                      </a:r>
                      <a:endParaRPr lang="ru-RU" sz="2000" b="1" dirty="0">
                        <a:effectLst/>
                        <a:latin typeface="+mn-lt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 b="1" dirty="0">
                        <a:effectLst/>
                        <a:latin typeface="+mn-lt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2000" b="1">
                        <a:effectLst/>
                        <a:latin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2000" b="1" dirty="0">
                        <a:effectLst/>
                        <a:latin typeface="+mn-lt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2000" b="1" dirty="0" smtClean="0">
                          <a:effectLst/>
                          <a:latin typeface="+mn-lt"/>
                        </a:rPr>
                        <a:t>12</a:t>
                      </a:r>
                      <a:endParaRPr lang="ru-RU" sz="2000" b="1" dirty="0">
                        <a:effectLst/>
                        <a:latin typeface="+mn-lt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a-RU" sz="2000" b="1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Я</a:t>
                      </a:r>
                      <a:endParaRPr lang="ru-RU" sz="20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a-RU" sz="2000" b="1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М</a:t>
                      </a:r>
                      <a:endParaRPr lang="ru-RU" sz="20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a-RU" sz="2000" b="1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А</a:t>
                      </a:r>
                      <a:endParaRPr lang="ru-RU" sz="20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Н</a:t>
                      </a:r>
                      <a:endParaRPr lang="ru-RU" sz="20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ba-RU" sz="2000" b="1" dirty="0" smtClean="0">
                          <a:effectLst/>
                          <a:latin typeface="+mn-lt"/>
                        </a:rPr>
                        <a:t>Т</a:t>
                      </a:r>
                      <a:endParaRPr lang="ru-RU" sz="2000" b="1" dirty="0">
                        <a:effectLst/>
                        <a:latin typeface="+mn-lt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ba-RU" sz="2000" b="1" dirty="0" smtClean="0">
                          <a:effectLst/>
                          <a:latin typeface="+mn-lt"/>
                        </a:rPr>
                        <a:t>А</a:t>
                      </a:r>
                      <a:endParaRPr lang="ru-RU" sz="2000" b="1" dirty="0">
                        <a:effectLst/>
                        <a:latin typeface="+mn-lt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ba-RU" sz="2000" b="1" dirty="0" smtClean="0">
                          <a:effectLst/>
                          <a:latin typeface="+mn-lt"/>
                        </a:rPr>
                        <a:t>У</a:t>
                      </a:r>
                      <a:endParaRPr lang="ru-RU" sz="2000" b="1" dirty="0">
                        <a:effectLst/>
                        <a:latin typeface="+mn-lt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2000" b="1" dirty="0">
                        <a:effectLst/>
                        <a:latin typeface="+mn-lt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2000" b="1" dirty="0">
                        <a:effectLst/>
                        <a:latin typeface="+mn-lt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 b="1" dirty="0"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11" name="Rectangle 6"/>
          <p:cNvSpPr>
            <a:spLocks noChangeArrowheads="1"/>
          </p:cNvSpPr>
          <p:nvPr/>
        </p:nvSpPr>
        <p:spPr bwMode="auto">
          <a:xfrm>
            <a:off x="827088" y="1566183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tabLst>
                <a:tab pos="71120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tabLst>
                <a:tab pos="71120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tabLst>
                <a:tab pos="71120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tabLst>
                <a:tab pos="71120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tabLst>
                <a:tab pos="71120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71120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71120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71120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71120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7112000" algn="l"/>
              </a:tabLst>
            </a:pP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34858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-3267744"/>
            <a:ext cx="9612560" cy="87485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b="1" dirty="0" smtClean="0"/>
          </a:p>
          <a:p>
            <a:endParaRPr lang="ru-RU" b="1" dirty="0"/>
          </a:p>
          <a:p>
            <a:endParaRPr lang="ru-RU" b="1" dirty="0" smtClean="0"/>
          </a:p>
          <a:p>
            <a:endParaRPr lang="ru-RU" b="1" dirty="0"/>
          </a:p>
          <a:p>
            <a:endParaRPr lang="ru-RU" b="1" dirty="0" smtClean="0"/>
          </a:p>
          <a:p>
            <a:endParaRPr lang="ru-RU" b="1" dirty="0"/>
          </a:p>
          <a:p>
            <a:endParaRPr lang="ru-RU" b="1" dirty="0" smtClean="0"/>
          </a:p>
          <a:p>
            <a:endParaRPr lang="ru-RU" b="1" dirty="0"/>
          </a:p>
          <a:p>
            <a:endParaRPr lang="ru-RU" b="1" dirty="0" smtClean="0"/>
          </a:p>
          <a:p>
            <a:endParaRPr lang="ru-RU" b="1" dirty="0"/>
          </a:p>
          <a:p>
            <a:endParaRPr lang="ru-RU" b="1" dirty="0" smtClean="0"/>
          </a:p>
          <a:p>
            <a:endParaRPr lang="ru-RU" b="1" dirty="0"/>
          </a:p>
          <a:p>
            <a:endParaRPr lang="ru-RU" dirty="0" smtClean="0"/>
          </a:p>
          <a:p>
            <a:r>
              <a:rPr lang="ru-RU" dirty="0" smtClean="0"/>
              <a:t>.         </a:t>
            </a:r>
          </a:p>
          <a:p>
            <a:endParaRPr lang="ru-RU" dirty="0"/>
          </a:p>
          <a:p>
            <a:pPr lvl="0" algn="ctr">
              <a:spcBef>
                <a:spcPts val="250"/>
              </a:spcBef>
              <a:buClr>
                <a:srgbClr val="F07F09"/>
              </a:buClr>
              <a:buSzPct val="80000"/>
            </a:pPr>
            <a:r>
              <a:rPr lang="ba-RU" sz="20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ҠЫҘЫЛ ҠУМТА</a:t>
            </a:r>
            <a:endParaRPr lang="ru-RU" sz="20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1.Башҡортостан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флагыны</a:t>
            </a:r>
            <a:r>
              <a:rPr lang="ba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ң авторы .</a:t>
            </a:r>
          </a:p>
          <a:p>
            <a:r>
              <a:rPr lang="ba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ba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Башҡортостан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гербының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авторы кем? 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3.Башҡортостан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ниндәй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республика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менән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сиктәш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?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4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Башҡортостан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ниндәй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өлкәләр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менән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сиктәш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?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5.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Башҡортостан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Республикаһы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гимнының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авторы кем? 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6. 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Нисәнсе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йылда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Башҡортостан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үҙ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ирке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менән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Рус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дәүләтенә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ҡушыла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7. 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Республиканың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суверенитет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алған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көнө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ba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8.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Өфө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сәнғәт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Академияһы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кем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исемен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йөрөтә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19.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Башҡортостан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Республикаһының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милли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йәштәр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театры кем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исемен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йөрөтә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10Башҡорт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дәүләт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академия драма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тетры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кем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исемен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йөрөтә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</a:p>
          <a:p>
            <a:r>
              <a:rPr lang="ba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ba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11.А.Матросов </a:t>
            </a:r>
            <a:r>
              <a:rPr lang="ba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(Ш.Мөхәмәтйәнов) менән М.Ғөбәйҙуллинға һәйкәл ҡайҙа ҡуйылған?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ba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ba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12.  Башҡортостандағы </a:t>
            </a:r>
            <a:r>
              <a:rPr lang="ba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иң ҙур күл?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50535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476672"/>
            <a:ext cx="871296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ҺӘЙКӘЛДӘР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1266" name="Picture 2" descr="C:\Users\Dina\Desktop\хёйкал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922" y="1074128"/>
            <a:ext cx="2490934" cy="24988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7" name="Picture 3" descr="C:\Users\Dina\Desktop\юлаев 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35796" y="3716362"/>
            <a:ext cx="2088232" cy="24988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8" name="Picture 4" descr="C:\Users\Dina\Desktop\юлаев5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46601" y="4005064"/>
            <a:ext cx="2253791" cy="21487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9" name="Picture 5" descr="C:\Users\Dina\Desktop\юлаев 3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79505" y="1074128"/>
            <a:ext cx="2409123" cy="23223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70" name="Picture 6" descr="C:\Users\Dina\Desktop\юлайев2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1816" y="1065912"/>
            <a:ext cx="2304258" cy="23305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86758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611560" y="620688"/>
            <a:ext cx="7488832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Башҡортостанда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Салауат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Юлаевҡа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тәүге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һәйкәл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1952 й. Т.П. 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Нечаева 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проекты б‑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эшләнә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; архитекторы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Н.И.Озёрная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Тәүҙә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Салауат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р‑ны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Малаяҙ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а.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С.Юлаев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һәйкәле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1967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йылдың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17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ноябрендә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асыла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Ул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Ағиҙел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йылғаһының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бейек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ярында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урынлашҡан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С.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Юлаев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һәйкәле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илебеҙҙәге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иң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ҙур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атлы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скульптура.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Уның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бейеклеге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- 9,8 м,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ауырлығы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- 40 тонна.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Ул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бронзалаштырылған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суйындан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ҡойолған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Һәйкәлдең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авторҙарыскульптор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С.Д.Тавасиев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һәм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архитекторы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И.Ғ.Ғәйнетдинов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/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Салауат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ҡ.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ингән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ерҙә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урынлашҡан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Скульптор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А.В.Семченко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проекты б‑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эшләнгән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архитекторы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Ю.М.Бриллиантов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; 1988 й.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ҡуйыла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Эстония)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урынлашҡан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Нечаева проекты б‑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эшләнә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; архитекторы Андрис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Мянд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; 1989 й.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асыла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 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Өфөлә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Башҡортостан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Республикаһы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Дәүләт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Йыйылышы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— </a:t>
            </a:r>
            <a:r>
              <a:rPr lang="ru-RU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Ҡоролтай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бинаһы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алдында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Зәки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Вәлиди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урамы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40)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ҡуйылған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Х.М.</a:t>
            </a:r>
            <a:r>
              <a:rPr lang="ru-RU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Хәбибрахманов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проекты б‑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эшләнә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; 2000 й.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асыла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56900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7584" y="764704"/>
            <a:ext cx="7550224" cy="3886200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Баш</a:t>
            </a:r>
            <a:r>
              <a:rPr lang="ba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ҡортостандың данлыҡлы </a:t>
            </a:r>
            <a:r>
              <a:rPr lang="ba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кешеләре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1026" name="Picture 2" descr="C:\Users\Dina\Desktop\р. нигмати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477685"/>
            <a:ext cx="3384376" cy="46085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68570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Баш</a:t>
            </a:r>
            <a:r>
              <a:rPr lang="ba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ҡортостандың данлыҡлы кешеләре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575651" y="908720"/>
            <a:ext cx="3931920" cy="792162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/>
        <p:txBody>
          <a:bodyPr>
            <a:normAutofit/>
          </a:bodyPr>
          <a:lstStyle/>
          <a:p>
            <a:endParaRPr lang="ru-RU" sz="2800" dirty="0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1" name="Picture 3" descr="C:\Users\Dina\Desktop\а игебаев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820686"/>
            <a:ext cx="3894014" cy="44644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28609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Users\Dina\Desktop\Для слайда Башкирия\титул3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908720"/>
            <a:ext cx="8136904" cy="47447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93288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Баш</a:t>
            </a:r>
            <a:r>
              <a:rPr lang="ba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ҡортостандың данлыҡлы кешеләре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Dina\Desktop\тугызбаева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620688"/>
            <a:ext cx="4013067" cy="4608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90366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Баш</a:t>
            </a:r>
            <a:r>
              <a:rPr lang="ba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ҡортостандың данлыҡлы кешеләре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C:\Users\Dina\Desktop\г. юнысрва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3" y="436562"/>
            <a:ext cx="4032447" cy="46486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5016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Dina\Desktop\Для слайда Башкирия\башк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1168517"/>
            <a:ext cx="6096001" cy="45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25879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Dina\Desktop\img1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381236"/>
            <a:ext cx="7776864" cy="55680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4895464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ba-RU" dirty="0" smtClean="0"/>
              <a:t>Ребус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5" name="Picture 5" descr="C:\Users\Dina\Desktop\талкас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556792"/>
            <a:ext cx="5040560" cy="3484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2849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ba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МӘКӘЛДЕ УҠЫ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Dina\Desktop\ребус 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0748" y="1124744"/>
            <a:ext cx="6840760" cy="46421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52866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Dina\Desktop\img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5" y="548680"/>
            <a:ext cx="7776864" cy="5400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48184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251520" y="476672"/>
            <a:ext cx="4168080" cy="390025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ba-RU" dirty="0">
                <a:solidFill>
                  <a:schemeClr val="tx1"/>
                </a:solidFill>
              </a:rPr>
              <a:t>Башҡортостан – шатлыҡ иле</a:t>
            </a:r>
          </a:p>
          <a:p>
            <a:pPr marL="0" indent="0">
              <a:buNone/>
            </a:pPr>
            <a:r>
              <a:rPr lang="ba-RU" dirty="0">
                <a:solidFill>
                  <a:schemeClr val="tx1"/>
                </a:solidFill>
              </a:rPr>
              <a:t>Башҡортостан –сафлыҡ иле Башҡортостан милләт-ара </a:t>
            </a:r>
          </a:p>
          <a:p>
            <a:pPr marL="0" indent="0">
              <a:buNone/>
            </a:pPr>
            <a:r>
              <a:rPr lang="ba-RU" dirty="0">
                <a:solidFill>
                  <a:schemeClr val="tx1"/>
                </a:solidFill>
              </a:rPr>
              <a:t>Мәңге һүнмәҫ дуҫлыҡ иле.</a:t>
            </a:r>
          </a:p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pic>
        <p:nvPicPr>
          <p:cNvPr id="5122" name="Picture 2" descr="C:\Users\Dina\Desktop\Для слайда Башкирия\башкирия-1-1024x68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403751"/>
            <a:ext cx="4536504" cy="4824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83455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C:\Users\Dina\Desktop\Для слайда Башкирия\дуслык иле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7" y="404664"/>
            <a:ext cx="8359296" cy="57332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11821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762000" y="609601"/>
            <a:ext cx="3657600" cy="1163215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ba-RU" dirty="0" smtClean="0"/>
              <a:t>           </a:t>
            </a:r>
          </a:p>
          <a:p>
            <a:pPr marL="0" indent="0">
              <a:buNone/>
            </a:pPr>
            <a:endParaRPr lang="ba-RU" dirty="0"/>
          </a:p>
          <a:p>
            <a:pPr marL="0" indent="0">
              <a:buNone/>
            </a:pPr>
            <a:r>
              <a:rPr lang="ba-RU" sz="4000" b="1" dirty="0" smtClean="0">
                <a:solidFill>
                  <a:schemeClr val="tx1"/>
                </a:solidFill>
              </a:rPr>
              <a:t>     ДУҪЛЫҠ  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753347" y="620688"/>
            <a:ext cx="3657600" cy="1091207"/>
          </a:xfrm>
        </p:spPr>
        <p:txBody>
          <a:bodyPr>
            <a:normAutofit fontScale="70000" lnSpcReduction="20000"/>
          </a:bodyPr>
          <a:lstStyle/>
          <a:p>
            <a:r>
              <a:rPr lang="ba-RU" dirty="0" smtClean="0"/>
              <a:t>    </a:t>
            </a:r>
          </a:p>
          <a:p>
            <a:endParaRPr lang="ba-RU" dirty="0"/>
          </a:p>
          <a:p>
            <a:r>
              <a:rPr lang="ba-RU" sz="4000" b="1" dirty="0" smtClean="0">
                <a:solidFill>
                  <a:schemeClr val="tx1"/>
                </a:solidFill>
              </a:rPr>
              <a:t>    ТАТЫУЛЫҠ</a:t>
            </a:r>
            <a:endParaRPr lang="ru-RU" sz="4000" b="1" dirty="0">
              <a:solidFill>
                <a:schemeClr val="tx1"/>
              </a:solidFill>
            </a:endParaRPr>
          </a:p>
        </p:txBody>
      </p:sp>
      <p:pic>
        <p:nvPicPr>
          <p:cNvPr id="7170" name="Picture 2" descr="C:\Users\Dina\Desktop\Для слайда Башкирия\флаг бпшк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1" y="2605473"/>
            <a:ext cx="4181544" cy="35283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C:\Users\Dina\Desktop\Для слайда Башкирия\флаг бпшк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2605473"/>
            <a:ext cx="3744416" cy="35283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7962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Dina\Desktop\Для слайда Башкирия\с высоты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8" y="548680"/>
            <a:ext cx="5184576" cy="5400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251520" y="697362"/>
            <a:ext cx="8208912" cy="39087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Мин </a:t>
            </a:r>
            <a:r>
              <a:rPr lang="ru-RU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яратам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һине,тыуған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ерем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!</a:t>
            </a:r>
            <a:b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Бар </a:t>
            </a:r>
            <a:r>
              <a:rPr lang="ru-RU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булғаның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өсөн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яратам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b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Байлыҡтарың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икһеҙ-сикһеҙ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һинең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b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Тимәк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Хоҙай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теләп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яралтҡан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b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Мин </a:t>
            </a:r>
            <a:r>
              <a:rPr lang="ru-RU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яратам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һине,туған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телем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!</a:t>
            </a:r>
            <a:b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Юғалманың,ҡорбан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күп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булған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b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Иң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арҙаҡлы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улдар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беҙҙән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сыҡҡан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b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Тимәк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Хоҙай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белеп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яралтҡан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Мин </a:t>
            </a:r>
            <a:r>
              <a:rPr lang="ru-RU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яратам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һине,Башҡортостан</a:t>
            </a:r>
            <a:r>
              <a:rPr lang="ru-RU" sz="1600" dirty="0" smtClean="0"/>
              <a:t>!</a:t>
            </a: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Дандар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булып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күккә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күкрәнең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Азатлығын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яҡлап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халҡыбыҙҙың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Оҙаҡ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типһен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бөйөк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йөрәгең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!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22087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3507" y="352767"/>
            <a:ext cx="7680050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Башҡортостан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Башҡортостан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сиген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үтеү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менән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Тыуып-үҫкән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ергә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етеү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менән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Нур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тулғандай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була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күңелгә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Йыр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тыуғандай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була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күңелдә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Югереп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сығыу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менән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ҡайындарым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Онотолдо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барлыҡ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ҡайғыларым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Күреү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менән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күген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Уралдың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Күҙҙәремә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йәштәр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уралды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Уйнаҡлашып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саба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ана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тайҙар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Уйға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килә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яугир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олатайҙар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—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Илен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улар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тиккә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һөймәгән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Илем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тиеп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тиккә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көймәгән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!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C:\Users\Dina\Desktop\Для слайда Башкирия\DrQjwVMXcAE16a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33532" y="352767"/>
            <a:ext cx="4586940" cy="56685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87078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ba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Башватҡыстар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539552" y="1412776"/>
            <a:ext cx="4104456" cy="30480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Башҡорттарҙың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даны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ул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</a:p>
          <a:p>
            <a:pPr marL="0" indent="0">
              <a:buNone/>
            </a:pP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Сәскәләрҙең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ҡаны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ул.</a:t>
            </a:r>
          </a:p>
          <a:p>
            <a:pPr marL="0" indent="0">
              <a:buNone/>
            </a:pP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Ярата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уны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айыу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</a:p>
          <a:p>
            <a:pPr marL="0" indent="0">
              <a:buNone/>
            </a:pP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Еңелдән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түгел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уны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йыйыу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Ябай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ғына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бер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көпшә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Ә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эсенән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мо</a:t>
            </a:r>
            <a:r>
              <a:rPr lang="ba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ң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бөркә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65779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-1965960" y="-2194560"/>
            <a:ext cx="3931920" cy="4389120"/>
          </a:xfrm>
        </p:spPr>
        <p:txBody>
          <a:bodyPr/>
          <a:lstStyle/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Dina\Desktop\мед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908720"/>
            <a:ext cx="3456384" cy="3096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Dina\Desktop\курай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2280084"/>
            <a:ext cx="3703772" cy="34499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23069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621</TotalTime>
  <Words>376</Words>
  <Application>Microsoft Office PowerPoint</Application>
  <PresentationFormat>Экран (4:3)</PresentationFormat>
  <Paragraphs>209</Paragraphs>
  <Slides>26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7" baseType="lpstr">
      <vt:lpstr>Аспект</vt:lpstr>
      <vt:lpstr>Башҡортостан – тыуған төйәгем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КРОССВОРД БАШҠОРТОСТАН</vt:lpstr>
      <vt:lpstr>     </vt:lpstr>
      <vt:lpstr>   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Башҡортостан – тыуған төйәгем</dc:title>
  <dc:creator>Dina</dc:creator>
  <cp:lastModifiedBy>Dina</cp:lastModifiedBy>
  <cp:revision>49</cp:revision>
  <cp:lastPrinted>2019-04-08T18:01:07Z</cp:lastPrinted>
  <dcterms:created xsi:type="dcterms:W3CDTF">2019-04-06T13:44:02Z</dcterms:created>
  <dcterms:modified xsi:type="dcterms:W3CDTF">2019-04-09T04:43:52Z</dcterms:modified>
</cp:coreProperties>
</file>