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6"/>
  </p:notesMasterIdLst>
  <p:sldIdLst>
    <p:sldId id="299" r:id="rId2"/>
    <p:sldId id="284" r:id="rId3"/>
    <p:sldId id="285" r:id="rId4"/>
    <p:sldId id="312" r:id="rId5"/>
    <p:sldId id="303" r:id="rId6"/>
    <p:sldId id="315" r:id="rId7"/>
    <p:sldId id="300" r:id="rId8"/>
    <p:sldId id="302" r:id="rId9"/>
    <p:sldId id="301" r:id="rId10"/>
    <p:sldId id="259" r:id="rId11"/>
    <p:sldId id="286" r:id="rId12"/>
    <p:sldId id="295" r:id="rId13"/>
    <p:sldId id="281" r:id="rId14"/>
    <p:sldId id="31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емья" initials="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1E23E0"/>
    <a:srgbClr val="009900"/>
    <a:srgbClr val="99FF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2437" autoAdjust="0"/>
  </p:normalViewPr>
  <p:slideViewPr>
    <p:cSldViewPr>
      <p:cViewPr>
        <p:scale>
          <a:sx n="100" d="100"/>
          <a:sy n="100" d="100"/>
        </p:scale>
        <p:origin x="-294" y="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83189F-A377-4398-A768-120163E6CD96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892FA37C-C9C0-4C00-8F8B-F4FA495F1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559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FA37C-C9C0-4C00-8F8B-F4FA495F193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711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12A384-794F-43D5-9215-F41D5E182B4D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C32057-C0CD-4FE3-B2BF-A69F43DF38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7" name="Рисунок 16" descr="post-279854-1298288370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97e6b01896c7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A42D3A-856B-4B8D-86B2-077EAD932E8A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96B56-7FE7-4CEB-A837-64897DF5FF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781E2F-D6AC-4C27-A481-B3736A1DD08F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138703-97DF-41D6-B25C-67E922DD3C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6BF92A-335A-4623-898E-D7BF7DECE49B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FFDE74-8336-4DE0-8232-4BF72F066B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0C2BBD-3590-43F3-AB5C-9BAAF8EB1986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CD688-FF79-4996-A780-4A5CDE61F1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78C328-1FF4-4084-8160-F520B3BBA05C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833A0-0E2A-41A0-B9A8-76432FE1E9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C61A91-0E74-4196-9744-A332F7FB9B57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B9982-3B2E-4A33-9519-D3C1CF4791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FC574-E653-4C9A-849B-A3CF45F931AD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66019-F699-4255-A9B7-D68F65D5EC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1E50C0-AC0A-4C66-9055-47F266D14376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1DB75-5DA6-407F-850D-C4626DD9F0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2FB368-379E-4BA4-9DE6-F9BCAB2D2374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3DB42-3318-4285-936E-BDEFAB246F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12179E-1F23-4DB8-A53E-C3E1EDB69006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05BCA-3B93-4447-8C57-0356D80DD1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867F2CA-6BEB-4B91-A7DC-0C995DBF198D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AE2DCCA-67B3-459B-96B0-F535F6022B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437112"/>
            <a:ext cx="7759103" cy="1723702"/>
          </a:xfrm>
        </p:spPr>
        <p:txBody>
          <a:bodyPr/>
          <a:lstStyle/>
          <a:p>
            <a:pPr lvl="0" eaLnBrk="1" hangingPunct="1">
              <a:spcBef>
                <a:spcPct val="20000"/>
              </a:spcBef>
            </a:pPr>
            <a:r>
              <a:rPr lang="ru-RU" sz="2000" cap="none" dirty="0">
                <a:solidFill>
                  <a:srgbClr val="444D26">
                    <a:lumMod val="50000"/>
                  </a:srgbClr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2000" cap="none" dirty="0">
                <a:solidFill>
                  <a:srgbClr val="444D26">
                    <a:lumMod val="50000"/>
                  </a:srgbClr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132856"/>
            <a:ext cx="63194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a-RU" sz="3200" b="1" i="1" dirty="0">
                <a:solidFill>
                  <a:srgbClr val="FEFAC9">
                    <a:lumMod val="1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Башҡорт балалар баҡсаһында мәтәпкәсә йәштәге балаларҙың телмәрен үҫтереү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07" y="5373216"/>
            <a:ext cx="58288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ba-RU" sz="2000" b="1" dirty="0">
                <a:solidFill>
                  <a:srgbClr val="444D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Әҙерләне: Котдосова Гөлнара Урал ҡыҙы</a:t>
            </a:r>
          </a:p>
          <a:p>
            <a:pPr lvl="0" algn="ctr">
              <a:spcBef>
                <a:spcPct val="20000"/>
              </a:spcBef>
            </a:pPr>
            <a:r>
              <a:rPr lang="ru-RU" sz="2000" b="1" dirty="0" err="1">
                <a:solidFill>
                  <a:srgbClr val="444D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Өфө</a:t>
            </a:r>
            <a:r>
              <a:rPr lang="ru-RU" sz="2000" b="1" dirty="0">
                <a:solidFill>
                  <a:srgbClr val="444D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444D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ҡалаһы</a:t>
            </a:r>
            <a:r>
              <a:rPr lang="ru-RU" sz="2000" b="1" dirty="0">
                <a:solidFill>
                  <a:srgbClr val="444D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444D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ҡала</a:t>
            </a:r>
            <a:r>
              <a:rPr lang="ru-RU" sz="2000" b="1" dirty="0">
                <a:solidFill>
                  <a:srgbClr val="444D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округының102-се </a:t>
            </a:r>
            <a:r>
              <a:rPr lang="ba-RU" sz="2000" b="1" dirty="0">
                <a:solidFill>
                  <a:srgbClr val="444D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 балалар баҡсаһы уҡытыусы логопеды</a:t>
            </a:r>
            <a:endParaRPr lang="ru-RU" sz="2000" b="1" dirty="0">
              <a:solidFill>
                <a:srgbClr val="444D26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3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68451"/>
            <a:ext cx="6552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a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 төҙәткестәр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Dina\Desktop\Башкортса эшмёкёлек\арт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052" y="1988840"/>
            <a:ext cx="3850549" cy="258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ina\Desktop\Башкортса эшмёкёлек\арт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2731" y="1988840"/>
            <a:ext cx="3545453" cy="258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ina\Desktop\Башкортса эшмёкёлек\арт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761" y="1369872"/>
            <a:ext cx="3872030" cy="322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Dina\Desktop\Башкортса эшмёкёлек\арт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068" y="1490564"/>
            <a:ext cx="3718242" cy="317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Объект 3"/>
          <p:cNvSpPr>
            <a:spLocks noGrp="1"/>
          </p:cNvSpPr>
          <p:nvPr>
            <p:ph idx="4294967295"/>
          </p:nvPr>
        </p:nvSpPr>
        <p:spPr>
          <a:xfrm>
            <a:off x="1366838" y="765175"/>
            <a:ext cx="7777162" cy="4525963"/>
          </a:xfrm>
          <a:solidFill>
            <a:schemeClr val="bg1"/>
          </a:solid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800" b="1" u="sng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Мнемотаблицалар</a:t>
            </a:r>
            <a:r>
              <a:rPr lang="ru-RU" sz="2800" b="1" u="sng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:</a:t>
            </a:r>
          </a:p>
          <a:p>
            <a:pPr marL="0" indent="0">
              <a:buFont typeface="Arial" charset="0"/>
              <a:buNone/>
              <a:defRPr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  <a:p>
            <a:pPr marL="0" indent="0"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ba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һ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өйләм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телен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үҫтерү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буйынса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дидактик материал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булып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тора;</a:t>
            </a:r>
          </a:p>
          <a:p>
            <a:pPr marL="0" indent="0">
              <a:buFont typeface="Wingdings" pitchFamily="2" charset="2"/>
              <a:buChar char="q"/>
              <a:defRPr/>
            </a:pP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һүҙлек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запасын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байытканда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ҡулланырға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мөмкин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;</a:t>
            </a:r>
          </a:p>
          <a:p>
            <a:pPr marL="0" indent="0"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хикәйә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төҙөгәндә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һәм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эстәлек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һөйләгәндә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,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шиғыр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ятлағанда һәм табышмаҡтарға яуаптар эҙләгәндә ҡулланырға мөмкин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8" descr="C:\Documents and Settings\Диана\Рабочий стол\Эминэ елый\m1f560e9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025" y="4149725"/>
            <a:ext cx="5445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Рисунок 3" descr="C:\Documents and Settings\Диана\Рабочий стол\Эминэ елый\ar1326586980266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6100" y="4292600"/>
            <a:ext cx="838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4" descr="C:\Documents and Settings\Диана\Рабочий стол\Эминэ елый\emoticons-schweigen-gesicht_17-3171340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5600" y="4149725"/>
            <a:ext cx="8477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 descr="C:\Documents and Settings\Диана\Рабочий стол\Эминэ елый\m1f560e9b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8038" y="3429000"/>
            <a:ext cx="4953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6" descr="C:\Documents and Settings\Диана\Рабочий стол\Эминэ елый\2_qFu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3357563"/>
            <a:ext cx="682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7" descr="C:\Documents and Settings\Диана\Рабочий стол\Эминэ елый\frustrated-emoticon-for-facebook-i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3357563"/>
            <a:ext cx="7985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2" descr="C:\Documents and Settings\Диана\Рабочий стол\Эминэ елый\98549417_01__27_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88125" y="3357563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1" descr="C:\Documents and Settings\Диана\Рабочий стол\Эминэ елый\img0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59113" y="4292600"/>
            <a:ext cx="9604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7" descr="C:\Documents and Settings\Диана\Рабочий стол\Эминэ елый\2_qFu56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03575" y="5013325"/>
            <a:ext cx="6762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6" descr="C:\Documents and Settings\Диана\Рабочий стол\Эминэ елый\98549417_01__27_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427538" y="50133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4" descr="C:\Documents and Settings\Диана\Рабочий стол\Эминэ елый\img0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292725" y="5013325"/>
            <a:ext cx="9604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3" descr="C:\Documents and Settings\Диана\Рабочий стол\Эминэ елый\img0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16688" y="5013325"/>
            <a:ext cx="9604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5" descr="C:\Documents and Settings\Диана\Рабочий стол\Эминэ елый\98549417_01__27_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580063" y="5300663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6" name="Rectangle 16"/>
          <p:cNvSpPr>
            <a:spLocks noChangeArrowheads="1"/>
          </p:cNvSpPr>
          <p:nvPr/>
        </p:nvSpPr>
        <p:spPr bwMode="auto">
          <a:xfrm>
            <a:off x="0" y="2319338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87" name="Rectangle 18"/>
          <p:cNvSpPr>
            <a:spLocks noChangeArrowheads="1"/>
          </p:cNvSpPr>
          <p:nvPr/>
        </p:nvSpPr>
        <p:spPr bwMode="auto">
          <a:xfrm>
            <a:off x="0" y="2319338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88" name="Rectangle 20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89" name="Rectangle 22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0" name="Rectangle 24"/>
          <p:cNvSpPr>
            <a:spLocks noChangeArrowheads="1"/>
          </p:cNvSpPr>
          <p:nvPr/>
        </p:nvSpPr>
        <p:spPr bwMode="auto">
          <a:xfrm>
            <a:off x="0" y="2319338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1" name="Rectangle 26"/>
          <p:cNvSpPr>
            <a:spLocks noChangeArrowheads="1"/>
          </p:cNvSpPr>
          <p:nvPr/>
        </p:nvSpPr>
        <p:spPr bwMode="auto">
          <a:xfrm>
            <a:off x="0" y="2319338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2" name="Rectangle 28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3" name="Rectangle 30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4" name="Rectangle 32"/>
          <p:cNvSpPr>
            <a:spLocks noChangeArrowheads="1"/>
          </p:cNvSpPr>
          <p:nvPr/>
        </p:nvSpPr>
        <p:spPr bwMode="auto">
          <a:xfrm>
            <a:off x="0" y="2319338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5" name="Rectangle 34"/>
          <p:cNvSpPr>
            <a:spLocks noChangeArrowheads="1"/>
          </p:cNvSpPr>
          <p:nvPr/>
        </p:nvSpPr>
        <p:spPr bwMode="auto">
          <a:xfrm>
            <a:off x="0" y="2319338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6" name="Rectangle 36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7" name="Rectangle 38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27758" name="Group 110"/>
          <p:cNvGraphicFramePr>
            <a:graphicFrameLocks noGrp="1"/>
          </p:cNvGraphicFramePr>
          <p:nvPr/>
        </p:nvGraphicFramePr>
        <p:xfrm>
          <a:off x="3059113" y="3284538"/>
          <a:ext cx="4537075" cy="2524126"/>
        </p:xfrm>
        <a:graphic>
          <a:graphicData uri="http://schemas.openxmlformats.org/drawingml/2006/table">
            <a:tbl>
              <a:tblPr/>
              <a:tblGrid>
                <a:gridCol w="1128712"/>
                <a:gridCol w="1063625"/>
                <a:gridCol w="1173163"/>
                <a:gridCol w="1171575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20" name="Rectangle 105"/>
          <p:cNvSpPr>
            <a:spLocks noChangeArrowheads="1"/>
          </p:cNvSpPr>
          <p:nvPr/>
        </p:nvSpPr>
        <p:spPr bwMode="auto">
          <a:xfrm>
            <a:off x="0" y="4038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722" name="Rectangle 112"/>
          <p:cNvSpPr>
            <a:spLocks noChangeArrowheads="1"/>
          </p:cNvSpPr>
          <p:nvPr/>
        </p:nvSpPr>
        <p:spPr bwMode="auto">
          <a:xfrm>
            <a:off x="3876675" y="3244850"/>
            <a:ext cx="139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438400" algn="l"/>
              </a:tabLst>
            </a:pPr>
            <a:r>
              <a:rPr lang="tt-RU"/>
              <a:t>                   </a:t>
            </a:r>
            <a:endParaRPr lang="tt-RU" b="1"/>
          </a:p>
        </p:txBody>
      </p:sp>
      <p:sp>
        <p:nvSpPr>
          <p:cNvPr id="2" name="Прямоугольник 1"/>
          <p:cNvSpPr/>
          <p:nvPr/>
        </p:nvSpPr>
        <p:spPr>
          <a:xfrm>
            <a:off x="1143000" y="692697"/>
            <a:ext cx="571499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Туп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       Әминә </a:t>
            </a:r>
            <a:r>
              <a:rPr lang="tt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илай </a:t>
            </a:r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үкереп,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       Тубым </a:t>
            </a:r>
            <a:r>
              <a:rPr lang="tt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һыуға төштө, тип</a:t>
            </a:r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      </a:t>
            </a:r>
            <a:r>
              <a:rPr lang="tt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-Сеү</a:t>
            </a:r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, </a:t>
            </a:r>
            <a:r>
              <a:rPr lang="tt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Әминә, илама,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       Туп </a:t>
            </a:r>
            <a:r>
              <a:rPr lang="tt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батмай </a:t>
            </a:r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ул </a:t>
            </a:r>
            <a:r>
              <a:rPr lang="tt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йылғала</a:t>
            </a:r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r>
              <a:rPr lang="tt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                         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Дидактик пособиялар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821" y="1657434"/>
            <a:ext cx="2356054" cy="2185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758080"/>
            <a:ext cx="2365375" cy="1984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2438400" cy="197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 descr="C:\Users\Dina\Desktop\Башкортса эшмёкёлек\P6170148 - копия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1794" y="4149080"/>
            <a:ext cx="2849962" cy="192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90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35986"/>
            <a:ext cx="7632848" cy="5831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600" y="1050996"/>
            <a:ext cx="5990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Көн </a:t>
            </a:r>
            <a:r>
              <a:rPr lang="tt-RU" sz="2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һайын башкарылырға </a:t>
            </a:r>
            <a:r>
              <a:rPr lang="tt-RU" sz="2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тиешле </a:t>
            </a:r>
            <a:r>
              <a:rPr lang="tt-RU" sz="2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күнегеүҙәр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tt-RU" sz="2000" b="1" dirty="0">
              <a:solidFill>
                <a:schemeClr val="bg2">
                  <a:lumMod val="25000"/>
                </a:schemeClr>
              </a:solidFill>
              <a:latin typeface="Palatino Linotype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010847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t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Артикуляция </a:t>
            </a:r>
            <a:r>
              <a:rPr lang="tt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гимнастикаһы</a:t>
            </a:r>
            <a:endParaRPr lang="tt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tt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һ</a:t>
            </a:r>
            <a:r>
              <a:rPr lang="tt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улыш алыуҙы нығытыу гимнастикаһы</a:t>
            </a:r>
            <a:endParaRPr lang="tt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tt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Бармаҡмоторикаһын нығытыу күнегеүҙәре</a:t>
            </a:r>
            <a:endParaRPr lang="tt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tt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Кинезиологик </a:t>
            </a:r>
            <a:r>
              <a:rPr lang="tt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күнегеүҙәр</a:t>
            </a:r>
            <a:endParaRPr lang="tt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789040"/>
            <a:ext cx="7344816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9080" algn="just">
              <a:lnSpc>
                <a:spcPct val="115000"/>
              </a:lnSpc>
              <a:spcAft>
                <a:spcPts val="0"/>
              </a:spcAft>
            </a:pPr>
            <a:r>
              <a:rPr lang="ba-RU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Логопедия өлкәһендә  өндәр өҫтөндә эш бер – нисә этап буйынса алып барыла-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259080" algn="just">
              <a:lnSpc>
                <a:spcPct val="115000"/>
              </a:lnSpc>
              <a:spcAft>
                <a:spcPts val="0"/>
              </a:spcAft>
            </a:pPr>
            <a:r>
              <a:rPr lang="ba-RU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 -әҙерлек этапы,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259080" algn="just">
              <a:lnSpc>
                <a:spcPct val="115000"/>
              </a:lnSpc>
              <a:spcAft>
                <a:spcPts val="0"/>
              </a:spcAft>
            </a:pPr>
            <a:r>
              <a:rPr lang="ba-RU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- өндәрҙе ҡуйыу, йәғни өндәрҙе дөрөҫ әйтергә өйрәтеү,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259080" algn="just">
              <a:lnSpc>
                <a:spcPct val="115000"/>
              </a:lnSpc>
              <a:spcAft>
                <a:spcPts val="0"/>
              </a:spcAft>
            </a:pPr>
            <a:r>
              <a:rPr lang="ba-RU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- өндәрҙе нығытыу, автоматлаштырыу,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259080" algn="just">
              <a:lnSpc>
                <a:spcPct val="115000"/>
              </a:lnSpc>
              <a:spcAft>
                <a:spcPts val="1000"/>
              </a:spcAft>
            </a:pPr>
            <a:r>
              <a:rPr lang="ba-RU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- оҡшаш өндәрҙе айырыу  ( дифференциациалау).</a:t>
            </a:r>
            <a:endParaRPr lang="ru-RU" sz="1400" dirty="0">
              <a:solidFill>
                <a:schemeClr val="bg2">
                  <a:lumMod val="2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1720"/>
            <a:ext cx="748883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ba-RU" sz="20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А</a:t>
            </a:r>
            <a:r>
              <a:rPr lang="ba-RU" sz="20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ртикуляция гимнастикаһы өсөн күнегеүҙәр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ba-RU" sz="20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-    </a:t>
            </a:r>
            <a:r>
              <a:rPr lang="ba-RU" sz="16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ba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Йылмаыу»</a:t>
            </a:r>
            <a:r>
              <a:rPr lang="ba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-</a:t>
            </a:r>
            <a:r>
              <a:rPr lang="ba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ирендәр асыҡ, йылмайыу рәүешендә, тештәр ҡыҫылған.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ba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ba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Торба»</a:t>
            </a:r>
            <a:r>
              <a:rPr lang="ba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-</a:t>
            </a:r>
            <a:r>
              <a:rPr lang="ba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ирендәрҙе борғо кеүек түңәрәтләтеп алға табан һуҙыу.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ba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ba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Ҡойма»</a:t>
            </a:r>
            <a:r>
              <a:rPr lang="ba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-</a:t>
            </a:r>
            <a:r>
              <a:rPr lang="ba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тештәрҙе күрһәтеп  йылмайырға.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tt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«Ҡойма буяу»-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ауыҙҙы аҫҡы  тештәр  рәте  күренерлек  итеп асабыҙ  һәм  телдең  осы  менән аҫҡы  тештәр  рәтен эске  яҡтан “буяйбыҙ”. Хәрәкәттәр  өҫтән  аҫҡа, уңдан һулға.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ba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«Энә</a:t>
            </a:r>
            <a:r>
              <a:rPr lang="ba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»- </a:t>
            </a:r>
            <a:r>
              <a:rPr lang="ba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ауыҙҙы асабыҙ һәм  йылмаябыҙ.Телде ослайтып аҫҡы иренгә һалабыҙ.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tt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«Фил танауы »-</a:t>
            </a:r>
            <a:r>
              <a:rPr lang="tt-RU" sz="1600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ирендәрҙе ослайтып  алға  таба һуҙабыҙ.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tt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tt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Түңәрәк»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- өҫкө  һәм  аҫҡы  тештәр  рәте  күренерлек  итеп  аҫҡы  һәм  өҫкө  ирендәрҙе  күтәрәбеҙ.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tt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«Коймак»</a:t>
            </a:r>
            <a:r>
              <a:rPr lang="tt-RU" sz="1600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-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ауыҙҙы  асып, телде  ирекле  торошта аҫҡы иренгә куябыҙ.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tt-RU" sz="1600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tt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tt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Сынаяҡ</a:t>
            </a:r>
            <a:r>
              <a:rPr lang="tt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» - 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ауыҙҙы  асабыҙ. Ирендәр йылмайыу торошонда. Телде  сығарабыҙ.Телдең киң ҡырын һәм  осын «</a:t>
            </a:r>
            <a:r>
              <a:rPr lang="ba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сынаяҡ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» </a:t>
            </a:r>
            <a:r>
              <a:rPr lang="ba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ф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ормаһы алырлыҡ  итеп  өҫкә  күтәрәбеҙ. Телдең  аркаһы төшкән хәлдә.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tt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tt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Сәғәт</a:t>
            </a:r>
            <a:r>
              <a:rPr lang="tt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» </a:t>
            </a:r>
            <a:r>
              <a:rPr lang="ba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-телде уңға- һулға </a:t>
            </a:r>
            <a:r>
              <a:rPr lang="ba-RU" sz="1600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йөрөтөү.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tt-RU" sz="16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tt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Бәүелсәк</a:t>
            </a:r>
            <a:r>
              <a:rPr lang="tt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»-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телде аҫҡа, өҫкә </a:t>
            </a:r>
            <a:r>
              <a:rPr lang="tt-RU" sz="1600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йөрөтөү.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ba-RU" sz="1600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tt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tt-RU" sz="16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Аттар</a:t>
            </a:r>
            <a:r>
              <a:rPr lang="tt-RU" sz="1600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»-</a:t>
            </a:r>
            <a:r>
              <a:rPr lang="tt-RU" sz="1600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ат сабыуы тауышы сығарыу</a:t>
            </a:r>
            <a:r>
              <a:rPr lang="tt-RU" sz="1600" dirty="0">
                <a:latin typeface="Times New Roman"/>
                <a:ea typeface="Times New Roman"/>
              </a:rPr>
              <a:t>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ba-RU" sz="1600" dirty="0"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ba-RU" sz="1600" dirty="0"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904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43608" y="1556792"/>
            <a:ext cx="3453780" cy="618082"/>
          </a:xfrm>
        </p:spPr>
        <p:txBody>
          <a:bodyPr>
            <a:normAutofit lnSpcReduction="10000"/>
          </a:bodyPr>
          <a:lstStyle/>
          <a:p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Балыҡ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ауыҙын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аса,</a:t>
            </a:r>
            <a:br>
              <a:rPr lang="ru-RU" sz="1800" dirty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</a:b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Теле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юҡ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,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әллә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ҡаса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?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564904"/>
            <a:ext cx="3657600" cy="2562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Баҡа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ауыҙын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йырып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 тора,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</a:b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Йылмайып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ҡына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Rom Bsh" pitchFamily="18" charset="0"/>
              </a:rPr>
              <a:t>тора.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Содержимое 6" descr="карти012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657600" cy="2563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428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836712"/>
            <a:ext cx="3750568" cy="5289451"/>
          </a:xfrm>
        </p:spPr>
        <p:txBody>
          <a:bodyPr/>
          <a:lstStyle/>
          <a:p>
            <a:pPr marL="0" lvl="0" indent="0" algn="ctr">
              <a:buNone/>
            </a:pPr>
            <a:r>
              <a:rPr lang="ba-RU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Дөрөҫ тын алыуға күнегеүҙәр</a:t>
            </a:r>
            <a:endParaRPr lang="ru-RU" sz="20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tt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Ауыҙ  </a:t>
            </a:r>
            <a:r>
              <a:rPr lang="tt-RU" sz="1400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аша дөрөҫ  итеп һауаны   сығарыуҙың  төп юлдары: 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танауҙан тын алып,ауыҙҙан сығарыу,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ауыҙҙан тын алып, танауҙан сығарыу,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ауыҙ аша һауаны (һулышты) сығарыу  һалмак булырға тейеш;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«Насосты өрөү»,  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«Паровоз һыҙғыра», 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«Ата ҡаҙ булып ы</a:t>
            </a:r>
            <a:r>
              <a:rPr lang="ba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ҫылдау</a:t>
            </a: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«Фокус», 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«Шар өрөү»,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«Ҡар бөртөғө»,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«Кәмә йөҙҙөрөү», 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«Күбәләктәр осороу», 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«Һабын кабартҡыстары».</a:t>
            </a:r>
            <a:endParaRPr lang="ru-RU" sz="1400" dirty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tt-RU" sz="1400" b="1" i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919067" y="980728"/>
            <a:ext cx="3750568" cy="5400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</a:pPr>
            <a:r>
              <a:rPr lang="ba-RU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Ваҡ һәм дөйөм моториканы үҫтереү өсөн күнегеүҙәр</a:t>
            </a:r>
            <a:endParaRPr lang="ru-RU" sz="2000" dirty="0" smtClean="0">
              <a:solidFill>
                <a:schemeClr val="accent5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</a:pPr>
            <a:r>
              <a:rPr lang="ba-RU" sz="1400" b="1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«Был бармаҡ...» 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олатай,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өлəсəй,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атай,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әсәй,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мин,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Исемем минеӊ ʏҙем!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b="1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«Тары сүпләү» 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Уф! Бармаҡтарым арыны,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Сүпләп алам тарыны.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 тары, ике тары-</a:t>
            </a: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/>
                <a:ea typeface="Times New Roman"/>
              </a:rPr>
              <a:t>Һәр бөртөгө һап-һары (бармаҡтар менән  тары сүпләү)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/>
              <a:ea typeface="Times New Roman"/>
            </a:endParaRPr>
          </a:p>
          <a:p>
            <a:pPr fontAlgn="auto">
              <a:spcAft>
                <a:spcPts val="0"/>
              </a:spcAft>
            </a:pPr>
            <a:r>
              <a:rPr lang="ba-RU" sz="1400" b="1" dirty="0" smtClean="0">
                <a:solidFill>
                  <a:srgbClr val="FEFAC9">
                    <a:lumMod val="25000"/>
                  </a:srgbClr>
                </a:solidFill>
                <a:latin typeface="Times New Roman"/>
                <a:ea typeface="Times New Roman"/>
              </a:rPr>
              <a:t>«Ҡурай »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/>
              <a:ea typeface="Times New Roman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/>
                <a:ea typeface="Times New Roman"/>
              </a:rPr>
              <a:t>Мин ҡурайҙы яратам,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/>
              <a:ea typeface="Times New Roman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/>
                <a:ea typeface="Times New Roman"/>
              </a:rPr>
              <a:t>Ҡулдарымды уйнатам.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/>
              <a:ea typeface="Times New Roman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/>
                <a:ea typeface="Times New Roman"/>
              </a:rPr>
              <a:t>Бармаҡтарым уйнайҙар,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/>
              <a:ea typeface="Times New Roman"/>
            </a:endParaRPr>
          </a:p>
          <a:p>
            <a:pPr fontAlgn="auto">
              <a:spcAft>
                <a:spcPts val="0"/>
              </a:spcAft>
            </a:pPr>
            <a:r>
              <a:rPr lang="ba-RU" sz="1400" dirty="0" smtClean="0">
                <a:solidFill>
                  <a:srgbClr val="FEFAC9">
                    <a:lumMod val="25000"/>
                  </a:srgbClr>
                </a:solidFill>
                <a:latin typeface="Times New Roman"/>
                <a:ea typeface="Times New Roman"/>
              </a:rPr>
              <a:t>Улар һис тә талмайҙар. (бармаҡтар менән ҡурай уйнау)</a:t>
            </a:r>
            <a:endParaRPr lang="ru-RU" sz="1400" dirty="0" smtClean="0">
              <a:solidFill>
                <a:srgbClr val="FEFAC9">
                  <a:lumMod val="25000"/>
                </a:srgbClr>
              </a:solidFill>
              <a:latin typeface="Times New Roman"/>
              <a:ea typeface="Times New Roman"/>
            </a:endParaRPr>
          </a:p>
          <a:p>
            <a:pPr fontAlgn="auto"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50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543800" cy="1143000"/>
          </a:xfrm>
        </p:spPr>
        <p:txBody>
          <a:bodyPr>
            <a:normAutofit/>
          </a:bodyPr>
          <a:lstStyle/>
          <a:p>
            <a:r>
              <a:rPr lang="ba-RU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 өндәрен ҡуйыу өсөн уйындар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«Б</a:t>
            </a:r>
            <a:r>
              <a:rPr lang="ba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 илай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be-BY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e-BY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be-BY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be-BY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ң..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Dina\Desktop\картинки для слайда\_плачу-ребенка-иллюстрация-из-громко-печальн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3608" y="2780928"/>
            <a:ext cx="2167076" cy="279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4041775" cy="63976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Ҡулдарҙы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йылытабыҙ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be-BY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.. </a:t>
            </a:r>
            <a:r>
              <a:rPr lang="ba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</a:t>
            </a:r>
            <a:r>
              <a:rPr lang="be-BY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Dina\Desktop\картинки для слайда\грем руч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20349" y="2362200"/>
            <a:ext cx="2760852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Dina\Desktop\картинки для слайда\грем ру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2348880"/>
            <a:ext cx="276085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45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836712"/>
            <a:ext cx="3608140" cy="639762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Курайҙа</a:t>
            </a:r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уйнайбыҙ</a:t>
            </a:r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be-BY" sz="2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–.. ү</a:t>
            </a:r>
            <a:r>
              <a:rPr lang="be-BY" dirty="0" smtClean="0">
                <a:solidFill>
                  <a:schemeClr val="bg2">
                    <a:lumMod val="25000"/>
                  </a:schemeClr>
                </a:solidFill>
              </a:rPr>
              <a:t>..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908720"/>
            <a:ext cx="4041775" cy="63976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үкерә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</a:t>
            </a:r>
            <a:r>
              <a:rPr lang="be-BY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ba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ө..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Dina\Desktop\картинки для слайда\курай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352839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ina\Desktop\картинки для слайда\мед ре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049067"/>
            <a:ext cx="2952328" cy="398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01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4052" y="1052736"/>
            <a:ext cx="4040188" cy="720080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«Бал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ҡорто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бызылдай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be-BY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-..</a:t>
            </a:r>
            <a:r>
              <a:rPr lang="be-BY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ҙ..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Dina\Desktop\картинки для слайда\пчела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3" y="2348880"/>
            <a:ext cx="3612431" cy="321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124744"/>
            <a:ext cx="4041775" cy="64807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Ҡаҙ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ыҫылдай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be-BY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–.. </a:t>
            </a:r>
            <a:r>
              <a:rPr lang="be-BY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ҫ..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15407" cy="3951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Dina\Desktop\картинки для слайда\гусь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481669" cy="383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Dina\Desktop\картинки для слайда\гусь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2432" y="2285256"/>
            <a:ext cx="3481669" cy="383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Dina\Desktop\картинки для слайда\гусь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107522"/>
            <a:ext cx="3481669" cy="383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Dina\Desktop\картинки для слайда\гусь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363" y="2285256"/>
            <a:ext cx="3320313" cy="365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Dina\Desktop\картинки для слайда\пчел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2339896"/>
            <a:ext cx="3612431" cy="321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Dina\Desktop\картинки для слайда\пчел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9984" y="2492296"/>
            <a:ext cx="3612431" cy="321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Dina\Desktop\картинки для слайда\пчел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6845" y="2492296"/>
            <a:ext cx="3612431" cy="321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1924</TotalTime>
  <Words>520</Words>
  <Application>Microsoft Office PowerPoint</Application>
  <PresentationFormat>Экран (4:3)</PresentationFormat>
  <Paragraphs>88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Башҡорт өндәрен ҡуйыу өсөн уйындар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Дидактик пособиялар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Dina</cp:lastModifiedBy>
  <cp:revision>125</cp:revision>
  <dcterms:created xsi:type="dcterms:W3CDTF">2011-08-02T23:19:04Z</dcterms:created>
  <dcterms:modified xsi:type="dcterms:W3CDTF">2020-04-09T15:24:10Z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00080032a50000000000010250300207f7000400038000</vt:lpwstr>
  </property>
</Properties>
</file>