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78" r:id="rId3"/>
    <p:sldId id="279" r:id="rId4"/>
    <p:sldId id="290" r:id="rId5"/>
    <p:sldId id="291" r:id="rId6"/>
    <p:sldId id="294" r:id="rId7"/>
    <p:sldId id="295" r:id="rId8"/>
    <p:sldId id="296" r:id="rId9"/>
    <p:sldId id="297" r:id="rId10"/>
    <p:sldId id="299" r:id="rId11"/>
    <p:sldId id="302" r:id="rId12"/>
    <p:sldId id="303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92" r:id="rId22"/>
    <p:sldId id="293" r:id="rId23"/>
    <p:sldId id="288" r:id="rId24"/>
    <p:sldId id="289" r:id="rId25"/>
    <p:sldId id="305" r:id="rId26"/>
    <p:sldId id="30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CCFF99"/>
    <a:srgbClr val="CCECFF"/>
    <a:srgbClr val="FFFF99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7950"/>
            <a:ext cx="9101138" cy="6750050"/>
            <a:chOff x="0" y="68"/>
            <a:chExt cx="5733" cy="4252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0" y="68"/>
              <a:ext cx="5733" cy="4088"/>
              <a:chOff x="0" y="68"/>
              <a:chExt cx="5733" cy="4088"/>
            </a:xfrm>
          </p:grpSpPr>
          <p:grpSp>
            <p:nvGrpSpPr>
              <p:cNvPr id="38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5730" cy="4012"/>
                <a:chOff x="0" y="144"/>
                <a:chExt cx="5730" cy="4012"/>
              </a:xfrm>
            </p:grpSpPr>
            <p:sp>
              <p:nvSpPr>
                <p:cNvPr id="51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2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5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6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59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975" cy="4012"/>
                  <a:chOff x="483" y="144"/>
                  <a:chExt cx="975" cy="4012"/>
                </a:xfrm>
              </p:grpSpPr>
              <p:grpSp>
                <p:nvGrpSpPr>
                  <p:cNvPr id="208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236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0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1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2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3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9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483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228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9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0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1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2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3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4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5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0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483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220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1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2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3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4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5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6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7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1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483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212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3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4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5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7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0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975" cy="4012"/>
                  <a:chOff x="1551" y="144"/>
                  <a:chExt cx="975" cy="4012"/>
                </a:xfrm>
              </p:grpSpPr>
              <p:grpSp>
                <p:nvGrpSpPr>
                  <p:cNvPr id="172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200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1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2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3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4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5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3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551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192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3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4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5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6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7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8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9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551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184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5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6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7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8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9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0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1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5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551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176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7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8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9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0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1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2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83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1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975" cy="4012"/>
                  <a:chOff x="2619" y="144"/>
                  <a:chExt cx="975" cy="4012"/>
                </a:xfrm>
              </p:grpSpPr>
              <p:grpSp>
                <p:nvGrpSpPr>
                  <p:cNvPr id="136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164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5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6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7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8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9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0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1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7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619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156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8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9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0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1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2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63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8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619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148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9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0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1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2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3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4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9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619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140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1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2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4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5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6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7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2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975" cy="4012"/>
                  <a:chOff x="3687" y="144"/>
                  <a:chExt cx="975" cy="4012"/>
                </a:xfrm>
              </p:grpSpPr>
              <p:grpSp>
                <p:nvGrpSpPr>
                  <p:cNvPr id="100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128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9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0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1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2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5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687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120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1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2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3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4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5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6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27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2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687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112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4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5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6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7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8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9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3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687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104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6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9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0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1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3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975" cy="4012"/>
                  <a:chOff x="4755" y="144"/>
                  <a:chExt cx="975" cy="4012"/>
                </a:xfrm>
              </p:grpSpPr>
              <p:grpSp>
                <p:nvGrpSpPr>
                  <p:cNvPr id="64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92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3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4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5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8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9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5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755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84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5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6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7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8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9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0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1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6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755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76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7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8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9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0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1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3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7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755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8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9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0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2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3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4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5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39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40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3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9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210"/>
            <p:cNvGrpSpPr>
              <a:grpSpLocks/>
            </p:cNvGrpSpPr>
            <p:nvPr userDrawn="1"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33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4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5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6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7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7" name="Group 216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9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31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32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9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30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1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7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28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2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5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26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3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3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24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4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1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22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5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9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20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6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7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8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</p:grpSp>
        <p:pic>
          <p:nvPicPr>
            <p:cNvPr id="8" name="Picture 241" descr="Posbul1a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2112"/>
              <a:ext cx="198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794" name="Rectangle 242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795" name="Rectangle 24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44" name="Rectangle 24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45" name="Rectangle 24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46" name="Rectangle 24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7B42F-EB53-4BBD-8195-25999F22CF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5981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081C1-AA88-4009-8C8F-028168B4FD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2963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30CE0-E166-4B3A-82F5-96735CB32C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5801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1E531-A244-47B7-AA71-A7A15656BD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6070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AA4AA-9CE8-4A5E-BA61-542783C5EC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948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E3C63-649F-4B09-AD04-49B1D9C519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906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31DDD-8379-41F2-8CCD-9F317DA790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8493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CA24C-465D-45BB-B684-FB9458B62F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0519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DF3C2-A703-4714-9AE0-5CBE49E681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342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C7B94-DE0B-453E-BC65-ABEF332792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922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A3669-CF7D-49D0-A0D8-10EABDF64A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160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15900" y="76200"/>
            <a:ext cx="8686800" cy="6781800"/>
            <a:chOff x="136" y="48"/>
            <a:chExt cx="5472" cy="4272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108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84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85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86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87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59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1078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81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8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60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1073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75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77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61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1068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69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70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71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72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62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106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64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6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66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67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</p:grpSp>
        <p:grpSp>
          <p:nvGrpSpPr>
            <p:cNvPr id="1033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10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35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1054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55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36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105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5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37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1050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51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38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104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4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39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1046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47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40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104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4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041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1042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043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</p:grpSp>
      </p:grpSp>
      <p:sp>
        <p:nvSpPr>
          <p:cNvPr id="102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2589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590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591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99F26317-A89D-4E4B-8D5C-1CE89F51E5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1752600" y="2133600"/>
            <a:ext cx="5867400" cy="1143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870"/>
              </a:avLst>
            </a:prstTxWarp>
          </a:bodyPr>
          <a:lstStyle/>
          <a:p>
            <a:pPr algn="ctr"/>
            <a:r>
              <a:rPr lang="ru-RU" sz="32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Дети в интернете</a:t>
            </a:r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4572000" y="5229225"/>
            <a:ext cx="4572000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solidFill>
                  <a:srgbClr val="666699"/>
                </a:solidFill>
              </a:rPr>
              <a:t>Подготовила социальный	педагог  МБОУ СОШ №10 Белянкина Е.Е.</a:t>
            </a:r>
          </a:p>
        </p:txBody>
      </p:sp>
      <p:pic>
        <p:nvPicPr>
          <p:cNvPr id="3076" name="Picture 7" descr="264f371423e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3602038"/>
            <a:ext cx="3581400" cy="293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ru-RU" altLang="ru-RU" smtClean="0"/>
          </a:p>
          <a:p>
            <a:pPr marL="0" indent="0">
              <a:buFontTx/>
              <a:buNone/>
            </a:pPr>
            <a:endParaRPr lang="ru-RU" altLang="ru-RU" smtClean="0"/>
          </a:p>
          <a:p>
            <a:pPr marL="0" indent="0">
              <a:buFontTx/>
              <a:buNone/>
            </a:pPr>
            <a:endParaRPr lang="ru-RU" altLang="ru-RU" smtClean="0"/>
          </a:p>
          <a:p>
            <a:pPr marL="0" indent="0">
              <a:buFontTx/>
              <a:buNone/>
            </a:pPr>
            <a:endParaRPr lang="ru-RU" altLang="ru-RU" smtClean="0"/>
          </a:p>
          <a:p>
            <a:pPr marL="0" indent="0">
              <a:buFontTx/>
              <a:buNone/>
            </a:pPr>
            <a:endParaRPr lang="ru-RU" altLang="ru-RU" smtClean="0"/>
          </a:p>
          <a:p>
            <a:pPr marL="0" indent="0">
              <a:buFontTx/>
              <a:buNone/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В 4.20. киты проснутся</a:t>
            </a:r>
            <a:b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В тихом доме ждет их рассвет;</a:t>
            </a:r>
            <a:b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Звезды с неба на крыши прольются ,</a:t>
            </a:r>
            <a:b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Нужна помощь?- Я жду ответ.</a:t>
            </a:r>
          </a:p>
          <a:p>
            <a:pPr marL="0" indent="0">
              <a:buFontTx/>
              <a:buNone/>
            </a:pPr>
            <a:endParaRPr lang="ru-RU" altLang="ru-RU" smtClean="0"/>
          </a:p>
        </p:txBody>
      </p:sp>
      <p:pic>
        <p:nvPicPr>
          <p:cNvPr id="51202" name="Picture 2" descr="F:\к род.собранию 03.03.17\111памятки по суициду\родите. собр\content_001_______02-585x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72" y="-76200"/>
            <a:ext cx="8839200" cy="487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57200"/>
            <a:ext cx="8153400" cy="56388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ru-RU" dirty="0" smtClean="0"/>
          </a:p>
          <a:p>
            <a:pPr marL="0" indent="0">
              <a:buFontTx/>
              <a:buNone/>
              <a:defRPr/>
            </a:pPr>
            <a:endParaRPr lang="ru-RU" dirty="0"/>
          </a:p>
          <a:p>
            <a:pPr marL="0" indent="0">
              <a:buFontTx/>
              <a:buNone/>
              <a:defRPr/>
            </a:pPr>
            <a:endParaRPr lang="ru-RU" dirty="0" smtClean="0"/>
          </a:p>
          <a:p>
            <a:pPr marL="0" indent="0">
              <a:buFontTx/>
              <a:buNone/>
              <a:defRPr/>
            </a:pPr>
            <a:endParaRPr lang="ru-RU" dirty="0" smtClean="0"/>
          </a:p>
          <a:p>
            <a:pPr marL="0" indent="0">
              <a:buFontTx/>
              <a:buNone/>
              <a:defRPr/>
            </a:pPr>
            <a:endParaRPr lang="ru-RU" dirty="0"/>
          </a:p>
          <a:p>
            <a:pPr marL="0" indent="0">
              <a:buFontTx/>
              <a:buNone/>
              <a:defRPr/>
            </a:pPr>
            <a:endParaRPr lang="ru-RU" dirty="0" smtClean="0"/>
          </a:p>
          <a:p>
            <a:pPr marL="0" indent="0">
              <a:buFontTx/>
              <a:buNone/>
              <a:defRPr/>
            </a:pPr>
            <a:endParaRPr lang="ru-RU" dirty="0"/>
          </a:p>
          <a:p>
            <a:pPr marL="0" indent="0">
              <a:buFontTx/>
              <a:buNone/>
              <a:defRPr/>
            </a:pPr>
            <a:endParaRPr lang="ru-RU" dirty="0" smtClean="0"/>
          </a:p>
          <a:p>
            <a:pPr marL="0" indent="0" algn="ctr">
              <a:buFontTx/>
              <a:buNone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Ты познаешь истину!</a:t>
            </a:r>
          </a:p>
          <a:p>
            <a:pPr marL="0" indent="0" algn="ctr">
              <a:buFontTx/>
              <a:buNone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Умри и воскресни!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387" name="Picture 2" descr="F:\к род.собранию 03.03.17\111памятки по суициду\родите. собр\origin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381000"/>
            <a:ext cx="6019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762000" y="1981200"/>
            <a:ext cx="777240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6000" b="1" smtClean="0"/>
              <a:t>Профилактика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533400"/>
            <a:ext cx="7772400" cy="5562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b="1" kern="1200" dirty="0" smtClean="0">
                <a:solidFill>
                  <a:srgbClr val="39639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Поощряйте детей делиться с вами их опытом в интернете. </a:t>
            </a:r>
            <a:r>
              <a:rPr lang="en-US" b="1" kern="1200" dirty="0" smtClean="0">
                <a:solidFill>
                  <a:srgbClr val="39639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b="1" kern="1200" dirty="0" smtClean="0">
                <a:solidFill>
                  <a:srgbClr val="39639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kern="1200" dirty="0" smtClean="0">
                <a:solidFill>
                  <a:srgbClr val="39639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Посещайте Сеть вместе с детьми.</a:t>
            </a:r>
            <a:br>
              <a:rPr lang="ru-RU" b="1" kern="1200" dirty="0" smtClean="0">
                <a:solidFill>
                  <a:srgbClr val="39639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2286000"/>
            <a:ext cx="685800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533400"/>
            <a:ext cx="7772400" cy="5562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b="1" kern="1200" dirty="0" smtClean="0">
                <a:solidFill>
                  <a:srgbClr val="39639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Научите детей доверять интуиции.</a:t>
            </a:r>
            <a:r>
              <a:rPr lang="en-US" b="1" kern="1200" dirty="0" smtClean="0">
                <a:solidFill>
                  <a:srgbClr val="39639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US" b="1" kern="1200" dirty="0" smtClean="0">
                <a:solidFill>
                  <a:srgbClr val="39639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kern="1200" dirty="0" smtClean="0">
                <a:solidFill>
                  <a:srgbClr val="39639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Если их в интернете что-либо беспокоит, им следует сообщить об этом вам</a:t>
            </a:r>
            <a:r>
              <a:rPr lang="ru-RU" b="1" kern="1200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3700" b="1" kern="1200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  <a:ea typeface="+mj-ea"/>
                <a:cs typeface="+mj-cs"/>
              </a:rPr>
              <a:t/>
            </a:r>
            <a:br>
              <a:rPr lang="ru-RU" sz="3700" b="1" kern="1200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  <a:ea typeface="+mj-ea"/>
                <a:cs typeface="+mj-cs"/>
              </a:rPr>
            </a:br>
            <a:endParaRPr lang="ru-RU" dirty="0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2209800"/>
            <a:ext cx="5588000" cy="448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8194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kern="1200" dirty="0" smtClean="0">
                <a:solidFill>
                  <a:srgbClr val="39639D"/>
                </a:solidFill>
                <a:latin typeface="Times New Roman" pitchFamily="18" charset="0"/>
                <a:cs typeface="Times New Roman" pitchFamily="18" charset="0"/>
              </a:rPr>
              <a:t>Научите детей уважать других в интернете. Убедитесь, что они знают о том, что правила хорошего поведения действуют везде — даже в виртуальном мире.</a:t>
            </a:r>
            <a:r>
              <a:rPr lang="ru-RU" sz="3700" b="1" kern="1200" dirty="0" smtClean="0">
                <a:solidFill>
                  <a:srgbClr val="464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  <a:t/>
            </a:r>
            <a:br>
              <a:rPr lang="ru-RU" sz="3700" b="1" kern="1200" dirty="0" smtClean="0">
                <a:solidFill>
                  <a:srgbClr val="464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</a:br>
            <a:endParaRPr lang="ru-RU" dirty="0" smtClean="0"/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2895600"/>
            <a:ext cx="6030913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848600" cy="1828800"/>
          </a:xfrm>
        </p:spPr>
        <p:txBody>
          <a:bodyPr/>
          <a:lstStyle/>
          <a:p>
            <a:pPr marL="365760" indent="-256032" eaLnBrk="1" fontAlgn="auto" hangingPunct="1">
              <a:spcBef>
                <a:spcPts val="400"/>
              </a:spcBef>
              <a:spcAft>
                <a:spcPts val="0"/>
              </a:spcAft>
              <a:defRPr/>
            </a:pPr>
            <a:r>
              <a:rPr lang="ru-RU" sz="28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Если дети общаются в чатах, используют программы мгновенного обмена сообщениями, играют или занимаются чем-то иным, требующим регистрационного имени, помогите ребенку его выбрать и убедитесь, что оно не содержит никакой личной информации. </a:t>
            </a:r>
            <a:r>
              <a:rPr lang="ru-RU" sz="2700" kern="1200" dirty="0" smtClean="0">
                <a:solidFill>
                  <a:prstClr val="black"/>
                </a:solidFill>
                <a:latin typeface="Lucida Sans Unicode"/>
                <a:ea typeface="+mn-ea"/>
                <a:cs typeface="+mn-cs"/>
              </a:rPr>
              <a:t/>
            </a:r>
            <a:br>
              <a:rPr lang="ru-RU" sz="2700" kern="1200" dirty="0" smtClean="0">
                <a:solidFill>
                  <a:prstClr val="black"/>
                </a:solidFill>
                <a:latin typeface="Lucida Sans Unicode"/>
                <a:ea typeface="+mn-ea"/>
                <a:cs typeface="+mn-cs"/>
              </a:rPr>
            </a:br>
            <a:endParaRPr lang="ru-RU" dirty="0" smtClean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67000" y="3505200"/>
            <a:ext cx="3505200" cy="304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0" indent="-256032" eaLnBrk="1" fontAlgn="auto" hangingPunct="1">
              <a:spcBef>
                <a:spcPts val="400"/>
              </a:spcBef>
              <a:spcAft>
                <a:spcPts val="0"/>
              </a:spcAft>
              <a:defRPr/>
            </a:pPr>
            <a:r>
              <a:rPr lang="ru-RU" sz="3200" b="1" kern="1200" dirty="0" smtClean="0">
                <a:solidFill>
                  <a:srgbClr val="39639D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kern="1200" dirty="0" smtClean="0">
                <a:solidFill>
                  <a:srgbClr val="39639D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kern="1200" dirty="0" smtClean="0">
                <a:solidFill>
                  <a:srgbClr val="39639D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kern="1200" dirty="0" smtClean="0">
                <a:solidFill>
                  <a:srgbClr val="39639D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kern="1200" dirty="0" smtClean="0">
                <a:solidFill>
                  <a:srgbClr val="39639D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Скажите детям, что им никогда не следует встречаться с друзьями из интернета. Объясните, что эти люди могут оказаться совсем не теми, за кого себя выдают.</a:t>
            </a:r>
            <a:endParaRPr lang="ru-RU" sz="3200" b="1" kern="1200" dirty="0">
              <a:solidFill>
                <a:srgbClr val="39639D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253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81200" y="3017838"/>
            <a:ext cx="5181600" cy="384016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83688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Скажите детям, что не все, что они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читают или видят в интернете, — правда.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Приучите их спрашивать вас, если они не уверены.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67000" y="3886200"/>
            <a:ext cx="3573463" cy="268763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4400" b="1" kern="12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Интернет является прекрасным источником для новых знаний, помогает в учебе, занимает досуг,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4400" b="1" kern="12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НО</a:t>
            </a:r>
          </a:p>
          <a:p>
            <a:pPr marL="0" indent="0"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0" indent="-256032" eaLnBrk="1" fontAlgn="auto" hangingPunct="1">
              <a:spcBef>
                <a:spcPts val="400"/>
              </a:spcBef>
              <a:spcAft>
                <a:spcPts val="0"/>
              </a:spcAft>
              <a:defRPr/>
            </a:pPr>
            <a:r>
              <a:rPr lang="ru-RU" sz="32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Контролируйте деятельность детей в интернете с помощью современных программ. Они помогут отфильтровать вредное содержимое, выяснить, какие сайты посещает ребенок и что он делает на них.</a:t>
            </a:r>
            <a:br>
              <a:rPr lang="ru-RU" sz="3200" b="1" kern="1200" dirty="0" smtClean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 smtClean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4800" y="3352800"/>
            <a:ext cx="4886325" cy="3251200"/>
          </a:xfrm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3886200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6628" name="Picture 2" descr="F:\к род.собранию 03.03.17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:\к род.собранию 03.03.17\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01650"/>
            <a:ext cx="7440612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4114800"/>
          </a:xfrm>
        </p:spPr>
        <p:txBody>
          <a:bodyPr/>
          <a:lstStyle/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2000" b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Существует несколько советов для родителей по профилактике подростковых суицидов</a:t>
            </a:r>
            <a:r>
              <a:rPr lang="ru-RU" altLang="ru-RU" sz="200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.</a:t>
            </a:r>
            <a:endParaRPr lang="ru-RU" altLang="ru-RU" sz="2000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2000" b="1" smtClean="0">
                <a:solidFill>
                  <a:srgbClr val="464451"/>
                </a:solidFill>
                <a:latin typeface="Tahoma" pitchFamily="34" charset="0"/>
                <a:cs typeface="Times New Roman" pitchFamily="18" charset="0"/>
              </a:rPr>
              <a:t>1. Открыто обсуждайте семейные и внутренние проблемы детей. </a:t>
            </a:r>
            <a:endParaRPr lang="ru-RU" altLang="ru-RU" sz="2000" b="1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2000" b="1" smtClean="0">
                <a:solidFill>
                  <a:srgbClr val="464451"/>
                </a:solidFill>
                <a:latin typeface="Tahoma" pitchFamily="34" charset="0"/>
                <a:cs typeface="Times New Roman" pitchFamily="18" charset="0"/>
              </a:rPr>
              <a:t>2. Помогайте своим детям строить реальные цели в жизни и стремиться к ним. </a:t>
            </a:r>
            <a:endParaRPr lang="ru-RU" altLang="ru-RU" sz="2000" b="1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2000" b="1" smtClean="0">
                <a:solidFill>
                  <a:srgbClr val="464451"/>
                </a:solidFill>
                <a:latin typeface="Tahoma" pitchFamily="34" charset="0"/>
                <a:cs typeface="Times New Roman" pitchFamily="18" charset="0"/>
              </a:rPr>
              <a:t>3. Обязательно содействуйте в преодолении препятствий. </a:t>
            </a:r>
            <a:endParaRPr lang="ru-RU" altLang="ru-RU" sz="2000" b="1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2000" b="1" smtClean="0">
                <a:solidFill>
                  <a:srgbClr val="464451"/>
                </a:solidFill>
                <a:latin typeface="Tahoma" pitchFamily="34" charset="0"/>
                <a:cs typeface="Times New Roman" pitchFamily="18" charset="0"/>
              </a:rPr>
              <a:t>4. Любые стоящие положительные начинания молодых людей одобряйте словом и делом. </a:t>
            </a:r>
            <a:endParaRPr lang="ru-RU" altLang="ru-RU" sz="2000" b="1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2000" b="1" smtClean="0">
                <a:solidFill>
                  <a:srgbClr val="464451"/>
                </a:solidFill>
                <a:latin typeface="Tahoma" pitchFamily="34" charset="0"/>
                <a:cs typeface="Times New Roman" pitchFamily="18" charset="0"/>
              </a:rPr>
              <a:t>5. Ни при каких обстоятельствах не применяйте физические наказания. </a:t>
            </a:r>
            <a:endParaRPr lang="ru-RU" altLang="ru-RU" sz="2000" b="1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2000" b="1" smtClean="0">
                <a:solidFill>
                  <a:srgbClr val="464451"/>
                </a:solidFill>
                <a:latin typeface="Tahoma" pitchFamily="34" charset="0"/>
                <a:cs typeface="Times New Roman" pitchFamily="18" charset="0"/>
              </a:rPr>
              <a:t>6. Больше любите своих подрастающих детей, будьте внимательными и, что особенно важно, деликатными с ними. </a:t>
            </a:r>
            <a:endParaRPr lang="ru-RU" altLang="ru-RU" sz="2000" b="1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/>
            <a:endParaRPr lang="ru-RU" altLang="ru-RU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152400" y="609600"/>
            <a:ext cx="8305800" cy="5486400"/>
          </a:xfrm>
        </p:spPr>
        <p:txBody>
          <a:bodyPr/>
          <a:lstStyle/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600" b="1" smtClean="0">
                <a:solidFill>
                  <a:srgbClr val="464451"/>
                </a:solidFill>
                <a:latin typeface="Tahoma" pitchFamily="34" charset="0"/>
                <a:cs typeface="Times New Roman" pitchFamily="18" charset="0"/>
              </a:rPr>
              <a:t>От заботливого, любящего человека, находящегося рядом в трудную минуту, зависит многое. Он может спасти потенциальному суициденту жизнь.</a:t>
            </a:r>
            <a:endParaRPr lang="ru-RU" altLang="ru-RU" sz="1600" b="1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600" b="1" smtClean="0">
                <a:solidFill>
                  <a:srgbClr val="464451"/>
                </a:solidFill>
                <a:latin typeface="Tahoma" pitchFamily="34" charset="0"/>
                <a:cs typeface="Times New Roman" pitchFamily="18" charset="0"/>
              </a:rPr>
              <a:t>Самое главное, надо научиться принимать своих детей такими, какие они есть. 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1600" b="1" smtClean="0">
              <a:solidFill>
                <a:srgbClr val="464451"/>
              </a:solidFill>
              <a:latin typeface="Tahoma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1600" b="1" smtClean="0">
              <a:solidFill>
                <a:srgbClr val="464451"/>
              </a:solidFill>
              <a:latin typeface="Tahoma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1600" b="1" smtClean="0">
              <a:solidFill>
                <a:srgbClr val="464451"/>
              </a:solidFill>
              <a:latin typeface="Tahoma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1600" b="1" smtClean="0">
              <a:solidFill>
                <a:srgbClr val="464451"/>
              </a:solidFill>
              <a:latin typeface="Tahoma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1600" b="1" smtClean="0">
              <a:solidFill>
                <a:srgbClr val="464451"/>
              </a:solidFill>
              <a:latin typeface="Tahoma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1600" b="1" smtClean="0">
              <a:solidFill>
                <a:srgbClr val="464451"/>
              </a:solidFill>
              <a:latin typeface="Tahoma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1600" b="1" smtClean="0">
              <a:solidFill>
                <a:srgbClr val="464451"/>
              </a:solidFill>
              <a:latin typeface="Tahoma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1600" b="1" smtClean="0">
              <a:solidFill>
                <a:srgbClr val="464451"/>
              </a:solidFill>
              <a:latin typeface="Tahoma" pitchFamily="34" charset="0"/>
              <a:cs typeface="Times New Roman" pitchFamily="18" charset="0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600" b="1" smtClean="0">
                <a:solidFill>
                  <a:srgbClr val="464451"/>
                </a:solidFill>
                <a:latin typeface="Tahoma" pitchFamily="34" charset="0"/>
                <a:cs typeface="Times New Roman" pitchFamily="18" charset="0"/>
              </a:rPr>
              <a:t>Совет родителям прост и доступен: </a:t>
            </a:r>
            <a:r>
              <a:rPr lang="ru-RU" altLang="ru-RU" sz="1600" b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"Любите своих детей, будьте искренне 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600" b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и честны в своём отношении к своим детям и к самим себе". </a:t>
            </a:r>
            <a:endParaRPr lang="ru-RU" altLang="ru-RU" sz="1600" b="1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indent="0" eaLnBrk="1" hangingPunct="1"/>
            <a:endParaRPr lang="ru-RU" altLang="ru-RU" smtClean="0">
              <a:solidFill>
                <a:srgbClr val="FF0000"/>
              </a:solidFill>
            </a:endParaRPr>
          </a:p>
        </p:txBody>
      </p:sp>
      <p:pic>
        <p:nvPicPr>
          <p:cNvPr id="17412" name="Picture 4" descr="F:\к род.собранию 03.03.17\i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0440" y="2286000"/>
            <a:ext cx="5049959" cy="32045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3465513"/>
            <a:ext cx="7772400" cy="1146175"/>
          </a:xfrm>
          <a:noFill/>
        </p:spPr>
      </p:pic>
      <p:pic>
        <p:nvPicPr>
          <p:cNvPr id="30723" name="Picture 3" descr="F:\к род.собранию 03.03.17\motivator-514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64235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3352800"/>
            <a:ext cx="7772400" cy="4114800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 marL="0" indent="0">
              <a:buFontTx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Счастливая семья-здоровая семья!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1748" name="Picture 2" descr="F:\к род.собранию 03.03.17\i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285163" cy="536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457200"/>
            <a:ext cx="8382000" cy="56388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в то же время, 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СЕТЬ ТАИТ В СЕБЕ МНОГО ОПАСНОСТЕЙ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Обязательно нужно поговорить с детьми, объяснить, что могут возникать различные неприятные ситуации и то, как из них лучшим образом выходить. </a:t>
            </a:r>
            <a:b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Помните, что 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БЕЗОПАСНОСТЬ ВАШИХ ДЕТЕЙ В ИНТЕРНЕТЕ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90% зависит от  вас.</a:t>
            </a:r>
            <a:endParaRPr lang="ru-RU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3886200"/>
            <a:ext cx="3810000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533400"/>
            <a:ext cx="8610600" cy="5562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«Социальными сетями» сегодня знакомы все. Более половины людей младше 30 лет,  96% тех, кто родился в новом веке  состоят в социальных сетях. Согласитесь, многие из вас, хоть несколько часов в сутки, но уделяют интернету,  а точнее социальным сетям. Виртуальные социальные сети приобретают все большую популярность во всем мире. </a:t>
            </a:r>
          </a:p>
          <a:p>
            <a:pPr marL="0" indent="0" eaLnBrk="1" hangingPunct="1">
              <a:buFontTx/>
              <a:buNone/>
              <a:defRPr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7" name="Picture 3" descr="C:\Users\Wospitateli\Desktop\sosyal-medya-kampany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838390"/>
            <a:ext cx="6705600" cy="38672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>
            <a:spLocks noGrp="1"/>
          </p:cNvSpPr>
          <p:nvPr>
            <p:ph idx="1"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Интернет – большой город. Только виртуальный. И прежде чем отпустить своего ребенка «гулять» по улицам этого города, нам, родителям, нужно самим разобраться, как он устроен. </a:t>
            </a:r>
            <a:endParaRPr lang="ru-RU" altLang="ru-RU" smtClean="0"/>
          </a:p>
        </p:txBody>
      </p:sp>
      <p:pic>
        <p:nvPicPr>
          <p:cNvPr id="7172" name="Picture 4" descr="F:\к род.собранию 03.03.17\8367_1_m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3013364"/>
            <a:ext cx="4191000" cy="3669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533400" y="609600"/>
            <a:ext cx="7772400" cy="4114800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FontTx/>
              <a:buNone/>
            </a:pPr>
            <a:r>
              <a:rPr lang="ru-RU" alt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сожалению, в последнее время подростки стали более склонны к депрессии в переходном возрасте. В основном, причиной тому является </a:t>
            </a:r>
            <a:r>
              <a:rPr lang="ru-RU" altLang="ru-RU" u="sng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нехватка родительского внимания </a:t>
            </a:r>
            <a:r>
              <a:rPr lang="ru-RU" alt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жестокая критика разбалованных детей. </a:t>
            </a:r>
            <a:endParaRPr lang="ru-RU" altLang="ru-RU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195" name="AutoShape 2" descr="http://stockfresh.com/files/m/monkey_business/m/37/4299347_stock-photo-unhappy-female-teenage-student-sitting-outside-on-college-step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8196" name="Picture 3" descr="C:\Users\Wospitateli\Desktop\4299347_stock-photo-unhappy-female-teenage-student-sitting-outside-on-college-ste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4013200"/>
            <a:ext cx="4267200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457200"/>
            <a:ext cx="7772400" cy="4114800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FontTx/>
              <a:buNone/>
              <a:defRPr/>
            </a:pPr>
            <a:r>
              <a:rPr lang="ru-RU" dirty="0">
                <a:solidFill>
                  <a:srgbClr val="8383AD"/>
                </a:solidFill>
                <a:latin typeface="Times New Roman"/>
                <a:ea typeface="Calibri"/>
                <a:cs typeface="Times New Roman"/>
              </a:rPr>
              <a:t>А далее замкнутость и неуверенность в себе, переходящая в плохое настроение со всеми вытекающими - накручивание в голове нехороших мыслей о том, что никому не нужен.</a:t>
            </a:r>
            <a:endParaRPr lang="ru-RU" sz="2800" dirty="0">
              <a:solidFill>
                <a:srgbClr val="8383AD"/>
              </a:solidFill>
              <a:latin typeface="Calibri"/>
              <a:ea typeface="Calibri"/>
              <a:cs typeface="Times New Roman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47106" name="Picture 2" descr="C:\Users\Wospitateli\Desktop\d6d30b6ffd2248c06f4d5ead1c6e6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3266396"/>
            <a:ext cx="4495800" cy="3010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к род.собранию 03.03.17\111памятки по суициду\родите. собр\hqdefault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57150"/>
            <a:ext cx="8991600" cy="674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3465513"/>
            <a:ext cx="7772400" cy="1146175"/>
          </a:xfrm>
          <a:noFill/>
        </p:spPr>
      </p:pic>
      <p:pic>
        <p:nvPicPr>
          <p:cNvPr id="11267" name="Picture 3" descr="F:\к род.собранию 03.03.17\111памятки по суициду\родите. собр\AA4E51F7-C718-4073-B605-B9B8194AF959_mw1024_mh1024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TMDRN">
  <a:themeElements>
    <a:clrScheme name="PSTMDR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PSTMD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STMDR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TMDR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TMDR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TMDR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TMDR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TMDRN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STMDRN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PSTMDRN</Template>
  <TotalTime>1148</TotalTime>
  <Words>347</Words>
  <Application>Microsoft Office PowerPoint</Application>
  <PresentationFormat>Экран (4:3)</PresentationFormat>
  <Paragraphs>57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PSTMDRN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Научите детей уважать других в интернете. Убедитесь, что они знают о том, что правила хорошего поведения действуют везде — даже в виртуальном мире. </vt:lpstr>
      <vt:lpstr>    Если дети общаются в чатах, используют программы мгновенного обмена сообщениями, играют или занимаются чем-то иным, требующим регистрационного имени, помогите ребенку его выбрать и убедитесь, что оно не содержит никакой личной информации.  </vt:lpstr>
      <vt:lpstr>  Скажите детям, что им никогда не следует встречаться с друзьями из интернета. Объясните, что эти люди могут оказаться совсем не теми, за кого себя выдают.</vt:lpstr>
      <vt:lpstr>Презентация PowerPoint</vt:lpstr>
      <vt:lpstr>    Скажите детям, что не все, что они читают или видят в интернете, — правда.  Приучите их спрашивать вас, если они не уверены. </vt:lpstr>
      <vt:lpstr>    Контролируйте деятельность детей в интернете с помощью современных программ. Они помогут отфильтровать вредное содержимое, выяснить, какие сайты посещает ребенок и что он делает на них.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Wospitateli</dc:creator>
  <cp:lastModifiedBy>Home</cp:lastModifiedBy>
  <cp:revision>41</cp:revision>
  <cp:lastPrinted>1601-01-01T00:00:00Z</cp:lastPrinted>
  <dcterms:created xsi:type="dcterms:W3CDTF">1601-01-01T00:00:00Z</dcterms:created>
  <dcterms:modified xsi:type="dcterms:W3CDTF">2020-04-09T09:31:07Z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