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56" r:id="rId3"/>
    <p:sldId id="272" r:id="rId4"/>
    <p:sldId id="278" r:id="rId5"/>
    <p:sldId id="279" r:id="rId6"/>
    <p:sldId id="280" r:id="rId7"/>
    <p:sldId id="277" r:id="rId8"/>
    <p:sldId id="281" r:id="rId9"/>
    <p:sldId id="282" r:id="rId10"/>
    <p:sldId id="283" r:id="rId11"/>
    <p:sldId id="284" r:id="rId12"/>
    <p:sldId id="286" r:id="rId13"/>
    <p:sldId id="285" r:id="rId14"/>
    <p:sldId id="287" r:id="rId15"/>
    <p:sldId id="288" r:id="rId16"/>
    <p:sldId id="289" r:id="rId17"/>
    <p:sldId id="290" r:id="rId18"/>
    <p:sldId id="292" r:id="rId19"/>
    <p:sldId id="336" r:id="rId20"/>
    <p:sldId id="268" r:id="rId21"/>
    <p:sldId id="269" r:id="rId22"/>
    <p:sldId id="273" r:id="rId23"/>
    <p:sldId id="274" r:id="rId24"/>
    <p:sldId id="275" r:id="rId25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6600"/>
    <a:srgbClr val="008000"/>
    <a:srgbClr val="009900"/>
    <a:srgbClr val="FF5050"/>
    <a:srgbClr val="C6E5B9"/>
    <a:srgbClr val="FF0000"/>
    <a:srgbClr val="FF00FF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85DDD-E02C-49BE-96B8-6A515513CCD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95897799"/>
      </p:ext>
    </p:extLst>
  </p:cSld>
  <p:clrMapOvr>
    <a:masterClrMapping/>
  </p:clrMapOvr>
  <p:transition spd="slow" advClick="0" advTm="5000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43E10B-290D-4A27-954B-DBCB7CD651C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03084619"/>
      </p:ext>
    </p:extLst>
  </p:cSld>
  <p:clrMapOvr>
    <a:masterClrMapping/>
  </p:clrMapOvr>
  <p:transition spd="slow" advClick="0" advTm="5000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0278DC-7F06-436A-9605-F88E5AE7085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34903152"/>
      </p:ext>
    </p:extLst>
  </p:cSld>
  <p:clrMapOvr>
    <a:masterClrMapping/>
  </p:clrMapOvr>
  <p:transition spd="slow" advClick="0" advTm="5000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448E8A-B3D4-4172-99D9-19E780BA4C8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94445953"/>
      </p:ext>
    </p:extLst>
  </p:cSld>
  <p:clrMapOvr>
    <a:masterClrMapping/>
  </p:clrMapOvr>
  <p:transition spd="slow" advClick="0" advTm="5000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00D0F-EA7C-4E29-A4AC-62C246C42D0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79377220"/>
      </p:ext>
    </p:extLst>
  </p:cSld>
  <p:clrMapOvr>
    <a:masterClrMapping/>
  </p:clrMapOvr>
  <p:transition spd="slow" advClick="0" advTm="5000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81AE4A-5315-4796-8DAA-3F2DBFED188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75262203"/>
      </p:ext>
    </p:extLst>
  </p:cSld>
  <p:clrMapOvr>
    <a:masterClrMapping/>
  </p:clrMapOvr>
  <p:transition spd="slow" advClick="0" advTm="5000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0FCD89-AB1E-4B64-9239-5EBBF86C3A9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69792643"/>
      </p:ext>
    </p:extLst>
  </p:cSld>
  <p:clrMapOvr>
    <a:masterClrMapping/>
  </p:clrMapOvr>
  <p:transition spd="slow" advClick="0" advTm="5000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3AA302-1FEA-472F-97CF-EB9BA0B10A7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4207731"/>
      </p:ext>
    </p:extLst>
  </p:cSld>
  <p:clrMapOvr>
    <a:masterClrMapping/>
  </p:clrMapOvr>
  <p:transition spd="slow" advClick="0" advTm="5000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7ACE5E-F71C-407C-8F58-7B99E20DB60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78196591"/>
      </p:ext>
    </p:extLst>
  </p:cSld>
  <p:clrMapOvr>
    <a:masterClrMapping/>
  </p:clrMapOvr>
  <p:transition spd="slow" advClick="0" advTm="5000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DDA13-2F42-4CED-828F-5E35DFDB9E9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47484871"/>
      </p:ext>
    </p:extLst>
  </p:cSld>
  <p:clrMapOvr>
    <a:masterClrMapping/>
  </p:clrMapOvr>
  <p:transition spd="slow" advClick="0" advTm="5000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142244-DBBE-41EF-82DA-53F3EC7C5A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20910367"/>
      </p:ext>
    </p:extLst>
  </p:cSld>
  <p:clrMapOvr>
    <a:masterClrMapping/>
  </p:clrMapOvr>
  <p:transition spd="slow" advClick="0" advTm="5000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1FE87645-C98B-42F1-BD54-8A908CE372D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5000">
    <p:circl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54;&#1082;&#1089;&#1072;&#1085;&#1072;\2%20&#1042;%20&#1082;&#1083;&#1072;&#1089;&#1089;%202012-2013%20&#1075;&#1075;\&#1044;&#1086;&#1085;&#1086;&#1074;&#1077;&#1076;&#1077;&#1085;&#1080;&#1077;\&#1063;&#1077;&#1083;&#1086;&#1074;&#1077;&#1082;%20-%20&#1093;&#1086;&#1079;&#1103;&#1080;%20&#1087;&#1088;&#1080;&#1088;&#1086;&#1076;&#1099;\&#1063;&#1077;&#1083;&#1086;&#1074;&#1077;&#1082;%20-%20&#1093;&#1086;&#1079;&#1103;&#1080;&#1085;%20&#1087;&#1088;&#1080;&#1088;&#1086;&#1076;&#1099;\&#1092;&#1086;&#1085;&#1086;&#1074;&#1072;&#1103;%20&#1084;&#1091;&#1079;&#1099;&#1082;&#1072;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gif"/><Relationship Id="rId5" Type="http://schemas.openxmlformats.org/officeDocument/2006/relationships/image" Target="../media/image29.jpeg"/><Relationship Id="rId4" Type="http://schemas.openxmlformats.org/officeDocument/2006/relationships/image" Target="../media/image28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0.gif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gif"/><Relationship Id="rId5" Type="http://schemas.openxmlformats.org/officeDocument/2006/relationships/image" Target="../media/image36.gif"/><Relationship Id="rId4" Type="http://schemas.openxmlformats.org/officeDocument/2006/relationships/image" Target="../media/image35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D:\&#1054;&#1082;&#1089;&#1072;&#1085;&#1072;\2%20&#1042;%20&#1082;&#1083;&#1072;&#1089;&#1089;%202012-2013%20&#1075;&#1075;\&#1044;&#1086;&#1085;&#1086;&#1074;&#1077;&#1076;&#1077;&#1085;&#1080;&#1077;\&#1063;&#1077;&#1083;&#1086;&#1074;&#1077;&#1082;%20-%20&#1093;&#1086;&#1079;&#1103;&#1080;%20&#1087;&#1088;&#1080;&#1088;&#1086;&#1076;&#1099;\&#1063;&#1077;&#1083;&#1086;&#1074;&#1077;&#1082;%20-%20&#1093;&#1086;&#1079;&#1103;&#1080;&#1085;%20&#1087;&#1088;&#1080;&#1088;&#1086;&#1076;&#1099;\&#1051;&#1077;&#1089;%20&#1087;&#1090;&#1080;&#1095;&#1082;&#1080;.mp3" TargetMode="External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img13.nnm.ru/b/f/2/1/7/bf217a49788d3874ac8fa4482d4899a9_full.jpg" TargetMode="External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4;&#1082;&#1089;&#1072;&#1085;&#1072;\2%20&#1042;%20&#1082;&#1083;&#1072;&#1089;&#1089;%202012-2013%20&#1075;&#1075;\&#1044;&#1086;&#1085;&#1086;&#1074;&#1077;&#1076;&#1077;&#1085;&#1080;&#1077;\&#1063;&#1077;&#1083;&#1086;&#1074;&#1077;&#1082;%20-%20&#1093;&#1086;&#1079;&#1103;&#1080;%20&#1087;&#1088;&#1080;&#1088;&#1086;&#1076;&#1099;\&#1063;&#1077;&#1083;&#1086;&#1074;&#1077;&#1082;%20-%20&#1093;&#1086;&#1079;&#1103;&#1080;&#1085;%20&#1087;&#1088;&#1080;&#1088;&#1086;&#1076;&#1099;\&#1051;&#1077;&#1089;%20&#1087;&#1090;&#1080;&#1095;&#1082;&#1080;.mp3" TargetMode="External"/><Relationship Id="rId5" Type="http://schemas.openxmlformats.org/officeDocument/2006/relationships/image" Target="../media/image46.png"/><Relationship Id="rId4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54;&#1082;&#1089;&#1072;&#1085;&#1072;\2%20&#1042;%20&#1082;&#1083;&#1072;&#1089;&#1089;%202012-2013%20&#1075;&#1075;\&#1044;&#1086;&#1085;&#1086;&#1074;&#1077;&#1076;&#1077;&#1085;&#1080;&#1077;\&#1063;&#1077;&#1083;&#1086;&#1074;&#1077;&#1082;%20-%20&#1093;&#1086;&#1079;&#1103;&#1080;%20&#1087;&#1088;&#1080;&#1088;&#1086;&#1076;&#1099;\&#1063;&#1077;&#1083;&#1086;&#1074;&#1077;&#1082;%20-%20&#1093;&#1086;&#1079;&#1103;&#1080;&#1085;%20&#1087;&#1088;&#1080;&#1088;&#1086;&#1076;&#1099;\G.Ventura(get-tune.net).mp3" TargetMode="Externa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13" Type="http://schemas.openxmlformats.org/officeDocument/2006/relationships/image" Target="../media/image58.jpeg"/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12" Type="http://schemas.openxmlformats.org/officeDocument/2006/relationships/image" Target="../media/image57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11" Type="http://schemas.openxmlformats.org/officeDocument/2006/relationships/image" Target="../media/image56.jpeg"/><Relationship Id="rId5" Type="http://schemas.openxmlformats.org/officeDocument/2006/relationships/image" Target="../media/image50.jpeg"/><Relationship Id="rId10" Type="http://schemas.openxmlformats.org/officeDocument/2006/relationships/image" Target="../media/image55.jpeg"/><Relationship Id="rId4" Type="http://schemas.openxmlformats.org/officeDocument/2006/relationships/image" Target="../media/image49.jpeg"/><Relationship Id="rId9" Type="http://schemas.openxmlformats.org/officeDocument/2006/relationships/image" Target="../media/image54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60.jpeg"/><Relationship Id="rId7" Type="http://schemas.openxmlformats.org/officeDocument/2006/relationships/image" Target="../media/image47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png"/><Relationship Id="rId7" Type="http://schemas.openxmlformats.org/officeDocument/2006/relationships/image" Target="../media/image2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4;&#1082;&#1089;&#1072;&#1085;&#1072;\2%20&#1042;%20&#1082;&#1083;&#1072;&#1089;&#1089;%202012-2013%20&#1075;&#1075;\&#1044;&#1086;&#1085;&#1086;&#1074;&#1077;&#1076;&#1077;&#1085;&#1080;&#1077;\&#1063;&#1077;&#1083;&#1086;&#1074;&#1077;&#1082;%20-%20&#1093;&#1086;&#1079;&#1103;&#1080;%20&#1087;&#1088;&#1080;&#1088;&#1086;&#1076;&#1099;\&#1063;&#1077;&#1083;&#1086;&#1074;&#1077;&#1082;%20-%20&#1093;&#1086;&#1079;&#1103;&#1080;&#1085;%20&#1087;&#1088;&#1080;&#1088;&#1086;&#1076;&#1099;\Progulka.mp3" TargetMode="Externa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2976" y="1714488"/>
            <a:ext cx="7143800" cy="132343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8000" b="1" spc="50" dirty="0" err="1">
                <a:ln w="11430"/>
                <a:solidFill>
                  <a:srgbClr val="00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Доноведение</a:t>
            </a:r>
            <a:endParaRPr lang="ru-RU" sz="8000" b="1" spc="50" dirty="0">
              <a:ln w="11430"/>
              <a:solidFill>
                <a:srgbClr val="0066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44091" y="3357562"/>
            <a:ext cx="275472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5400" b="1" spc="50" dirty="0">
                <a:ln w="11430"/>
                <a:solidFill>
                  <a:srgbClr val="0099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2 класс</a:t>
            </a:r>
          </a:p>
        </p:txBody>
      </p:sp>
      <p:pic>
        <p:nvPicPr>
          <p:cNvPr id="7" name="фоновая музы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07218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6794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2071688" y="428625"/>
            <a:ext cx="4978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8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Не разоряйте муравейники</a:t>
            </a:r>
          </a:p>
        </p:txBody>
      </p:sp>
      <p:pic>
        <p:nvPicPr>
          <p:cNvPr id="11267" name="Picture 5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5" y="1143000"/>
            <a:ext cx="771525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Rectangle 6"/>
          <p:cNvSpPr>
            <a:spLocks noGrp="1" noChangeArrowheads="1"/>
          </p:cNvSpPr>
          <p:nvPr>
            <p:ph type="title"/>
          </p:nvPr>
        </p:nvSpPr>
        <p:spPr>
          <a:xfrm>
            <a:off x="20320000" y="15240000"/>
            <a:ext cx="8229600" cy="1371600"/>
          </a:xfrm>
        </p:spPr>
        <p:txBody>
          <a:bodyPr/>
          <a:lstStyle/>
          <a:p>
            <a:r>
              <a:rPr lang="ru-RU" altLang="ru-RU" smtClean="0"/>
              <a:t>Не разоряйте муравейники. Муравьи – лесные санитары; так прозвали люди их недаром! Чтобы лес красив был и здоров, без личинок вредных и жуков, муравьи на страже день и ночь: гонят разных короедов прочь! Только ты им, друг мой, не мешай! Муравейники не разоряй! Эти санитары так нужны для лесов твоей родной страны!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571500" y="1000125"/>
            <a:ext cx="34401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8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Не рвите полевые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8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цветы</a:t>
            </a:r>
          </a:p>
        </p:txBody>
      </p:sp>
      <p:pic>
        <p:nvPicPr>
          <p:cNvPr id="12291" name="Picture 4" descr="f7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438" y="5072063"/>
            <a:ext cx="1455737" cy="138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5" descr="f11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5300663"/>
            <a:ext cx="1152525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6" descr="flowers32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713" y="5229225"/>
            <a:ext cx="981075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7" descr="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5" y="285750"/>
            <a:ext cx="4191000" cy="628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8" descr="butterfly12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50" y="2643188"/>
            <a:ext cx="952500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6" name="Rectangle 9"/>
          <p:cNvSpPr>
            <a:spLocks noGrp="1" noChangeArrowheads="1"/>
          </p:cNvSpPr>
          <p:nvPr>
            <p:ph type="title"/>
          </p:nvPr>
        </p:nvSpPr>
        <p:spPr>
          <a:xfrm>
            <a:off x="20320000" y="15240000"/>
            <a:ext cx="8229600" cy="1371600"/>
          </a:xfrm>
        </p:spPr>
        <p:txBody>
          <a:bodyPr/>
          <a:lstStyle/>
          <a:p>
            <a:r>
              <a:rPr lang="ru-RU" altLang="ru-RU" smtClean="0"/>
              <a:t>Не рвите полевые цветы. Цветы украшают луга и леса но это не только природы краса- В них пчёлы находят целительный дар, И бабочки пьют из них сладкий нектар. Не надо, друзья, их бессмысленно рвать, не надо букеты из них составлять… завянут букеты…погибнут цветы… И больше не будет такой красоты!</a:t>
            </a:r>
          </a:p>
        </p:txBody>
      </p:sp>
      <p:pic>
        <p:nvPicPr>
          <p:cNvPr id="12297" name="Picture 8" descr="butterfly12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64752">
            <a:off x="2286000" y="3714750"/>
            <a:ext cx="952500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Picture 8" descr="butterfly12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790826" y="2066925"/>
            <a:ext cx="952500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714625" y="428625"/>
            <a:ext cx="42084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8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Не рвите редкие цветы</a:t>
            </a:r>
          </a:p>
        </p:txBody>
      </p:sp>
      <p:pic>
        <p:nvPicPr>
          <p:cNvPr id="13315" name="Picture 5" descr="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3" y="928688"/>
            <a:ext cx="8143875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Rectangle 6"/>
          <p:cNvSpPr>
            <a:spLocks noGrp="1" noChangeArrowheads="1"/>
          </p:cNvSpPr>
          <p:nvPr>
            <p:ph type="title"/>
          </p:nvPr>
        </p:nvSpPr>
        <p:spPr>
          <a:xfrm>
            <a:off x="20320000" y="15240000"/>
            <a:ext cx="8229600" cy="1371600"/>
          </a:xfrm>
        </p:spPr>
        <p:txBody>
          <a:bodyPr/>
          <a:lstStyle/>
          <a:p>
            <a:r>
              <a:rPr lang="ru-RU" altLang="ru-RU" smtClean="0"/>
              <a:t>Не рвите редкие цветы. Есть цветочки редкие, белые и нежные: вам кивнут приветливо ландыши, подснежники… Только рвать не надо их – С ними лес добрей, светлей. Ведь теперь цветов таких очень мало на земле…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57250" y="500063"/>
            <a:ext cx="75596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8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       Не забирай из леса домой животных</a:t>
            </a:r>
          </a:p>
        </p:txBody>
      </p:sp>
      <p:pic>
        <p:nvPicPr>
          <p:cNvPr id="14339" name="Picture 7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5" y="1000125"/>
            <a:ext cx="7929563" cy="528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Rectangle 8"/>
          <p:cNvSpPr>
            <a:spLocks noGrp="1" noChangeArrowheads="1"/>
          </p:cNvSpPr>
          <p:nvPr>
            <p:ph type="title"/>
          </p:nvPr>
        </p:nvSpPr>
        <p:spPr>
          <a:xfrm>
            <a:off x="20320000" y="15240000"/>
            <a:ext cx="8229600" cy="1371600"/>
          </a:xfrm>
        </p:spPr>
        <p:txBody>
          <a:bodyPr/>
          <a:lstStyle/>
          <a:p>
            <a:r>
              <a:rPr lang="ru-RU" altLang="ru-RU" smtClean="0"/>
              <a:t>Не забирай из леса домой животных. Для ёжиков и белок лес – это дом родной. Они живут там смело И летом и зимой: Поэтому не стоит их в город забирать… поверь: они в неволе не будут есть и спать… Находят пропитанье своих детей растят И уходить из леса нисколько не хотят…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571500" y="785813"/>
            <a:ext cx="39274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8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Не ловите бабочек и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8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         стрекоз</a:t>
            </a:r>
          </a:p>
        </p:txBody>
      </p:sp>
      <p:pic>
        <p:nvPicPr>
          <p:cNvPr id="15363" name="Picture 5" descr="butterfly4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813" y="2357438"/>
            <a:ext cx="1438275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6" descr="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285750"/>
            <a:ext cx="4214812" cy="6319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7" descr="butterfly61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77892">
            <a:off x="7885113" y="65088"/>
            <a:ext cx="8636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8" descr="butterfly3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773238"/>
            <a:ext cx="9525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9" descr="butterfly16"/>
          <p:cNvPicPr>
            <a:picLocks noChangeAspect="1" noChangeArrowheads="1" noCrop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99184">
            <a:off x="2009775" y="4956175"/>
            <a:ext cx="855663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8" name="Rectangle 10"/>
          <p:cNvSpPr>
            <a:spLocks noGrp="1" noChangeArrowheads="1"/>
          </p:cNvSpPr>
          <p:nvPr>
            <p:ph type="title"/>
          </p:nvPr>
        </p:nvSpPr>
        <p:spPr>
          <a:xfrm>
            <a:off x="20320000" y="15240000"/>
            <a:ext cx="8229600" cy="1371600"/>
          </a:xfrm>
        </p:spPr>
        <p:txBody>
          <a:bodyPr/>
          <a:lstStyle/>
          <a:p>
            <a:r>
              <a:rPr lang="ru-RU" altLang="ru-RU" smtClean="0"/>
              <a:t>Не ловите бабочек и стрекоз. Бабочка цветная над тобой порхает… стрекоза резвится, пляшет, веселится… Лету все так рады! Их ловить не надо… пусть себе летают, землю украшают…</a:t>
            </a:r>
          </a:p>
        </p:txBody>
      </p:sp>
      <p:pic>
        <p:nvPicPr>
          <p:cNvPr id="15369" name="Picture 8" descr="butterfly12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219451" y="2852737"/>
            <a:ext cx="952500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2928938" y="428625"/>
            <a:ext cx="32829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8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Не шумите в лесу</a:t>
            </a:r>
          </a:p>
        </p:txBody>
      </p:sp>
      <p:pic>
        <p:nvPicPr>
          <p:cNvPr id="16387" name="Picture 6" descr="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5" y="928688"/>
            <a:ext cx="8215313" cy="547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Rectangle 7"/>
          <p:cNvSpPr>
            <a:spLocks noGrp="1" noChangeArrowheads="1"/>
          </p:cNvSpPr>
          <p:nvPr>
            <p:ph type="title"/>
          </p:nvPr>
        </p:nvSpPr>
        <p:spPr>
          <a:xfrm>
            <a:off x="20320000" y="15240000"/>
            <a:ext cx="8229600" cy="1371600"/>
          </a:xfrm>
        </p:spPr>
        <p:txBody>
          <a:bodyPr/>
          <a:lstStyle/>
          <a:p>
            <a:r>
              <a:rPr lang="ru-RU" altLang="ru-RU" smtClean="0"/>
              <a:t>Не шумите в лесу. У леса музыка своя… её послушайте друзья! Вот птичьи трели раздались, вот белка скачет вверх и вниз, А вот кузнечик затрещал, по ветке дятел застучал… Как много звуков тут и там! В лесу не нужен шум и гам: нельзя шуметь, галдеть, кричать И громко музыку включать!</a:t>
            </a:r>
          </a:p>
        </p:txBody>
      </p:sp>
      <p:pic>
        <p:nvPicPr>
          <p:cNvPr id="8" name="Лес птич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3938" y="6143625"/>
            <a:ext cx="500062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932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1714500" y="428625"/>
            <a:ext cx="55562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8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    Не разжигай в лесу костёр </a:t>
            </a:r>
          </a:p>
        </p:txBody>
      </p:sp>
      <p:pic>
        <p:nvPicPr>
          <p:cNvPr id="17411" name="Picture 4" descr="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3" y="928688"/>
            <a:ext cx="8286750" cy="552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Rectangle 5"/>
          <p:cNvSpPr>
            <a:spLocks noGrp="1" noChangeArrowheads="1"/>
          </p:cNvSpPr>
          <p:nvPr>
            <p:ph type="title"/>
          </p:nvPr>
        </p:nvSpPr>
        <p:spPr>
          <a:xfrm>
            <a:off x="20320000" y="15240000"/>
            <a:ext cx="8229600" cy="1371600"/>
          </a:xfrm>
        </p:spPr>
        <p:txBody>
          <a:bodyPr/>
          <a:lstStyle/>
          <a:p>
            <a:r>
              <a:rPr lang="ru-RU" altLang="ru-RU" smtClean="0"/>
              <a:t>Не разжигай костёр в лесу без взрослых. Без взрослых с огнём развлекаться опасно – закончиться может забава ужасно. В лесу очень сухо бывает порой, костёр обернётся серьёзной бедой! Представьте, что пламя легко разгорится, начнёт полыхать, разбегаться искриться – его потушить невозможно тогда… пожары лесные – большая беда!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40948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57166"/>
            <a:ext cx="7429552" cy="616461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Picture 6" descr="1970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214290"/>
            <a:ext cx="6715172" cy="64167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Picture 6" descr="mr_2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428604"/>
            <a:ext cx="7929618" cy="59466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xit" presetSubtype="0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1643063" y="357188"/>
            <a:ext cx="6496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8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Не вырывайте кустарники с корнем</a:t>
            </a:r>
          </a:p>
        </p:txBody>
      </p:sp>
      <p:pic>
        <p:nvPicPr>
          <p:cNvPr id="19459" name="Picture 6" descr="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5" y="857250"/>
            <a:ext cx="8286750" cy="552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Rectangle 7"/>
          <p:cNvSpPr>
            <a:spLocks noGrp="1" noChangeArrowheads="1"/>
          </p:cNvSpPr>
          <p:nvPr>
            <p:ph type="title"/>
          </p:nvPr>
        </p:nvSpPr>
        <p:spPr>
          <a:xfrm>
            <a:off x="20320000" y="15240000"/>
            <a:ext cx="8229600" cy="1371600"/>
          </a:xfrm>
        </p:spPr>
        <p:txBody>
          <a:bodyPr/>
          <a:lstStyle/>
          <a:p>
            <a:r>
              <a:rPr lang="ru-RU" altLang="ru-RU" smtClean="0"/>
              <a:t>Не вырывайте кустарники с корнем. Раз ты собрался по грибы – С собою острый нож бери; им аккуратно гриб срезай – В земле грибницу оставляй. А если встретил землянику, куст брусники иль черники – нежно ягодки сорви, А куст – оставь, побереги.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Картинка 37 из 59238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5" y="285750"/>
            <a:ext cx="8143875" cy="627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71736" y="2714620"/>
            <a:ext cx="3281604" cy="132343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charset="0"/>
              </a:rPr>
              <a:t>Лесная </a:t>
            </a:r>
          </a:p>
          <a:p>
            <a:pPr algn="ctr" eaLnBrk="1" hangingPunct="1">
              <a:defRPr/>
            </a:pPr>
            <a:r>
              <a:rPr lang="ru-RU" sz="4000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charset="0"/>
              </a:rPr>
              <a:t>физминутка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charset="0"/>
            </a:endParaRPr>
          </a:p>
        </p:txBody>
      </p:sp>
      <p:pic>
        <p:nvPicPr>
          <p:cNvPr id="6" name="Лес птич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0" y="600075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932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7188" y="285750"/>
            <a:ext cx="8501062" cy="1785938"/>
          </a:xfrm>
        </p:spPr>
        <p:txBody>
          <a:bodyPr/>
          <a:lstStyle/>
          <a:p>
            <a:pPr eaLnBrk="1" hangingPunct="1"/>
            <a:r>
              <a:rPr lang="ru-RU" altLang="ru-RU" sz="6000" b="1" smtClean="0">
                <a:solidFill>
                  <a:srgbClr val="006600"/>
                </a:solidFill>
                <a:latin typeface="Monotype Corsiva" panose="03010101010201010101" pitchFamily="66" charset="0"/>
              </a:rPr>
              <a:t>Человек – хозяин природы?</a:t>
            </a:r>
          </a:p>
        </p:txBody>
      </p:sp>
      <p:pic>
        <p:nvPicPr>
          <p:cNvPr id="3" name="Picture 4" descr="D:\Оксана\2 В класс 2012-2013 гг\Доноведение\Человек - хозяи природы\_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571611"/>
            <a:ext cx="7429552" cy="486087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G.Ventura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00075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 nodeType="clickPar">
                      <p:stCondLst>
                        <p:cond delay="0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4829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05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1" descr="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7050" y="3068638"/>
            <a:ext cx="1597025" cy="1597025"/>
          </a:xfrm>
          <a:prstGeom prst="rect">
            <a:avLst/>
          </a:prstGeom>
          <a:noFill/>
          <a:ln w="28575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solidFill>
                  <a:srgbClr val="006600"/>
                </a:solidFill>
              </a:rPr>
              <a:t>Что наносит вред природе?</a:t>
            </a:r>
          </a:p>
        </p:txBody>
      </p:sp>
      <p:pic>
        <p:nvPicPr>
          <p:cNvPr id="15364" name="Picture 4" descr="кышен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0338" y="1341438"/>
            <a:ext cx="1557337" cy="1439862"/>
          </a:xfrm>
          <a:prstGeom prst="rect">
            <a:avLst/>
          </a:prstGeom>
          <a:noFill/>
          <a:ln w="28575">
            <a:solidFill>
              <a:srgbClr val="CC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9" name="Picture 5" descr="шнеышы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1341438"/>
            <a:ext cx="1617663" cy="1457325"/>
          </a:xfrm>
          <a:prstGeom prst="rect">
            <a:avLst/>
          </a:prstGeom>
          <a:noFill/>
          <a:ln w="28575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0" name="Picture 6" descr="ыеншеышл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025" y="1341438"/>
            <a:ext cx="1655763" cy="1487487"/>
          </a:xfrm>
          <a:prstGeom prst="rect">
            <a:avLst/>
          </a:prstGeom>
          <a:noFill/>
          <a:ln w="28575">
            <a:solidFill>
              <a:srgbClr val="66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7" name="Picture 7" descr="шыенш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313" y="3068638"/>
            <a:ext cx="1628775" cy="1487487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2" name="Picture 12" descr="2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775" y="4868863"/>
            <a:ext cx="1444625" cy="1444625"/>
          </a:xfrm>
          <a:prstGeom prst="rect">
            <a:avLst/>
          </a:prstGeom>
          <a:noFill/>
          <a:ln w="28575">
            <a:solidFill>
              <a:srgbClr val="FF66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3" name="Picture 13" descr="шышы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3068638"/>
            <a:ext cx="1657350" cy="1373187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5" name="Picture 15" descr="5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7900" y="3068638"/>
            <a:ext cx="1643063" cy="157797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7" name="Picture 17" descr="6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7900" y="1341438"/>
            <a:ext cx="1511300" cy="143986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8" name="Picture 18" descr="шынш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7900" y="4941888"/>
            <a:ext cx="1728788" cy="1387475"/>
          </a:xfrm>
          <a:prstGeom prst="rect">
            <a:avLst/>
          </a:prstGeom>
          <a:noFill/>
          <a:ln w="28575">
            <a:solidFill>
              <a:srgbClr val="FF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7" name="Picture 19" descr="19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4868863"/>
            <a:ext cx="1943100" cy="1368425"/>
          </a:xfrm>
          <a:prstGeom prst="rect">
            <a:avLst/>
          </a:prstGeom>
          <a:noFill/>
          <a:ln w="28575">
            <a:solidFill>
              <a:srgbClr val="00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8" name="Picture 20" descr="22-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488" y="4941888"/>
            <a:ext cx="1511300" cy="1439862"/>
          </a:xfrm>
          <a:prstGeom prst="rect">
            <a:avLst/>
          </a:prstGeom>
          <a:noFill/>
          <a:ln w="2857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19" name="Line 22"/>
          <p:cNvSpPr>
            <a:spLocks noChangeShapeType="1"/>
          </p:cNvSpPr>
          <p:nvPr/>
        </p:nvSpPr>
        <p:spPr bwMode="auto">
          <a:xfrm flipH="1">
            <a:off x="7740650" y="3357563"/>
            <a:ext cx="215900" cy="28733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20" name="Line 23"/>
          <p:cNvSpPr>
            <a:spLocks noChangeShapeType="1"/>
          </p:cNvSpPr>
          <p:nvPr/>
        </p:nvSpPr>
        <p:spPr bwMode="auto">
          <a:xfrm>
            <a:off x="6948488" y="3573463"/>
            <a:ext cx="217487" cy="14446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21" name="Line 24"/>
          <p:cNvSpPr>
            <a:spLocks noChangeShapeType="1"/>
          </p:cNvSpPr>
          <p:nvPr/>
        </p:nvSpPr>
        <p:spPr bwMode="auto">
          <a:xfrm flipH="1">
            <a:off x="8101013" y="3644900"/>
            <a:ext cx="287337" cy="2159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3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53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53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3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 nodeType="clickPar">
                      <p:stCondLst>
                        <p:cond delay="0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53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 nodeType="clickPar">
                      <p:stCondLst>
                        <p:cond delay="0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53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 nodeType="clickPar">
                      <p:stCondLst>
                        <p:cond delay="0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8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solidFill>
                  <a:srgbClr val="FF0000"/>
                </a:solidFill>
              </a:rPr>
              <a:t>Будь природе другом!</a:t>
            </a:r>
          </a:p>
        </p:txBody>
      </p:sp>
      <p:pic>
        <p:nvPicPr>
          <p:cNvPr id="16390" name="Picture 6" descr="шныншл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938" y="2636838"/>
            <a:ext cx="2060575" cy="2087562"/>
          </a:xfrm>
          <a:prstGeom prst="rect">
            <a:avLst/>
          </a:prstGeom>
          <a:noFill/>
          <a:ln w="38100">
            <a:solidFill>
              <a:srgbClr val="FF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1" name="Picture 7" descr="шнеышы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6013" y="1268413"/>
            <a:ext cx="1760537" cy="1585912"/>
          </a:xfrm>
          <a:prstGeom prst="rect">
            <a:avLst/>
          </a:prstGeom>
          <a:noFill/>
          <a:ln w="28575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3" name="Picture 8" descr="шышы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3089275"/>
            <a:ext cx="1800225" cy="149225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3" name="Picture 9" descr="1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0" y="4868863"/>
            <a:ext cx="1800225" cy="1512887"/>
          </a:xfrm>
          <a:prstGeom prst="rect">
            <a:avLst/>
          </a:prstGeom>
          <a:noFill/>
          <a:ln w="28575">
            <a:solidFill>
              <a:srgbClr val="00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4" name="Picture 10" descr="ыеншеышл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888" y="1268413"/>
            <a:ext cx="1655762" cy="1487487"/>
          </a:xfrm>
          <a:prstGeom prst="rect">
            <a:avLst/>
          </a:prstGeom>
          <a:noFill/>
          <a:ln w="28575">
            <a:solidFill>
              <a:srgbClr val="66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5" name="Picture 11" descr="2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7050" y="3068638"/>
            <a:ext cx="1597025" cy="1597025"/>
          </a:xfrm>
          <a:prstGeom prst="rect">
            <a:avLst/>
          </a:prstGeom>
          <a:noFill/>
          <a:ln w="28575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6" name="Picture 12" descr="22-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4868863"/>
            <a:ext cx="1800225" cy="1512887"/>
          </a:xfrm>
          <a:prstGeom prst="rect">
            <a:avLst/>
          </a:prstGeom>
          <a:noFill/>
          <a:ln w="2857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8" name="Line 13"/>
          <p:cNvSpPr>
            <a:spLocks noChangeShapeType="1"/>
          </p:cNvSpPr>
          <p:nvPr/>
        </p:nvSpPr>
        <p:spPr bwMode="auto">
          <a:xfrm>
            <a:off x="6948488" y="3573463"/>
            <a:ext cx="217487" cy="14446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39" name="Line 14"/>
          <p:cNvSpPr>
            <a:spLocks noChangeShapeType="1"/>
          </p:cNvSpPr>
          <p:nvPr/>
        </p:nvSpPr>
        <p:spPr bwMode="auto">
          <a:xfrm flipH="1">
            <a:off x="7740650" y="3357563"/>
            <a:ext cx="215900" cy="28733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40" name="Line 15"/>
          <p:cNvSpPr>
            <a:spLocks noChangeShapeType="1"/>
          </p:cNvSpPr>
          <p:nvPr/>
        </p:nvSpPr>
        <p:spPr bwMode="auto">
          <a:xfrm flipH="1">
            <a:off x="8101013" y="3644900"/>
            <a:ext cx="287337" cy="2159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400" name="Line 16"/>
          <p:cNvSpPr>
            <a:spLocks noChangeShapeType="1"/>
          </p:cNvSpPr>
          <p:nvPr/>
        </p:nvSpPr>
        <p:spPr bwMode="auto">
          <a:xfrm flipH="1">
            <a:off x="2987675" y="4724400"/>
            <a:ext cx="863600" cy="100965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401" name="Line 17"/>
          <p:cNvSpPr>
            <a:spLocks noChangeShapeType="1"/>
          </p:cNvSpPr>
          <p:nvPr/>
        </p:nvSpPr>
        <p:spPr bwMode="auto">
          <a:xfrm>
            <a:off x="5364163" y="4724400"/>
            <a:ext cx="936625" cy="93662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403" name="Line 19"/>
          <p:cNvSpPr>
            <a:spLocks noChangeShapeType="1"/>
          </p:cNvSpPr>
          <p:nvPr/>
        </p:nvSpPr>
        <p:spPr bwMode="auto">
          <a:xfrm flipH="1">
            <a:off x="2411413" y="3716338"/>
            <a:ext cx="1152525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404" name="Line 20"/>
          <p:cNvSpPr>
            <a:spLocks noChangeShapeType="1"/>
          </p:cNvSpPr>
          <p:nvPr/>
        </p:nvSpPr>
        <p:spPr bwMode="auto">
          <a:xfrm>
            <a:off x="5651500" y="3716338"/>
            <a:ext cx="122555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405" name="Line 21"/>
          <p:cNvSpPr>
            <a:spLocks noChangeShapeType="1"/>
          </p:cNvSpPr>
          <p:nvPr/>
        </p:nvSpPr>
        <p:spPr bwMode="auto">
          <a:xfrm flipH="1" flipV="1">
            <a:off x="2843213" y="1989138"/>
            <a:ext cx="1152525" cy="6477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406" name="Line 22"/>
          <p:cNvSpPr>
            <a:spLocks noChangeShapeType="1"/>
          </p:cNvSpPr>
          <p:nvPr/>
        </p:nvSpPr>
        <p:spPr bwMode="auto">
          <a:xfrm flipV="1">
            <a:off x="5076825" y="1989138"/>
            <a:ext cx="1008063" cy="6477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6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6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6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16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0" grpId="0" animBg="1"/>
      <p:bldP spid="16401" grpId="0" animBg="1"/>
      <p:bldP spid="16403" grpId="0" animBg="1"/>
      <p:bldP spid="16404" grpId="0" animBg="1"/>
      <p:bldP spid="16405" grpId="0" animBg="1"/>
      <p:bldP spid="1640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57188" y="285750"/>
            <a:ext cx="8501062" cy="1785938"/>
          </a:xfrm>
          <a:prstGeom prst="rect">
            <a:avLst/>
          </a:prstGeom>
        </p:spPr>
        <p:txBody>
          <a:bodyPr/>
          <a:lstStyle/>
          <a:p>
            <a:pPr algn="ctr" eaLnBrk="1" hangingPunct="1">
              <a:defRPr/>
            </a:pPr>
            <a:r>
              <a:rPr lang="ru-RU" sz="3600" b="1" kern="0" dirty="0">
                <a:solidFill>
                  <a:srgbClr val="006600"/>
                </a:solidFill>
                <a:latin typeface="Monotype Corsiva" pitchFamily="66" charset="0"/>
                <a:ea typeface="+mj-ea"/>
                <a:cs typeface="+mj-cs"/>
              </a:rPr>
              <a:t>Продолжи народную пословицу или примету. Соедини начало и конец.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8625" y="1643063"/>
            <a:ext cx="3500438" cy="642937"/>
          </a:xfrm>
          <a:prstGeom prst="rect">
            <a:avLst/>
          </a:prstGeom>
          <a:solidFill>
            <a:srgbClr val="C6E5B9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800" b="1" dirty="0">
                <a:solidFill>
                  <a:srgbClr val="006600"/>
                </a:solidFill>
              </a:rPr>
              <a:t>Судьба природы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8625" y="3929063"/>
            <a:ext cx="3500438" cy="642937"/>
          </a:xfrm>
          <a:prstGeom prst="rect">
            <a:avLst/>
          </a:prstGeom>
          <a:solidFill>
            <a:srgbClr val="C6E5B9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800" b="1" dirty="0">
                <a:solidFill>
                  <a:srgbClr val="006600"/>
                </a:solidFill>
              </a:rPr>
              <a:t>Земля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8625" y="2714625"/>
            <a:ext cx="3500438" cy="642938"/>
          </a:xfrm>
          <a:prstGeom prst="rect">
            <a:avLst/>
          </a:prstGeom>
          <a:solidFill>
            <a:srgbClr val="C6E5B9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600" b="1" dirty="0">
                <a:solidFill>
                  <a:srgbClr val="006600"/>
                </a:solidFill>
              </a:rPr>
              <a:t>Без хозяина Земля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28625" y="5072063"/>
            <a:ext cx="3500438" cy="642937"/>
          </a:xfrm>
          <a:prstGeom prst="rect">
            <a:avLst/>
          </a:prstGeom>
          <a:solidFill>
            <a:srgbClr val="C6E5B9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600" b="1" dirty="0">
                <a:solidFill>
                  <a:srgbClr val="006600"/>
                </a:solidFill>
              </a:rPr>
              <a:t>Степи да леса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072063" y="1643063"/>
            <a:ext cx="3500437" cy="642937"/>
          </a:xfrm>
          <a:prstGeom prst="rect">
            <a:avLst/>
          </a:prstGeom>
          <a:solidFill>
            <a:srgbClr val="C6E5B9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600" b="1" dirty="0">
                <a:solidFill>
                  <a:srgbClr val="006600"/>
                </a:solidFill>
              </a:rPr>
              <a:t>заботу любит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143500" y="2714625"/>
            <a:ext cx="3500438" cy="642938"/>
          </a:xfrm>
          <a:prstGeom prst="rect">
            <a:avLst/>
          </a:prstGeom>
          <a:solidFill>
            <a:srgbClr val="C6E5B9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600" b="1" dirty="0">
                <a:solidFill>
                  <a:srgbClr val="006600"/>
                </a:solidFill>
              </a:rPr>
              <a:t>родного края краса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143500" y="3929063"/>
            <a:ext cx="3500438" cy="642937"/>
          </a:xfrm>
          <a:prstGeom prst="rect">
            <a:avLst/>
          </a:prstGeom>
          <a:solidFill>
            <a:srgbClr val="C6E5B9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800" b="1" dirty="0">
                <a:solidFill>
                  <a:srgbClr val="006600"/>
                </a:solidFill>
              </a:rPr>
              <a:t>судьба Родины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214938" y="5072063"/>
            <a:ext cx="3500437" cy="642937"/>
          </a:xfrm>
          <a:prstGeom prst="rect">
            <a:avLst/>
          </a:prstGeom>
          <a:solidFill>
            <a:srgbClr val="C6E5B9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800" b="1" dirty="0">
                <a:solidFill>
                  <a:srgbClr val="006600"/>
                </a:solidFill>
              </a:rPr>
              <a:t>круглая сирота</a:t>
            </a:r>
          </a:p>
        </p:txBody>
      </p:sp>
      <p:cxnSp>
        <p:nvCxnSpPr>
          <p:cNvPr id="16" name="Прямая со стрелкой 15"/>
          <p:cNvCxnSpPr>
            <a:stCxn id="5" idx="3"/>
            <a:endCxn id="11" idx="1"/>
          </p:cNvCxnSpPr>
          <p:nvPr/>
        </p:nvCxnSpPr>
        <p:spPr>
          <a:xfrm>
            <a:off x="3929063" y="1963738"/>
            <a:ext cx="1214437" cy="2287587"/>
          </a:xfrm>
          <a:prstGeom prst="straightConnector1">
            <a:avLst/>
          </a:prstGeom>
          <a:ln>
            <a:solidFill>
              <a:srgbClr val="FF505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endCxn id="12" idx="1"/>
          </p:cNvCxnSpPr>
          <p:nvPr/>
        </p:nvCxnSpPr>
        <p:spPr>
          <a:xfrm rot="16200000" flipH="1">
            <a:off x="3482182" y="3661569"/>
            <a:ext cx="2179637" cy="1285875"/>
          </a:xfrm>
          <a:prstGeom prst="straightConnector1">
            <a:avLst/>
          </a:prstGeom>
          <a:ln>
            <a:solidFill>
              <a:srgbClr val="FF505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6" idx="3"/>
          </p:cNvCxnSpPr>
          <p:nvPr/>
        </p:nvCxnSpPr>
        <p:spPr>
          <a:xfrm flipV="1">
            <a:off x="3929063" y="2000250"/>
            <a:ext cx="1071562" cy="2251075"/>
          </a:xfrm>
          <a:prstGeom prst="straightConnector1">
            <a:avLst/>
          </a:prstGeom>
          <a:ln>
            <a:solidFill>
              <a:srgbClr val="FF505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8" idx="3"/>
          </p:cNvCxnSpPr>
          <p:nvPr/>
        </p:nvCxnSpPr>
        <p:spPr>
          <a:xfrm flipV="1">
            <a:off x="3929063" y="3143250"/>
            <a:ext cx="1143000" cy="2251075"/>
          </a:xfrm>
          <a:prstGeom prst="straightConnector1">
            <a:avLst/>
          </a:prstGeom>
          <a:ln>
            <a:solidFill>
              <a:srgbClr val="FF505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63" y="1143000"/>
            <a:ext cx="3500437" cy="642938"/>
          </a:xfrm>
          <a:prstGeom prst="rect">
            <a:avLst/>
          </a:prstGeom>
          <a:solidFill>
            <a:srgbClr val="C6E5B9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800" b="1" dirty="0">
                <a:solidFill>
                  <a:srgbClr val="006600"/>
                </a:solidFill>
              </a:rPr>
              <a:t>Больше птиц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00063" y="2857500"/>
            <a:ext cx="3500437" cy="642938"/>
          </a:xfrm>
          <a:prstGeom prst="rect">
            <a:avLst/>
          </a:prstGeom>
          <a:solidFill>
            <a:srgbClr val="C6E5B9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800" b="1" dirty="0">
                <a:solidFill>
                  <a:srgbClr val="006600"/>
                </a:solidFill>
              </a:rPr>
              <a:t>Срубили кусты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0063" y="4714875"/>
            <a:ext cx="3500437" cy="642938"/>
          </a:xfrm>
          <a:prstGeom prst="rect">
            <a:avLst/>
          </a:prstGeom>
          <a:solidFill>
            <a:srgbClr val="C6E5B9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800" b="1" dirty="0">
                <a:solidFill>
                  <a:srgbClr val="006600"/>
                </a:solidFill>
              </a:rPr>
              <a:t>Растения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143500" y="4714875"/>
            <a:ext cx="3500438" cy="642938"/>
          </a:xfrm>
          <a:prstGeom prst="rect">
            <a:avLst/>
          </a:prstGeom>
          <a:solidFill>
            <a:srgbClr val="C6E5B9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800" b="1" dirty="0">
                <a:solidFill>
                  <a:srgbClr val="006600"/>
                </a:solidFill>
              </a:rPr>
              <a:t>Земли украшения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143500" y="2857500"/>
            <a:ext cx="3500438" cy="642938"/>
          </a:xfrm>
          <a:prstGeom prst="rect">
            <a:avLst/>
          </a:prstGeom>
          <a:solidFill>
            <a:srgbClr val="C6E5B9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800" b="1" dirty="0">
                <a:solidFill>
                  <a:srgbClr val="006600"/>
                </a:solidFill>
              </a:rPr>
              <a:t>выше урожай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143500" y="1143000"/>
            <a:ext cx="3500438" cy="642938"/>
          </a:xfrm>
          <a:prstGeom prst="rect">
            <a:avLst/>
          </a:prstGeom>
          <a:solidFill>
            <a:srgbClr val="C6E5B9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800" b="1" dirty="0">
                <a:solidFill>
                  <a:srgbClr val="006600"/>
                </a:solidFill>
              </a:rPr>
              <a:t>прощай птицы</a:t>
            </a:r>
          </a:p>
        </p:txBody>
      </p:sp>
      <p:cxnSp>
        <p:nvCxnSpPr>
          <p:cNvPr id="9" name="Прямая со стрелкой 8"/>
          <p:cNvCxnSpPr>
            <a:stCxn id="2" idx="3"/>
            <a:endCxn id="6" idx="1"/>
          </p:cNvCxnSpPr>
          <p:nvPr/>
        </p:nvCxnSpPr>
        <p:spPr>
          <a:xfrm>
            <a:off x="4000500" y="1463675"/>
            <a:ext cx="1143000" cy="1714500"/>
          </a:xfrm>
          <a:prstGeom prst="straightConnector1">
            <a:avLst/>
          </a:prstGeom>
          <a:ln>
            <a:solidFill>
              <a:srgbClr val="FF505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3" idx="3"/>
            <a:endCxn id="7" idx="1"/>
          </p:cNvCxnSpPr>
          <p:nvPr/>
        </p:nvCxnSpPr>
        <p:spPr>
          <a:xfrm flipV="1">
            <a:off x="4000500" y="1463675"/>
            <a:ext cx="1143000" cy="1714500"/>
          </a:xfrm>
          <a:prstGeom prst="straightConnector1">
            <a:avLst/>
          </a:prstGeom>
          <a:ln>
            <a:solidFill>
              <a:srgbClr val="FF505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4" idx="3"/>
            <a:endCxn id="5" idx="1"/>
          </p:cNvCxnSpPr>
          <p:nvPr/>
        </p:nvCxnSpPr>
        <p:spPr>
          <a:xfrm>
            <a:off x="4000500" y="5037138"/>
            <a:ext cx="1143000" cy="1587"/>
          </a:xfrm>
          <a:prstGeom prst="straightConnector1">
            <a:avLst/>
          </a:prstGeom>
          <a:ln>
            <a:solidFill>
              <a:srgbClr val="FF505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57188" y="285750"/>
            <a:ext cx="8501062" cy="1785938"/>
          </a:xfrm>
          <a:prstGeom prst="rect">
            <a:avLst/>
          </a:prstGeom>
        </p:spPr>
        <p:txBody>
          <a:bodyPr/>
          <a:lstStyle/>
          <a:p>
            <a:pPr algn="ctr" eaLnBrk="1" hangingPunct="1">
              <a:defRPr/>
            </a:pPr>
            <a:r>
              <a:rPr lang="ru-RU" sz="3600" b="1" kern="0" dirty="0">
                <a:solidFill>
                  <a:srgbClr val="006600"/>
                </a:solidFill>
                <a:latin typeface="Monotype Corsiva" pitchFamily="66" charset="0"/>
                <a:ea typeface="+mj-ea"/>
                <a:cs typeface="+mj-cs"/>
              </a:rPr>
              <a:t>Вставь подходящие по смыслу слова. </a:t>
            </a:r>
          </a:p>
          <a:p>
            <a:pPr algn="ctr" eaLnBrk="1" hangingPunct="1">
              <a:defRPr/>
            </a:pPr>
            <a:r>
              <a:rPr lang="ru-RU" sz="3600" b="1" kern="0" dirty="0">
                <a:solidFill>
                  <a:srgbClr val="006600"/>
                </a:solidFill>
                <a:latin typeface="Monotype Corsiva" pitchFamily="66" charset="0"/>
                <a:ea typeface="+mj-ea"/>
                <a:cs typeface="+mj-cs"/>
              </a:rPr>
              <a:t>Прочти правила поведения в природе.</a:t>
            </a:r>
          </a:p>
        </p:txBody>
      </p:sp>
      <p:sp>
        <p:nvSpPr>
          <p:cNvPr id="25603" name="Заголовок 2"/>
          <p:cNvSpPr>
            <a:spLocks noGrp="1"/>
          </p:cNvSpPr>
          <p:nvPr>
            <p:ph type="ctrTitle"/>
          </p:nvPr>
        </p:nvSpPr>
        <p:spPr>
          <a:xfrm>
            <a:off x="0" y="5143500"/>
            <a:ext cx="4071938" cy="1285875"/>
          </a:xfrm>
        </p:spPr>
        <p:txBody>
          <a:bodyPr/>
          <a:lstStyle/>
          <a:p>
            <a:pPr eaLnBrk="1" hangingPunct="1"/>
            <a:r>
              <a:rPr lang="ru-RU" altLang="ru-RU" sz="2400" smtClean="0"/>
              <a:t>Слова для справок: 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143250" y="5500688"/>
            <a:ext cx="2414588" cy="757237"/>
          </a:xfrm>
        </p:spPr>
        <p:txBody>
          <a:bodyPr/>
          <a:lstStyle/>
          <a:p>
            <a:pPr eaLnBrk="1" hangingPunct="1"/>
            <a:r>
              <a:rPr lang="ru-RU" altLang="ru-RU" sz="2800" b="1" smtClean="0">
                <a:solidFill>
                  <a:srgbClr val="006600"/>
                </a:solidFill>
              </a:rPr>
              <a:t>ПОСАДИ</a:t>
            </a:r>
            <a:r>
              <a:rPr lang="ru-RU" altLang="ru-RU" sz="2800" smtClean="0"/>
              <a:t>,</a:t>
            </a:r>
          </a:p>
        </p:txBody>
      </p:sp>
      <p:sp>
        <p:nvSpPr>
          <p:cNvPr id="5" name="Подзаголовок 3"/>
          <p:cNvSpPr txBox="1">
            <a:spLocks/>
          </p:cNvSpPr>
          <p:nvPr/>
        </p:nvSpPr>
        <p:spPr bwMode="auto">
          <a:xfrm>
            <a:off x="4857750" y="5500688"/>
            <a:ext cx="2414588" cy="75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1" hangingPunct="1">
              <a:spcBef>
                <a:spcPct val="20000"/>
              </a:spcBef>
              <a:defRPr/>
            </a:pPr>
            <a:r>
              <a:rPr lang="ru-RU" sz="2800" b="1" kern="0" dirty="0">
                <a:solidFill>
                  <a:srgbClr val="0070C0"/>
                </a:solidFill>
                <a:latin typeface="+mn-lt"/>
              </a:rPr>
              <a:t>БЕРЕГИ</a:t>
            </a:r>
            <a:r>
              <a:rPr lang="ru-RU" sz="2800" kern="0" dirty="0">
                <a:latin typeface="+mn-lt"/>
              </a:rPr>
              <a:t>,</a:t>
            </a:r>
          </a:p>
        </p:txBody>
      </p:sp>
      <p:sp>
        <p:nvSpPr>
          <p:cNvPr id="6" name="Подзаголовок 3"/>
          <p:cNvSpPr txBox="1">
            <a:spLocks/>
          </p:cNvSpPr>
          <p:nvPr/>
        </p:nvSpPr>
        <p:spPr bwMode="auto">
          <a:xfrm>
            <a:off x="6572250" y="5500688"/>
            <a:ext cx="2414588" cy="75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1" hangingPunct="1">
              <a:spcBef>
                <a:spcPct val="20000"/>
              </a:spcBef>
              <a:defRPr/>
            </a:pPr>
            <a:r>
              <a:rPr lang="ru-RU" sz="2800" b="1" kern="0" dirty="0">
                <a:solidFill>
                  <a:srgbClr val="FF0000"/>
                </a:solidFill>
                <a:latin typeface="+mn-lt"/>
              </a:rPr>
              <a:t>НЕ ГУБИ</a:t>
            </a:r>
            <a:r>
              <a:rPr lang="ru-RU" sz="2800" kern="0" dirty="0">
                <a:latin typeface="+mn-lt"/>
              </a:rPr>
              <a:t>.</a:t>
            </a:r>
          </a:p>
        </p:txBody>
      </p:sp>
      <p:sp>
        <p:nvSpPr>
          <p:cNvPr id="7" name="Заголовок 2"/>
          <p:cNvSpPr txBox="1">
            <a:spLocks/>
          </p:cNvSpPr>
          <p:nvPr/>
        </p:nvSpPr>
        <p:spPr bwMode="auto">
          <a:xfrm>
            <a:off x="642938" y="1857375"/>
            <a:ext cx="7929562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ru-RU" sz="32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Много леса - ___________________</a:t>
            </a:r>
          </a:p>
          <a:p>
            <a:pPr algn="ctr" eaLnBrk="1" hangingPunct="1">
              <a:defRPr/>
            </a:pPr>
            <a:endParaRPr lang="ru-RU" sz="32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algn="ctr" eaLnBrk="1" hangingPunct="1">
              <a:defRPr/>
            </a:pPr>
            <a:r>
              <a:rPr lang="ru-RU" sz="32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Мало леса - ____________________</a:t>
            </a:r>
          </a:p>
          <a:p>
            <a:pPr algn="ctr" eaLnBrk="1" hangingPunct="1">
              <a:defRPr/>
            </a:pPr>
            <a:endParaRPr lang="ru-RU" sz="32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algn="ctr" eaLnBrk="1" hangingPunct="1">
              <a:defRPr/>
            </a:pPr>
            <a:r>
              <a:rPr lang="ru-RU" sz="32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Нет леса - _____________________ 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07407E-6 L -0.32708 -0.49375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354" y="-246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07407E-6 L -0.17899 -0.35718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58" y="-17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81481E-6 L -0.03629 -0.19282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23" y="-96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4" grpId="1" build="p"/>
      <p:bldP spid="5" grpId="0"/>
      <p:bldP spid="5" grpId="1"/>
      <p:bldP spid="6" grpId="0"/>
      <p:bldP spid="6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D:\Оксана\2 В класс 2012-2013 гг\Доноведение\Человек - хозяи природы\Антуан де Сент-Экзюпер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887586"/>
            <a:ext cx="3214710" cy="43274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1357290" y="285728"/>
            <a:ext cx="6307111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Антуан де Сент-Экзюпери</a:t>
            </a:r>
          </a:p>
        </p:txBody>
      </p:sp>
      <p:pic>
        <p:nvPicPr>
          <p:cNvPr id="4100" name="Picture 6" descr="D:\Оксана\2 В класс 2012-2013 гг\Доноведение\Человек - хозяи природы\LePetitPrinc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5" y="1928813"/>
            <a:ext cx="3810000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500166" y="928670"/>
            <a:ext cx="5918030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«Маленький принц»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468313" y="188913"/>
            <a:ext cx="79914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/>
              <a:t>.</a:t>
            </a:r>
          </a:p>
        </p:txBody>
      </p:sp>
      <p:sp>
        <p:nvSpPr>
          <p:cNvPr id="12291" name="AutoShape 3"/>
          <p:cNvSpPr>
            <a:spLocks noChangeArrowheads="1"/>
          </p:cNvSpPr>
          <p:nvPr/>
        </p:nvSpPr>
        <p:spPr bwMode="auto">
          <a:xfrm>
            <a:off x="1571625" y="571500"/>
            <a:ext cx="6192838" cy="647700"/>
          </a:xfrm>
          <a:prstGeom prst="wedgeRectCallout">
            <a:avLst>
              <a:gd name="adj1" fmla="val -50486"/>
              <a:gd name="adj2" fmla="val 74509"/>
            </a:avLst>
          </a:prstGeom>
          <a:solidFill>
            <a:srgbClr val="BEF7A7"/>
          </a:solidFill>
          <a:ln w="38100">
            <a:solidFill>
              <a:srgbClr val="FF9900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>
                <a:solidFill>
                  <a:srgbClr val="CC3399"/>
                </a:solidFill>
              </a:rPr>
              <a:t>Что природа даёт человеку?</a:t>
            </a:r>
          </a:p>
        </p:txBody>
      </p:sp>
      <p:pic>
        <p:nvPicPr>
          <p:cNvPr id="12293" name="Picture 5" descr="BL00122_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" y="2000250"/>
            <a:ext cx="2519363" cy="219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6" descr="FD00814_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3663" y="2133600"/>
            <a:ext cx="2284412" cy="172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7" descr="J015015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" y="4500563"/>
            <a:ext cx="2576512" cy="193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8" descr="ED00019_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175" y="4724400"/>
            <a:ext cx="2027238" cy="177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Picture 9" descr="J015104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5" y="2143125"/>
            <a:ext cx="1630363" cy="1804988"/>
          </a:xfrm>
          <a:prstGeom prst="rect">
            <a:avLst/>
          </a:prstGeom>
          <a:solidFill>
            <a:srgbClr val="BEF7A7"/>
          </a:solidFill>
          <a:ln w="9525">
            <a:solidFill>
              <a:srgbClr val="CC3399"/>
            </a:solidFill>
            <a:miter lim="800000"/>
            <a:headEnd/>
            <a:tailEnd/>
          </a:ln>
        </p:spPr>
      </p:pic>
      <p:sp>
        <p:nvSpPr>
          <p:cNvPr id="5129" name="AutoShape 10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8748713" y="6453188"/>
            <a:ext cx="215900" cy="215900"/>
          </a:xfrm>
          <a:prstGeom prst="actionButtonBackPrevious">
            <a:avLst/>
          </a:prstGeom>
          <a:solidFill>
            <a:srgbClr val="BEF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pic>
        <p:nvPicPr>
          <p:cNvPr id="12299" name="Picture 11" descr="BD09031_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4005263"/>
            <a:ext cx="2303462" cy="2357437"/>
          </a:xfrm>
          <a:prstGeom prst="rect">
            <a:avLst/>
          </a:prstGeom>
          <a:noFill/>
          <a:ln w="57150">
            <a:solidFill>
              <a:srgbClr val="0000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30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611188" y="908050"/>
            <a:ext cx="4906962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Смотрю на глобус – шар земной,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И вдруг вздохнул он, как живой;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И шепчут мне материки: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«Ты береги нас, береги!»</a:t>
            </a:r>
          </a:p>
        </p:txBody>
      </p:sp>
      <p:sp>
        <p:nvSpPr>
          <p:cNvPr id="6147" name="Text Box 5"/>
          <p:cNvSpPr txBox="1">
            <a:spLocks noChangeArrowheads="1"/>
          </p:cNvSpPr>
          <p:nvPr/>
        </p:nvSpPr>
        <p:spPr bwMode="auto">
          <a:xfrm>
            <a:off x="4643438" y="4286250"/>
            <a:ext cx="4122737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 </a:t>
            </a:r>
            <a:r>
              <a:rPr lang="ru-RU" altLang="ru-RU" sz="2400"/>
              <a:t>В тревоге рощи и леса,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 Роса на травах, как  слеза!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 И тихо  просят родники: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 «Ты береги нас, береги!»</a:t>
            </a:r>
            <a:r>
              <a:rPr lang="ru-RU" altLang="ru-RU" sz="1800"/>
              <a:t> </a:t>
            </a:r>
          </a:p>
        </p:txBody>
      </p:sp>
      <p:pic>
        <p:nvPicPr>
          <p:cNvPr id="6150" name="Picture 6" descr="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525" y="765175"/>
            <a:ext cx="2659063" cy="2663825"/>
          </a:xfrm>
          <a:prstGeom prst="rect">
            <a:avLst/>
          </a:prstGeom>
          <a:noFill/>
          <a:ln w="38100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4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3284538"/>
            <a:ext cx="3673475" cy="290195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4"/>
          <p:cNvSpPr txBox="1">
            <a:spLocks noChangeArrowheads="1"/>
          </p:cNvSpPr>
          <p:nvPr/>
        </p:nvSpPr>
        <p:spPr bwMode="auto">
          <a:xfrm>
            <a:off x="735013" y="1000125"/>
            <a:ext cx="3430587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Грустит глубокая река,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Свои теряя берега,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И слышу голос я реки: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Ты береги нас, береги!</a:t>
            </a:r>
          </a:p>
        </p:txBody>
      </p:sp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4408488" y="4024313"/>
            <a:ext cx="4243387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Остановил олень свой бег: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«Будь человеком, человек!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В тебя мы верим – не солги!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Ты береги нас, береги!»</a:t>
            </a:r>
          </a:p>
        </p:txBody>
      </p:sp>
      <p:pic>
        <p:nvPicPr>
          <p:cNvPr id="7174" name="Picture 6" descr="4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620713"/>
            <a:ext cx="3721100" cy="2790825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4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3552825"/>
            <a:ext cx="3527425" cy="2574925"/>
          </a:xfrm>
          <a:prstGeom prst="rect">
            <a:avLst/>
          </a:prstGeom>
          <a:noFill/>
          <a:ln w="38100">
            <a:solidFill>
              <a:srgbClr val="CC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rogulk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750" y="61436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4" name="Picture 10" descr="D:\Оксана\2 В класс 2012-2013 гг\Доноведение\Человек - хозяи природы\170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313" y="2071688"/>
            <a:ext cx="428625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2071670" y="214290"/>
            <a:ext cx="5286412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С.Михалков </a:t>
            </a:r>
          </a:p>
          <a:p>
            <a:pPr algn="ctr" eaLnBrk="1" hangingPunct="1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«Прогулка»</a:t>
            </a:r>
          </a:p>
        </p:txBody>
      </p:sp>
      <p:pic>
        <p:nvPicPr>
          <p:cNvPr id="31755" name="Picture 11" descr="D:\Оксана\2 В класс 2012-2013 гг\Доноведение\Человек - хозяи природы\i_07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5984" y="428603"/>
            <a:ext cx="5143536" cy="598920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1756" name="Picture 12" descr="D:\Оксана\2 В класс 2012-2013 гг\Доноведение\Человек - хозяи природы\i_075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25" y="357188"/>
            <a:ext cx="5357813" cy="618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7" name="Picture 13" descr="D:\Оксана\2 В класс 2012-2013 гг\Доноведение\Человек - хозяи природы\i_076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4563" y="285750"/>
            <a:ext cx="5357812" cy="624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8" name="Picture 14" descr="D:\Оксана\2 В класс 2012-2013 гг\Доноведение\Человек - хозяи природы\i_07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25" y="285750"/>
            <a:ext cx="5357813" cy="623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9" name="Picture 15" descr="D:\Оксана\2 В класс 2012-2013 гг\Доноведение\Человек - хозяи природы\i_077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1688" y="285750"/>
            <a:ext cx="5500687" cy="631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604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26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40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1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67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1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80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1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2500306"/>
            <a:ext cx="763362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5400" b="1" spc="50" dirty="0">
                <a:ln w="11430"/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Правила друзей леса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4000500" y="428625"/>
            <a:ext cx="50053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8000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 Не разоряйте птичьи гнёзда 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5219700" y="1125538"/>
            <a:ext cx="3319463" cy="405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ahoma" panose="020B0604030504040204" pitchFamily="34" charset="0"/>
                <a:cs typeface="Arial" panose="020B0604020202020204" pitchFamily="34" charset="0"/>
              </a:rPr>
              <a:t>Дети запомнить должны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ahoma" panose="020B0604030504040204" pitchFamily="34" charset="0"/>
                <a:cs typeface="Arial" panose="020B0604020202020204" pitchFamily="34" charset="0"/>
              </a:rPr>
              <a:t>И понять: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ahoma" panose="020B0604030504040204" pitchFamily="34" charset="0"/>
                <a:cs typeface="Arial" panose="020B0604020202020204" pitchFamily="34" charset="0"/>
              </a:rPr>
              <a:t>Гнёзда у птичек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ahoma" panose="020B0604030504040204" pitchFamily="34" charset="0"/>
                <a:cs typeface="Arial" panose="020B0604020202020204" pitchFamily="34" charset="0"/>
              </a:rPr>
              <a:t>Нельзя разорять!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000" b="1">
              <a:latin typeface="Tahoma" panose="020B060403050404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ahoma" panose="020B0604030504040204" pitchFamily="34" charset="0"/>
                <a:cs typeface="Arial" panose="020B0604020202020204" pitchFamily="34" charset="0"/>
              </a:rPr>
              <a:t>   Если в траве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ahoma" panose="020B0604030504040204" pitchFamily="34" charset="0"/>
                <a:cs typeface="Arial" panose="020B0604020202020204" pitchFamily="34" charset="0"/>
              </a:rPr>
              <a:t>   Увидали яйцо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ahoma" panose="020B0604030504040204" pitchFamily="34" charset="0"/>
                <a:cs typeface="Arial" panose="020B0604020202020204" pitchFamily="34" charset="0"/>
              </a:rPr>
              <a:t>   Или услышали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ahoma" panose="020B0604030504040204" pitchFamily="34" charset="0"/>
                <a:cs typeface="Arial" panose="020B0604020202020204" pitchFamily="34" charset="0"/>
              </a:rPr>
              <a:t>   Крики птенцов,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ahoma" panose="020B0604030504040204" pitchFamily="34" charset="0"/>
                <a:cs typeface="Arial" panose="020B0604020202020204" pitchFamily="34" charset="0"/>
              </a:rPr>
              <a:t>   Не приближайтесь,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ahoma" panose="020B0604030504040204" pitchFamily="34" charset="0"/>
                <a:cs typeface="Arial" panose="020B0604020202020204" pitchFamily="34" charset="0"/>
              </a:rPr>
              <a:t>   Не лезьте туда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ahoma" panose="020B0604030504040204" pitchFamily="34" charset="0"/>
                <a:cs typeface="Arial" panose="020B0604020202020204" pitchFamily="34" charset="0"/>
              </a:rPr>
              <a:t>   И не тревожьте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ahoma" panose="020B0604030504040204" pitchFamily="34" charset="0"/>
                <a:cs typeface="Arial" panose="020B0604020202020204" pitchFamily="34" charset="0"/>
              </a:rPr>
              <a:t>   Ни птиц, ни гнезда.</a:t>
            </a:r>
          </a:p>
        </p:txBody>
      </p:sp>
      <p:pic>
        <p:nvPicPr>
          <p:cNvPr id="10244" name="Picture 4" descr="3d29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1725" y="5300663"/>
            <a:ext cx="1204913" cy="120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 descr="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8" y="242888"/>
            <a:ext cx="3857625" cy="6313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Rectangle 6"/>
          <p:cNvSpPr>
            <a:spLocks noGrp="1" noChangeArrowheads="1"/>
          </p:cNvSpPr>
          <p:nvPr>
            <p:ph type="title"/>
          </p:nvPr>
        </p:nvSpPr>
        <p:spPr>
          <a:xfrm>
            <a:off x="20320000" y="15240000"/>
            <a:ext cx="8229600" cy="1371600"/>
          </a:xfrm>
        </p:spPr>
        <p:txBody>
          <a:bodyPr/>
          <a:lstStyle/>
          <a:p>
            <a:r>
              <a:rPr lang="ru-RU" altLang="ru-RU" smtClean="0"/>
              <a:t>Не разоряйте птичьи гнёзда. Дети запомнить должны И понять: гнёзда у птичек нельзя разорять! Если в траве увидали яйцо или услышали крики птенцов, не приближайтесь, не лезьте туда И не тревожьте ни птиц, ни гнезда.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1346</TotalTime>
  <Words>771</Words>
  <Application>Microsoft Office PowerPoint</Application>
  <PresentationFormat>Экран (4:3)</PresentationFormat>
  <Paragraphs>89</Paragraphs>
  <Slides>24</Slides>
  <Notes>0</Notes>
  <HiddenSlides>0</HiddenSlides>
  <MMClips>5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0" baseType="lpstr">
      <vt:lpstr>Arial</vt:lpstr>
      <vt:lpstr>Calibri</vt:lpstr>
      <vt:lpstr>Monotype Corsiva</vt:lpstr>
      <vt:lpstr>Tahoma</vt:lpstr>
      <vt:lpstr>Arial Black</vt:lpstr>
      <vt:lpstr>Оформление по умолчанию</vt:lpstr>
      <vt:lpstr>Презентация PowerPoint</vt:lpstr>
      <vt:lpstr>Человек – хозяин природы?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Не разоряйте птичьи гнёзда. Дети запомнить должны И понять: гнёзда у птичек нельзя разорять! Если в траве увидали яйцо или услышали крики птенцов, не приближайтесь, не лезьте туда И не тревожьте ни птиц, ни гнезда.</vt:lpstr>
      <vt:lpstr>Не разоряйте муравейники. Муравьи – лесные санитары; так прозвали люди их недаром! Чтобы лес красив был и здоров, без личинок вредных и жуков, муравьи на страже день и ночь: гонят разных короедов прочь! Только ты им, друг мой, не мешай! Муравейники не разоряй! Эти санитары так нужны для лесов твоей родной страны!</vt:lpstr>
      <vt:lpstr>Не рвите полевые цветы. Цветы украшают луга и леса но это не только природы краса- В них пчёлы находят целительный дар, И бабочки пьют из них сладкий нектар. Не надо, друзья, их бессмысленно рвать, не надо букеты из них составлять… завянут букеты…погибнут цветы… И больше не будет такой красоты!</vt:lpstr>
      <vt:lpstr>Не рвите редкие цветы. Есть цветочки редкие, белые и нежные: вам кивнут приветливо ландыши, подснежники… Только рвать не надо их – С ними лес добрей, светлей. Ведь теперь цветов таких очень мало на земле…</vt:lpstr>
      <vt:lpstr>Не забирай из леса домой животных. Для ёжиков и белок лес – это дом родной. Они живут там смело И летом и зимой: Поэтому не стоит их в город забирать… поверь: они в неволе не будут есть и спать… Находят пропитанье своих детей растят И уходить из леса нисколько не хотят…</vt:lpstr>
      <vt:lpstr>Не ловите бабочек и стрекоз. Бабочка цветная над тобой порхает… стрекоза резвится, пляшет, веселится… Лету все так рады! Их ловить не надо… пусть себе летают, землю украшают…</vt:lpstr>
      <vt:lpstr>Не шумите в лесу. У леса музыка своя… её послушайте друзья! Вот птичьи трели раздались, вот белка скачет вверх и вниз, А вот кузнечик затрещал, по ветке дятел застучал… Как много звуков тут и там! В лесу не нужен шум и гам: нельзя шуметь, галдеть, кричать И громко музыку включать!</vt:lpstr>
      <vt:lpstr>Не разжигай костёр в лесу без взрослых. Без взрослых с огнём развлекаться опасно – закончиться может забава ужасно. В лесу очень сухо бывает порой, костёр обернётся серьёзной бедой! Представьте, что пламя легко разгорится, начнёт полыхать, разбегаться искриться – его потушить невозможно тогда… пожары лесные – большая беда!</vt:lpstr>
      <vt:lpstr>Презентация PowerPoint</vt:lpstr>
      <vt:lpstr>Не вырывайте кустарники с корнем. Раз ты собрался по грибы – С собою острый нож бери; им аккуратно гриб срезай – В земле грибницу оставляй. А если встретил землянику, куст брусники иль черники – нежно ягодки сорви, А куст – оставь, побереги.</vt:lpstr>
      <vt:lpstr>Презентация PowerPoint</vt:lpstr>
      <vt:lpstr>Что наносит вред природе?</vt:lpstr>
      <vt:lpstr>Будь природе другом!</vt:lpstr>
      <vt:lpstr>Презентация PowerPoint</vt:lpstr>
      <vt:lpstr>Презентация PowerPoint</vt:lpstr>
      <vt:lpstr>Слова для справок: </vt:lpstr>
    </vt:vector>
  </TitlesOfParts>
  <Company>MoBIL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Будь природе другом!</dc:title>
  <dc:creator>мама</dc:creator>
  <cp:lastModifiedBy>Windows 7</cp:lastModifiedBy>
  <cp:revision>105</cp:revision>
  <dcterms:created xsi:type="dcterms:W3CDTF">2010-11-02T13:21:47Z</dcterms:created>
  <dcterms:modified xsi:type="dcterms:W3CDTF">2020-04-09T11:20:29Z</dcterms:modified>
</cp:coreProperties>
</file>