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5" Type="http://schemas.openxmlformats.org/officeDocument/2006/relationships/custom-properties" Target="docProps/custom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9"/>
  </p:notesMasterIdLst>
  <p:handoutMasterIdLst>
    <p:handoutMasterId r:id="rId10"/>
  </p:handoutMasterIdLst>
  <p:sldIdLst>
    <p:sldId id="256" r:id="rId2"/>
    <p:sldId id="261" r:id="rId3"/>
    <p:sldId id="268" r:id="rId4"/>
    <p:sldId id="266" r:id="rId5"/>
    <p:sldId id="265" r:id="rId6"/>
    <p:sldId id="264" r:id="rId7"/>
    <p:sldId id="267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err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1A07"/>
    <a:srgbClr val="99FF99"/>
    <a:srgbClr val="000099"/>
    <a:srgbClr val="1283C8"/>
    <a:srgbClr val="AA305E"/>
    <a:srgbClr val="6BE8EB"/>
    <a:srgbClr val="000066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38" autoAdjust="0"/>
    <p:restoredTop sz="93245" autoAdjust="0"/>
  </p:normalViewPr>
  <p:slideViewPr>
    <p:cSldViewPr>
      <p:cViewPr>
        <p:scale>
          <a:sx n="66" d="100"/>
          <a:sy n="66" d="100"/>
        </p:scale>
        <p:origin x="-162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viewProps" Target="view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presProps" Target="pres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commentAuthors" Target="commentAuthors.xml" /><Relationship Id="rId5" Type="http://schemas.openxmlformats.org/officeDocument/2006/relationships/slide" Target="slides/slide4.xml" /><Relationship Id="rId15" Type="http://schemas.openxmlformats.org/officeDocument/2006/relationships/tableStyles" Target="tableStyles.xml" /><Relationship Id="rId10" Type="http://schemas.openxmlformats.org/officeDocument/2006/relationships/handoutMaster" Target="handoutMasters/handoutMaster1.xml" /><Relationship Id="rId4" Type="http://schemas.openxmlformats.org/officeDocument/2006/relationships/slide" Target="slides/slide3.xml" /><Relationship Id="rId9" Type="http://schemas.openxmlformats.org/officeDocument/2006/relationships/notesMaster" Target="notesMasters/notesMaster1.xml" /><Relationship Id="rId14" Type="http://schemas.openxmlformats.org/officeDocument/2006/relationships/theme" Target="theme/theme1.xml" 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272C8597-C06B-47E1-A9A4-97CA4ADB02E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 altLang="en-US"/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A0E2E219-2CF4-4C0E-9B98-64AC1C19DCB1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 altLang="en-US"/>
          </a:p>
        </p:txBody>
      </p:sp>
      <p:sp>
        <p:nvSpPr>
          <p:cNvPr id="29700" name="Rectangle 4">
            <a:extLst>
              <a:ext uri="{FF2B5EF4-FFF2-40B4-BE49-F238E27FC236}">
                <a16:creationId xmlns:a16="http://schemas.microsoft.com/office/drawing/2014/main" id="{458C31C5-0C13-4F09-8689-FE44AF7258F7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 altLang="en-US"/>
          </a:p>
        </p:txBody>
      </p:sp>
      <p:sp>
        <p:nvSpPr>
          <p:cNvPr id="29701" name="Rectangle 5">
            <a:extLst>
              <a:ext uri="{FF2B5EF4-FFF2-40B4-BE49-F238E27FC236}">
                <a16:creationId xmlns:a16="http://schemas.microsoft.com/office/drawing/2014/main" id="{47BE481B-840E-46AF-A60C-E9832F069D31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B37721A-FAC7-40E1-81C3-E157E1D985B9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C9E074F1-FFDE-4FEF-9399-3F1FFB3C1C2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 altLang="en-US"/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54FAB005-383F-4035-AC9B-023C70DB1BED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 altLang="en-US"/>
          </a:p>
        </p:txBody>
      </p:sp>
      <p:sp>
        <p:nvSpPr>
          <p:cNvPr id="30724" name="Rectangle 4">
            <a:extLst>
              <a:ext uri="{FF2B5EF4-FFF2-40B4-BE49-F238E27FC236}">
                <a16:creationId xmlns:a16="http://schemas.microsoft.com/office/drawing/2014/main" id="{8C6D58C0-F2ED-4E4F-967C-82C28730E466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25" name="Rectangle 5">
            <a:extLst>
              <a:ext uri="{FF2B5EF4-FFF2-40B4-BE49-F238E27FC236}">
                <a16:creationId xmlns:a16="http://schemas.microsoft.com/office/drawing/2014/main" id="{2AE4534B-4C7C-430E-AEC5-7B2B8BF26757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/>
              <a:t>Click to edit Master text styles</a:t>
            </a:r>
          </a:p>
          <a:p>
            <a:pPr lvl="1"/>
            <a:r>
              <a:rPr lang="ru-RU" altLang="en-US"/>
              <a:t>Second level</a:t>
            </a:r>
          </a:p>
          <a:p>
            <a:pPr lvl="2"/>
            <a:r>
              <a:rPr lang="ru-RU" altLang="en-US"/>
              <a:t>Third level</a:t>
            </a:r>
          </a:p>
          <a:p>
            <a:pPr lvl="3"/>
            <a:r>
              <a:rPr lang="ru-RU" altLang="en-US"/>
              <a:t>Fourth level</a:t>
            </a:r>
          </a:p>
          <a:p>
            <a:pPr lvl="4"/>
            <a:r>
              <a:rPr lang="ru-RU" altLang="en-US"/>
              <a:t>Fifth level</a:t>
            </a:r>
          </a:p>
        </p:txBody>
      </p:sp>
      <p:sp>
        <p:nvSpPr>
          <p:cNvPr id="30726" name="Rectangle 6">
            <a:extLst>
              <a:ext uri="{FF2B5EF4-FFF2-40B4-BE49-F238E27FC236}">
                <a16:creationId xmlns:a16="http://schemas.microsoft.com/office/drawing/2014/main" id="{2DEEC918-F213-4DBC-B35B-C91F60611B5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 altLang="en-US"/>
          </a:p>
        </p:txBody>
      </p:sp>
      <p:sp>
        <p:nvSpPr>
          <p:cNvPr id="30727" name="Rectangle 7">
            <a:extLst>
              <a:ext uri="{FF2B5EF4-FFF2-40B4-BE49-F238E27FC236}">
                <a16:creationId xmlns:a16="http://schemas.microsoft.com/office/drawing/2014/main" id="{42C4ECFA-8272-4E26-BB1A-0EDCF6AA78D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693F2FA-2321-4605-8F3F-A8598E5512F3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2/29/2020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4026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055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3912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70926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5474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11286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2295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00951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404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414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824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766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8655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2961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227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039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965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18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slideLayout" Target="../slideLayouts/slideLayout17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2/29/2020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8635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 /><Relationship Id="rId2" Type="http://schemas.openxmlformats.org/officeDocument/2006/relationships/hyperlink" Target="../../&#1055;&#1088;&#1077;&#1079;&#1077;&#1085;&#1090;&#1072;&#1094;&#1080;&#1080;/geometrija/project_support/student_support/lobachevsk.doc" TargetMode="External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4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 /><Relationship Id="rId2" Type="http://schemas.openxmlformats.org/officeDocument/2006/relationships/image" Target="../media/image6.png" /><Relationship Id="rId1" Type="http://schemas.openxmlformats.org/officeDocument/2006/relationships/slideLayout" Target="../slideLayouts/slideLayout4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 /><Relationship Id="rId2" Type="http://schemas.openxmlformats.org/officeDocument/2006/relationships/image" Target="../media/image8.png" /><Relationship Id="rId1" Type="http://schemas.openxmlformats.org/officeDocument/2006/relationships/slideLayout" Target="../slideLayouts/slideLayout4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4" name="WordArt 10">
            <a:extLst>
              <a:ext uri="{FF2B5EF4-FFF2-40B4-BE49-F238E27FC236}">
                <a16:creationId xmlns:a16="http://schemas.microsoft.com/office/drawing/2014/main" id="{1785DE8F-DC86-496A-8575-BFAF446994B2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0" y="1267279"/>
            <a:ext cx="7920038" cy="126365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z-Cyrl-AZ" sz="3600" kern="1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FFFF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cs typeface="Arial" panose="020B0604020202020204" pitchFamily="34" charset="0"/>
              </a:rPr>
              <a:t>Лобачевский и его геометрия</a:t>
            </a:r>
            <a:endParaRPr lang="en-US" sz="3600" kern="1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00FFFF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31760" name="Text Box 16">
            <a:extLst>
              <a:ext uri="{FF2B5EF4-FFF2-40B4-BE49-F238E27FC236}">
                <a16:creationId xmlns:a16="http://schemas.microsoft.com/office/drawing/2014/main" id="{C59B03A7-A5D8-4C50-92B0-FBCBFE6733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95738" y="5516563"/>
            <a:ext cx="4968875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altLang="en-US">
                <a:solidFill>
                  <a:schemeClr val="bg1"/>
                </a:solidFill>
              </a:rPr>
              <a:t>Выполнила: студентка группы ПНК-2.2.</a:t>
            </a:r>
          </a:p>
          <a:p>
            <a:pPr eaLnBrk="0" hangingPunct="0">
              <a:spcBef>
                <a:spcPct val="50000"/>
              </a:spcBef>
            </a:pPr>
            <a:r>
              <a:rPr lang="ru-RU" altLang="en-US">
                <a:solidFill>
                  <a:schemeClr val="bg1"/>
                </a:solidFill>
              </a:rPr>
              <a:t>Деметрукович Кристина 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17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7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7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7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6698FD65-E5DC-497C-ADE2-008455EF84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r>
              <a:rPr lang="ru-RU" altLang="en-US" sz="3200">
                <a:hlinkClick r:id="rId2" action="ppaction://hlinkfile"/>
              </a:rPr>
              <a:t>Николай Иванович Лобачевский</a:t>
            </a:r>
            <a:br>
              <a:rPr lang="ru-RU" altLang="en-US" sz="3200"/>
            </a:br>
            <a:r>
              <a:rPr lang="ru-RU" altLang="en-US" sz="3200"/>
              <a:t>(1792 – 1856 гг.)</a:t>
            </a:r>
          </a:p>
        </p:txBody>
      </p:sp>
      <p:sp>
        <p:nvSpPr>
          <p:cNvPr id="41998" name="Rectangle 14">
            <a:extLst>
              <a:ext uri="{FF2B5EF4-FFF2-40B4-BE49-F238E27FC236}">
                <a16:creationId xmlns:a16="http://schemas.microsoft.com/office/drawing/2014/main" id="{1B9A1382-3F39-4D1F-A847-82280FC8D1F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95288" y="1341438"/>
            <a:ext cx="5554662" cy="5040312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ru-RU" altLang="en-US" sz="2400">
                <a:latin typeface="Times New Roman" panose="02020603050405020304" pitchFamily="18" charset="0"/>
              </a:rPr>
              <a:t>      </a:t>
            </a:r>
            <a:r>
              <a:rPr lang="ru-RU" altLang="en-US" sz="2200">
                <a:latin typeface="Times New Roman" panose="02020603050405020304" pitchFamily="18" charset="0"/>
              </a:rPr>
              <a:t>Н. И. Лобачевский родился 20 ноября (1декабря) 1792 года в Нижнем Новгороде. Окончил Казанскую гимназию в конце 1806 года, показав хорошие знания, особенно по математике и языкам — латинскому, немецкому, французскому. В 19 лет Николай Иванович получил степень магистра, а в 23 года стал профессором. В течение 40 лет преподавал в Казанском университете, в том числе 19 лет руководил им в должности ректора; его активность и умелое руководство вывели университет в число передовых российских учебных заведений.</a:t>
            </a:r>
          </a:p>
        </p:txBody>
      </p:sp>
      <p:pic>
        <p:nvPicPr>
          <p:cNvPr id="41990" name="Picture 6" descr="Лобачёвский Николай Иванович">
            <a:extLst>
              <a:ext uri="{FF2B5EF4-FFF2-40B4-BE49-F238E27FC236}">
                <a16:creationId xmlns:a16="http://schemas.microsoft.com/office/drawing/2014/main" id="{C161CE4F-BBBA-4E37-8264-E8ECDE09A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1341438"/>
            <a:ext cx="1885950" cy="2879725"/>
          </a:xfrm>
          <a:prstGeom prst="rect">
            <a:avLst/>
          </a:prstGeom>
          <a:noFill/>
          <a:ln w="38100" cmpd="dbl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 descr="4423235">
            <a:extLst>
              <a:ext uri="{FF2B5EF4-FFF2-40B4-BE49-F238E27FC236}">
                <a16:creationId xmlns:a16="http://schemas.microsoft.com/office/drawing/2014/main" id="{02D98B4C-C769-054E-92F5-368F9F70FE42}"/>
              </a:ext>
            </a:extLst>
          </p:cNvPr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55" y="1950357"/>
            <a:ext cx="3517559" cy="273957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35F817E-007D-364B-A1A7-6ADAB395AD09}"/>
              </a:ext>
            </a:extLst>
          </p:cNvPr>
          <p:cNvSpPr txBox="1"/>
          <p:nvPr/>
        </p:nvSpPr>
        <p:spPr>
          <a:xfrm>
            <a:off x="4464957" y="1172028"/>
            <a:ext cx="39624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AutoNum type="arabicPeriod"/>
            </a:pPr>
            <a:r>
              <a:rPr lang="ru-RU" sz="140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точку </a:t>
            </a:r>
            <a:r>
              <a:rPr lang="ru-RU" sz="1400" i="1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1400">
                <a:latin typeface="Times New Roman" panose="02020603050405020304" pitchFamily="18" charset="0"/>
                <a:cs typeface="Times New Roman" panose="02020603050405020304" pitchFamily="18" charset="0"/>
              </a:rPr>
              <a:t>, не лежащую на прямой </a:t>
            </a:r>
            <a:r>
              <a:rPr lang="ru-RU" sz="1400" i="1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1400">
                <a:latin typeface="Times New Roman" panose="02020603050405020304" pitchFamily="18" charset="0"/>
                <a:cs typeface="Times New Roman" panose="02020603050405020304" pitchFamily="18" charset="0"/>
              </a:rPr>
              <a:t>, проходит бесконечное множество прямых, не пересекающих прямую </a:t>
            </a:r>
            <a:r>
              <a:rPr lang="ru-RU" sz="1400" i="1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1400">
                <a:latin typeface="Times New Roman" panose="02020603050405020304" pitchFamily="18" charset="0"/>
                <a:cs typeface="Times New Roman" panose="02020603050405020304" pitchFamily="18" charset="0"/>
              </a:rPr>
              <a:t> и лежащих с ней в одной плоскости.</a:t>
            </a:r>
          </a:p>
          <a:p>
            <a:pPr marL="342900" indent="-342900" algn="l">
              <a:buAutoNum type="arabicPeriod"/>
            </a:pPr>
            <a:r>
              <a:rPr lang="ru-RU" sz="1400"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Геометрическое место точек, равноудаленных от данной прямой, есть </a:t>
            </a:r>
            <a:r>
              <a:rPr lang="ru-RU" sz="1400" i="1">
                <a:latin typeface="Times New Roman" panose="02020603050405020304" pitchFamily="18" charset="0"/>
                <a:cs typeface="Times New Roman" panose="02020603050405020304" pitchFamily="18" charset="0"/>
              </a:rPr>
              <a:t>кривая линия.</a:t>
            </a:r>
            <a:endParaRPr lang="ru-RU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AutoNum type="arabicPeriod"/>
            </a:pPr>
            <a:r>
              <a:rPr lang="ru-RU" sz="1400" i="1">
                <a:latin typeface="Times New Roman" panose="02020603050405020304" pitchFamily="18" charset="0"/>
                <a:cs typeface="Times New Roman" panose="02020603050405020304" pitchFamily="18" charset="0"/>
              </a:rPr>
              <a:t>Сумма углов треугольника-</a:t>
            </a:r>
            <a:r>
              <a:rPr lang="ru-RU" sz="1400">
                <a:latin typeface="Times New Roman" panose="02020603050405020304" pitchFamily="18" charset="0"/>
                <a:cs typeface="Times New Roman" panose="02020603050405020304" pitchFamily="18" charset="0"/>
              </a:rPr>
              <a:t> величина переменная. Она зависит от размера треугольника, но всегда меньше π.</a:t>
            </a:r>
          </a:p>
          <a:p>
            <a:pPr marL="342900" indent="-342900" algn="l">
              <a:buAutoNum type="arabicPeriod"/>
            </a:pPr>
            <a:r>
              <a:rPr lang="ru-RU" sz="1400" i="1"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 треугольника </a:t>
            </a:r>
            <a:r>
              <a:rPr lang="ru-RU" sz="1400">
                <a:latin typeface="Times New Roman" panose="02020603050405020304" pitchFamily="18" charset="0"/>
                <a:cs typeface="Times New Roman" panose="02020603050405020304" pitchFamily="18" charset="0"/>
              </a:rPr>
              <a:t>вычисляется по формуле : </a:t>
            </a:r>
            <a:r>
              <a:rPr lang="ru-RU" sz="1400" i="1">
                <a:latin typeface="Times New Roman" panose="02020603050405020304" pitchFamily="18" charset="0"/>
                <a:cs typeface="Times New Roman" panose="02020603050405020304" pitchFamily="18" charset="0"/>
              </a:rPr>
              <a:t>S=r^2(π-A-B-C).</a:t>
            </a:r>
          </a:p>
          <a:p>
            <a:pPr algn="l"/>
            <a:endParaRPr lang="ru-RU" sz="140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888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>
            <a:extLst>
              <a:ext uri="{FF2B5EF4-FFF2-40B4-BE49-F238E27FC236}">
                <a16:creationId xmlns:a16="http://schemas.microsoft.com/office/drawing/2014/main" id="{385C0489-1994-4A97-98A5-B11FB3044D5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1" y="609600"/>
            <a:ext cx="10131425" cy="947737"/>
          </a:xfrm>
        </p:spPr>
        <p:txBody>
          <a:bodyPr/>
          <a:lstStyle/>
          <a:p>
            <a:r>
              <a:rPr lang="ru-RU" altLang="en-US"/>
              <a:t>Сооткрыватели</a:t>
            </a:r>
          </a:p>
        </p:txBody>
      </p:sp>
      <p:sp>
        <p:nvSpPr>
          <p:cNvPr id="91140" name="Rectangle 4">
            <a:extLst>
              <a:ext uri="{FF2B5EF4-FFF2-40B4-BE49-F238E27FC236}">
                <a16:creationId xmlns:a16="http://schemas.microsoft.com/office/drawing/2014/main" id="{EAD31975-88D2-4568-A0ED-E2D208FC08D5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457200" y="5445125"/>
            <a:ext cx="3970338" cy="688975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en-US" sz="2000">
                <a:latin typeface="Times New Roman" panose="02020603050405020304" pitchFamily="18" charset="0"/>
              </a:rPr>
              <a:t>Карл Фридрих Гаусс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en-US" sz="2000">
                <a:latin typeface="Times New Roman" panose="02020603050405020304" pitchFamily="18" charset="0"/>
              </a:rPr>
              <a:t> (30 апреля 1777  —  23 февраля1855)</a:t>
            </a:r>
            <a:r>
              <a:rPr lang="ru-RU" altLang="en-US" sz="2000"/>
              <a:t> </a:t>
            </a:r>
          </a:p>
        </p:txBody>
      </p:sp>
      <p:sp>
        <p:nvSpPr>
          <p:cNvPr id="91141" name="AutoShape 5">
            <a:extLst>
              <a:ext uri="{FF2B5EF4-FFF2-40B4-BE49-F238E27FC236}">
                <a16:creationId xmlns:a16="http://schemas.microsoft.com/office/drawing/2014/main" id="{3808AC86-D16F-43A7-AAB7-F86472CC10AB}"/>
              </a:ext>
            </a:extLst>
          </p:cNvPr>
          <p:cNvSpPr>
            <a:spLocks noGrp="1" noChangeAspect="1" noChangeArrowheads="1"/>
          </p:cNvSpPr>
          <p:nvPr>
            <p:ph sz="half" idx="2"/>
          </p:nvPr>
        </p:nvSpPr>
        <p:spPr>
          <a:xfrm>
            <a:off x="4648200" y="5445125"/>
            <a:ext cx="4027488" cy="688975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en-US" sz="2000">
                <a:latin typeface="Times New Roman" panose="02020603050405020304" pitchFamily="18" charset="0"/>
              </a:rPr>
              <a:t>Я́нош Бо́йяи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en-US" sz="2000">
                <a:latin typeface="Times New Roman" panose="02020603050405020304" pitchFamily="18" charset="0"/>
              </a:rPr>
              <a:t>15 декабря 1802— 27 января 1860</a:t>
            </a:r>
            <a:r>
              <a:rPr lang="ru-RU" altLang="en-US" sz="1800"/>
              <a:t>)</a:t>
            </a:r>
            <a:r>
              <a:rPr lang="ru-RU" altLang="en-US" sz="800"/>
              <a:t> </a:t>
            </a:r>
            <a:endParaRPr lang="ru-RU" altLang="en-US" sz="1800">
              <a:latin typeface="Times New Roman" panose="02020603050405020304" pitchFamily="18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en-US" sz="800"/>
              <a:t> </a:t>
            </a:r>
          </a:p>
        </p:txBody>
      </p:sp>
      <p:pic>
        <p:nvPicPr>
          <p:cNvPr id="91142" name="Picture 6">
            <a:extLst>
              <a:ext uri="{FF2B5EF4-FFF2-40B4-BE49-F238E27FC236}">
                <a16:creationId xmlns:a16="http://schemas.microsoft.com/office/drawing/2014/main" id="{D431A563-9300-40F1-BDB4-0455090E40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268413"/>
            <a:ext cx="3209925" cy="403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1143" name="Picture 7">
            <a:extLst>
              <a:ext uri="{FF2B5EF4-FFF2-40B4-BE49-F238E27FC236}">
                <a16:creationId xmlns:a16="http://schemas.microsoft.com/office/drawing/2014/main" id="{508BCB09-0A2B-4992-B950-BFDBA156C2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1268413"/>
            <a:ext cx="3379787" cy="410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2" name="Rectangle 4">
            <a:extLst>
              <a:ext uri="{FF2B5EF4-FFF2-40B4-BE49-F238E27FC236}">
                <a16:creationId xmlns:a16="http://schemas.microsoft.com/office/drawing/2014/main" id="{F12937C7-65FD-4EB9-8A49-48588B3FF8F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 sz="4000"/>
              <a:t>Модели геометрии Лобачевского</a:t>
            </a:r>
          </a:p>
        </p:txBody>
      </p:sp>
      <p:sp>
        <p:nvSpPr>
          <p:cNvPr id="89095" name="Rectangle 7">
            <a:extLst>
              <a:ext uri="{FF2B5EF4-FFF2-40B4-BE49-F238E27FC236}">
                <a16:creationId xmlns:a16="http://schemas.microsoft.com/office/drawing/2014/main" id="{6018D016-80FA-4909-8B5F-C75F7AE93D8B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323850" y="5589588"/>
            <a:ext cx="4032250" cy="863600"/>
          </a:xfrm>
        </p:spPr>
        <p:txBody>
          <a:bodyPr/>
          <a:lstStyle/>
          <a:p>
            <a:r>
              <a:rPr lang="ru-RU" altLang="en-US" sz="2800"/>
              <a:t>Модель Клейна</a:t>
            </a:r>
          </a:p>
        </p:txBody>
      </p:sp>
      <p:sp>
        <p:nvSpPr>
          <p:cNvPr id="89094" name="Rectangle 6">
            <a:extLst>
              <a:ext uri="{FF2B5EF4-FFF2-40B4-BE49-F238E27FC236}">
                <a16:creationId xmlns:a16="http://schemas.microsoft.com/office/drawing/2014/main" id="{23C6C0CC-551A-4D06-8DF9-561C103E228E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4716463" y="5589588"/>
            <a:ext cx="4032250" cy="863600"/>
          </a:xfrm>
        </p:spPr>
        <p:txBody>
          <a:bodyPr/>
          <a:lstStyle/>
          <a:p>
            <a:r>
              <a:rPr lang="ru-RU" altLang="en-US" sz="2800"/>
              <a:t>Модель Пуанкаре</a:t>
            </a:r>
          </a:p>
        </p:txBody>
      </p:sp>
      <p:pic>
        <p:nvPicPr>
          <p:cNvPr id="89096" name="Picture 8">
            <a:extLst>
              <a:ext uri="{FF2B5EF4-FFF2-40B4-BE49-F238E27FC236}">
                <a16:creationId xmlns:a16="http://schemas.microsoft.com/office/drawing/2014/main" id="{C26F0269-B788-40F8-A00F-617909E703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484313"/>
            <a:ext cx="3889375" cy="388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097" name="Picture 9">
            <a:extLst>
              <a:ext uri="{FF2B5EF4-FFF2-40B4-BE49-F238E27FC236}">
                <a16:creationId xmlns:a16="http://schemas.microsoft.com/office/drawing/2014/main" id="{04E9FBBB-AC12-4555-B5E0-AE7F6E7F3E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484313"/>
            <a:ext cx="4105275" cy="389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90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90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9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9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2" grpId="0"/>
      <p:bldP spid="89095" grpId="0" build="p"/>
      <p:bldP spid="8909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>
            <a:extLst>
              <a:ext uri="{FF2B5EF4-FFF2-40B4-BE49-F238E27FC236}">
                <a16:creationId xmlns:a16="http://schemas.microsoft.com/office/drawing/2014/main" id="{CC4A8ECB-1AA4-4E29-8768-E3ED61DCFD6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686800" cy="838200"/>
          </a:xfrm>
        </p:spPr>
        <p:txBody>
          <a:bodyPr/>
          <a:lstStyle/>
          <a:p>
            <a:pPr>
              <a:buSzPct val="105000"/>
              <a:buFont typeface="Wingdings" panose="05000000000000000000" pitchFamily="2" charset="2"/>
              <a:buNone/>
            </a:pPr>
            <a:r>
              <a:rPr lang="ru-RU" altLang="en-US" b="1">
                <a:solidFill>
                  <a:srgbClr val="D31A07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Выводы</a:t>
            </a:r>
            <a:endParaRPr lang="ru-RU" altLang="en-US">
              <a:solidFill>
                <a:srgbClr val="D31A07"/>
              </a:solidFill>
              <a:effectLst>
                <a:outerShdw blurRad="38100" dist="38100" dir="2700000" algn="tl">
                  <a:srgbClr val="000000"/>
                </a:outerShdw>
              </a:effectLst>
              <a:sym typeface="Wingdings" panose="05000000000000000000" pitchFamily="2" charset="2"/>
            </a:endParaRPr>
          </a:p>
        </p:txBody>
      </p:sp>
      <p:sp>
        <p:nvSpPr>
          <p:cNvPr id="45059" name="Rectangle 3">
            <a:extLst>
              <a:ext uri="{FF2B5EF4-FFF2-40B4-BE49-F238E27FC236}">
                <a16:creationId xmlns:a16="http://schemas.microsoft.com/office/drawing/2014/main" id="{B56A7332-1A07-49D8-AA5B-B7DF5B9C8B9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42988" y="981075"/>
            <a:ext cx="7894637" cy="5195888"/>
          </a:xfrm>
        </p:spPr>
        <p:txBody>
          <a:bodyPr/>
          <a:lstStyle/>
          <a:p>
            <a:pPr marL="625475" indent="-625475">
              <a:buClr>
                <a:schemeClr val="bg1"/>
              </a:buClr>
              <a:buFontTx/>
              <a:buChar char="•"/>
            </a:pPr>
            <a:r>
              <a:rPr lang="ru-RU" altLang="en-US" sz="2400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</a:t>
            </a:r>
            <a:r>
              <a:rPr lang="ru-RU" altLang="en-US" sz="2000" b="1" i="1"/>
              <a:t>Любая теория современной науки считается единственно верной, пока  не создана следующая. Это своеобразная аксиома развития науки.</a:t>
            </a:r>
          </a:p>
          <a:p>
            <a:pPr marL="625475" indent="-625475">
              <a:buClr>
                <a:schemeClr val="bg1"/>
              </a:buClr>
              <a:buFontTx/>
              <a:buChar char="•"/>
            </a:pPr>
            <a:r>
              <a:rPr lang="ru-RU" altLang="en-US" sz="2000" b="1" i="1"/>
              <a:t>         Заслуга Лобачевского состоит в том, что он не только высказал эту идею, но действительно построил и всесторонне развил эту новую геометрию</a:t>
            </a:r>
            <a:r>
              <a:rPr lang="ru-RU" altLang="en-US" sz="2000"/>
              <a:t> </a:t>
            </a:r>
          </a:p>
          <a:p>
            <a:pPr marL="625475" indent="-625475">
              <a:buClr>
                <a:schemeClr val="bg1"/>
              </a:buClr>
              <a:buFontTx/>
              <a:buChar char="•"/>
            </a:pPr>
            <a:r>
              <a:rPr lang="ru-RU" altLang="en-US" sz="2000"/>
              <a:t>          </a:t>
            </a:r>
            <a:r>
              <a:rPr lang="ru-RU" altLang="en-US" sz="2000" b="1" i="1"/>
              <a:t>Создание геометрии Лобачевского оказало огромное влияние на все науки. Ее результаты используются внутри математики  и физики.</a:t>
            </a:r>
          </a:p>
          <a:p>
            <a:pPr marL="625475" indent="-625475">
              <a:buClr>
                <a:schemeClr val="bg1"/>
              </a:buClr>
              <a:buFontTx/>
              <a:buChar char="•"/>
            </a:pPr>
            <a:r>
              <a:rPr lang="ru-RU" altLang="en-US" sz="2000" b="1" i="1"/>
              <a:t>           Непреходящее значение открытия геометрии Лобачевского для науки состоит в том, что оно разрушило приобретенные веками традиционные взгляды на окружающий мир, вывело ученых из узких рамок созданных ими стереотипов мышления.</a:t>
            </a:r>
            <a:r>
              <a:rPr lang="ru-RU" altLang="en-US" sz="2000"/>
              <a:t> </a:t>
            </a:r>
            <a:endParaRPr lang="ru-RU" altLang="en-US" sz="2000" b="1" i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25475" indent="-625475">
              <a:buFontTx/>
              <a:buChar char="•"/>
            </a:pPr>
            <a:endParaRPr lang="ru-RU" altLang="en-US" sz="2000" b="1" i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25475" indent="-625475">
              <a:buFont typeface="Wingdings" panose="05000000000000000000" pitchFamily="2" charset="2"/>
              <a:buNone/>
            </a:pPr>
            <a:endParaRPr lang="ru-RU" altLang="en-US" sz="2000" b="1" i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25475" indent="-625475"/>
            <a:endParaRPr lang="ru-RU" altLang="en-US" b="1" i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5070" name="Picture 14">
            <a:extLst>
              <a:ext uri="{FF2B5EF4-FFF2-40B4-BE49-F238E27FC236}">
                <a16:creationId xmlns:a16="http://schemas.microsoft.com/office/drawing/2014/main" id="{D2CB1FD7-D413-42FA-B431-ACB98F0CDEC3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052513"/>
            <a:ext cx="827088" cy="827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5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656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1320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5760"/>
                            </p:stCondLst>
                            <p:childTnLst>
                              <p:par>
                                <p:cTn id="3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8" name="Rectangle 4">
            <a:extLst>
              <a:ext uri="{FF2B5EF4-FFF2-40B4-BE49-F238E27FC236}">
                <a16:creationId xmlns:a16="http://schemas.microsoft.com/office/drawing/2014/main" id="{BF9544A4-A59E-468D-94CA-D51099DD2E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5288" y="2636838"/>
            <a:ext cx="8229600" cy="1143000"/>
          </a:xfrm>
        </p:spPr>
        <p:txBody>
          <a:bodyPr/>
          <a:lstStyle/>
          <a:p>
            <a:r>
              <a:rPr lang="ru-RU" altLang="en-US"/>
              <a:t>Спасибо за внимание!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3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3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3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Небесная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Digital Dots</Template>
  <TotalTime>1375</TotalTime>
  <Words>581</Words>
  <Application>Microsoft Office PowerPoint</Application>
  <PresentationFormat>Экран (4:3)</PresentationFormat>
  <Paragraphs>75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Небесная</vt:lpstr>
      <vt:lpstr>Презентация PowerPoint</vt:lpstr>
      <vt:lpstr>Николай Иванович Лобачевский (1792 – 1856 гг.)</vt:lpstr>
      <vt:lpstr>Презентация PowerPoint</vt:lpstr>
      <vt:lpstr>Сооткрыватели</vt:lpstr>
      <vt:lpstr>Модели геометрии Лобачевского</vt:lpstr>
      <vt:lpstr>Выводы</vt:lpstr>
      <vt:lpstr>Спасибо за внимание!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Геометрия Лобачевского</dc:title>
  <dc:subject/>
  <dc:creator>werr</dc:creator>
  <cp:keywords/>
  <dc:description/>
  <cp:lastModifiedBy>Неизвестный пользователь</cp:lastModifiedBy>
  <cp:revision>45</cp:revision>
  <dcterms:created xsi:type="dcterms:W3CDTF">2006-06-20T18:52:32Z</dcterms:created>
  <dcterms:modified xsi:type="dcterms:W3CDTF">2020-02-29T14:37:11Z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TC010721171049</vt:lpwstr>
  </property>
  <property fmtid="{D5CDD505-2E9C-101B-9397-08002B2CF9AE}" pid="3" name="NXTAG2">
    <vt:lpwstr>0008001609000000000001024140</vt:lpwstr>
  </property>
</Properties>
</file>