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2920" cy="6857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000" y="1296000"/>
            <a:ext cx="7770600" cy="280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Старшая группа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843640" y="5445360"/>
            <a:ext cx="611892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Инструктор по физической культуре: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Вольнова Елена Анатольевна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ГБОУ Школа № 2001 Дошкольный корпус «Северная Радуга»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8000"/>
          </a:xfrm>
          <a:prstGeom prst="rect">
            <a:avLst/>
          </a:prstGeom>
          <a:ln>
            <a:noFill/>
          </a:ln>
        </p:spPr>
      </p:pic>
      <p:sp>
        <p:nvSpPr>
          <p:cNvPr id="114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Дыхательные упражнения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338760" y="152244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49000"/>
          </a:bodyPr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Microsoft YaHei"/>
              </a:rPr>
              <a:t>    </a:t>
            </a:r>
            <a:r>
              <a:rPr b="0" i="1" lang="ru-RU" sz="24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Бегемотик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И.п.: лежа или сидя.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Ребенок кладет ладонь на область диафрагмы и глубоко дышит. Вдох и выдох производится через нос. Упражнение может выполняться в положении сидя и сопровождаться словами: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Сели бегемотики,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Потрогали животики.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То животик поднимается (вдох),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То животик опускается (выдох).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Часики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И.п.: стоя, ноги слегка расставить, руки опустить. Размахивая прямыми руками вперед и назад, произносить «тик-так».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Повторить до 10 раз.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1800" spc="-1" strike="noStrike">
                <a:solidFill>
                  <a:srgbClr val="000000"/>
                </a:solidFill>
                <a:latin typeface="Gabriola"/>
                <a:ea typeface="Microsoft YaHei"/>
              </a:rPr>
              <a:t> 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8000"/>
          </a:xfrm>
          <a:prstGeom prst="rect">
            <a:avLst/>
          </a:prstGeom>
          <a:ln>
            <a:noFill/>
          </a:ln>
        </p:spPr>
      </p:pic>
      <p:sp>
        <p:nvSpPr>
          <p:cNvPr id="117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Старшая группа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21000"/>
          </a:bodyPr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             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                </a:t>
            </a: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</a:t>
            </a: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ПОДВИЖНЫЕ ИГРЫ ДОМА: </a:t>
            </a:r>
            <a:endParaRPr b="0" lang="ru-RU" sz="4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</a:t>
            </a: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15 ИДЕЙ, КАК ЗАНЯТЬ ДЕТЕЙ НА КАРАНТИНЕ</a:t>
            </a:r>
            <a:endParaRPr b="0" lang="ru-RU" sz="4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4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http://www.parents.ru/article/podvizhnye-igry-doma-15-idei-kak-zanyat-detei-na-karantine/</a:t>
            </a:r>
            <a:endParaRPr b="0" lang="ru-RU" sz="4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4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Есть игры, где присутствует бег, топот! Если соседи любят тишину, исключите или замените шумные движения на более спокойные!</a:t>
            </a:r>
            <a:endParaRPr b="0" lang="ru-RU" sz="4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4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Так же хочу обратить Ваше внимание на мини-квесты! Деткам очень нравиться такое направление!</a:t>
            </a:r>
            <a:endParaRPr b="0" lang="ru-RU" sz="4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4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4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8000"/>
          </a:xfrm>
          <a:prstGeom prst="rect">
            <a:avLst/>
          </a:prstGeom>
          <a:ln>
            <a:noFill/>
          </a:ln>
        </p:spPr>
      </p:pic>
      <p:sp>
        <p:nvSpPr>
          <p:cNvPr id="120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Подборка видео занятий: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https://youtu.be/JXvD0zX1nH0   (Барбоскины —Закаливание)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https://youtu.be/ZnZSAx0lFHg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https://www.youtube.com/watch?v=b0lnHl0cxGo                     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https://youtu.be/EjUT4AWfXsA  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https://youtu.be/EjUT4AWfXsA              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" descr=""/>
          <p:cNvPicPr/>
          <p:nvPr/>
        </p:nvPicPr>
        <p:blipFill>
          <a:blip r:embed="rId1"/>
          <a:stretch/>
        </p:blipFill>
        <p:spPr>
          <a:xfrm>
            <a:off x="360" y="-2520"/>
            <a:ext cx="9143640" cy="6860520"/>
          </a:xfrm>
          <a:prstGeom prst="rect">
            <a:avLst/>
          </a:prstGeom>
          <a:ln>
            <a:noFill/>
          </a:ln>
        </p:spPr>
      </p:pic>
      <p:sp>
        <p:nvSpPr>
          <p:cNvPr id="123" name="CustomShape 1"/>
          <p:cNvSpPr/>
          <p:nvPr/>
        </p:nvSpPr>
        <p:spPr>
          <a:xfrm>
            <a:off x="457200" y="2016000"/>
            <a:ext cx="8227800" cy="257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Спасибо за внимание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Берегите себя и своих близких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" descr=""/>
          <p:cNvPicPr/>
          <p:nvPr/>
        </p:nvPicPr>
        <p:blipFill>
          <a:blip r:embed="rId1"/>
          <a:stretch/>
        </p:blipFill>
        <p:spPr>
          <a:xfrm>
            <a:off x="360" y="-2520"/>
            <a:ext cx="9142920" cy="6859800"/>
          </a:xfrm>
          <a:prstGeom prst="rect">
            <a:avLst/>
          </a:prstGeom>
          <a:ln>
            <a:noFill/>
          </a:ln>
        </p:spPr>
      </p:pic>
      <p:sp>
        <p:nvSpPr>
          <p:cNvPr id="80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Старшая  группа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Занятия гимнастикой благотворно влияют на растущий организм. Ребенок развивается гармонично, у него формируется правильная осанка, повышается иммунитет. Домашние упражнения для девочек и мальчиков могут послужить стартом спортивной карьеры. В любом случае, выбирая те или иные движения, нужно учитывать предпочтения ребенка, его физические возможности, состояние здоровья в данный момент. Занятия должны приносить удовольствие и дарить заряд бодрости на весь день.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" descr=""/>
          <p:cNvPicPr/>
          <p:nvPr/>
        </p:nvPicPr>
        <p:blipFill>
          <a:blip r:embed="rId1"/>
          <a:stretch/>
        </p:blipFill>
        <p:spPr>
          <a:xfrm>
            <a:off x="0" y="9720"/>
            <a:ext cx="9143280" cy="68475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338760" y="152244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51000"/>
          </a:bodyPr>
          <a:p>
            <a:pPr marL="432000" indent="-32256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Какие правила нужно соблюдать при проведении упражнений? </a:t>
            </a:r>
            <a:endParaRPr b="0" lang="ru-RU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Воздух в помещении должен быть свежим. </a:t>
            </a:r>
            <a:endParaRPr b="0" lang="ru-RU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Выполнять упражнения нужно утром, в промежутке между гигиеническими процедурами и завтраком. В крайнем случае можно сделать гимнастику через 40-60 минут после еды. </a:t>
            </a:r>
            <a:endParaRPr b="0" lang="ru-RU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Взрослый должен следить, чтобы при выполнении упражнений ребенок делал вдох через нос, а выдыхал через рот. </a:t>
            </a:r>
            <a:endParaRPr b="0" lang="ru-RU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Длительность домашней гимнастики не должна превышать 20-30 минут, чтобы занятие принесло пользу и не наскучило.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338760" y="152244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66000"/>
          </a:bodyPr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     </a:t>
            </a:r>
            <a:r>
              <a:rPr b="0" lang="ru-RU" sz="3600" spc="-1" strike="noStrike">
                <a:solidFill>
                  <a:srgbClr val="000000"/>
                </a:solidFill>
                <a:latin typeface="Gabriola"/>
                <a:ea typeface="DejaVu Sans"/>
              </a:rPr>
              <a:t>Любая гимнастика начинается с разминки.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Gabriola"/>
                <a:ea typeface="DejaVu Sans"/>
              </a:rPr>
              <a:t>Это могут быть движения руками вверх-вниз, потягивания, ходьба по кругу (на носочках, пяточках, внутренней и внешней стороне стоп),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Gabriola"/>
                <a:ea typeface="DejaVu Sans"/>
              </a:rPr>
              <a:t>наклоны головы вперед-назад, к плечам.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Gabriola"/>
                <a:ea typeface="DejaVu Sans"/>
              </a:rPr>
              <a:t>Разогревающая часть длится 1-2 минут. Затем приступают к основным упражнениям. Завершают гимнастику спокойной ходьбой.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Gabriola"/>
                <a:ea typeface="DejaVu Sans"/>
              </a:rPr>
              <a:t>Для нормализации дыхания ребенку предлагают сделать глубокий вдох и одновременно поднять руки в стороны и вверх. 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" descr=""/>
          <p:cNvPicPr/>
          <p:nvPr/>
        </p:nvPicPr>
        <p:blipFill>
          <a:blip r:embed="rId1"/>
          <a:stretch/>
        </p:blipFill>
        <p:spPr>
          <a:xfrm>
            <a:off x="0" y="-2520"/>
            <a:ext cx="9143280" cy="6860160"/>
          </a:xfrm>
          <a:prstGeom prst="rect">
            <a:avLst/>
          </a:prstGeom>
          <a:ln>
            <a:noFill/>
          </a:ln>
        </p:spPr>
      </p:pic>
      <p:sp>
        <p:nvSpPr>
          <p:cNvPr id="88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576000" y="16560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280">
              <a:lnSpc>
                <a:spcPct val="100000"/>
              </a:lnSpc>
              <a:spcBef>
                <a:spcPts val="74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74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74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74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74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74"/>
              </a:spcBef>
            </a:pP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74"/>
              </a:spcBef>
            </a:pP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2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2800" spc="-1" strike="noStrike">
              <a:latin typeface="Arial"/>
            </a:endParaRPr>
          </a:p>
        </p:txBody>
      </p:sp>
      <p:pic>
        <p:nvPicPr>
          <p:cNvPr id="90" name="" descr=""/>
          <p:cNvPicPr/>
          <p:nvPr/>
        </p:nvPicPr>
        <p:blipFill>
          <a:blip r:embed="rId2"/>
          <a:stretch/>
        </p:blipFill>
        <p:spPr>
          <a:xfrm>
            <a:off x="194040" y="1152000"/>
            <a:ext cx="4341600" cy="2519640"/>
          </a:xfrm>
          <a:prstGeom prst="rect">
            <a:avLst/>
          </a:prstGeom>
          <a:ln>
            <a:noFill/>
          </a:ln>
        </p:spPr>
      </p:pic>
      <p:pic>
        <p:nvPicPr>
          <p:cNvPr id="91" name="" descr=""/>
          <p:cNvPicPr/>
          <p:nvPr/>
        </p:nvPicPr>
        <p:blipFill>
          <a:blip r:embed="rId3"/>
          <a:stretch/>
        </p:blipFill>
        <p:spPr>
          <a:xfrm>
            <a:off x="4896000" y="1143360"/>
            <a:ext cx="3800520" cy="2528280"/>
          </a:xfrm>
          <a:prstGeom prst="rect">
            <a:avLst/>
          </a:prstGeom>
          <a:ln>
            <a:noFill/>
          </a:ln>
        </p:spPr>
      </p:pic>
      <p:pic>
        <p:nvPicPr>
          <p:cNvPr id="92" name="" descr=""/>
          <p:cNvPicPr/>
          <p:nvPr/>
        </p:nvPicPr>
        <p:blipFill>
          <a:blip r:embed="rId4"/>
          <a:stretch/>
        </p:blipFill>
        <p:spPr>
          <a:xfrm>
            <a:off x="2063160" y="3870000"/>
            <a:ext cx="5136480" cy="2681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>
            <a:off x="0" y="-2520"/>
            <a:ext cx="9143280" cy="6860160"/>
          </a:xfrm>
          <a:prstGeom prst="rect">
            <a:avLst/>
          </a:prstGeom>
          <a:ln>
            <a:noFill/>
          </a:ln>
        </p:spPr>
      </p:pic>
      <p:sp>
        <p:nvSpPr>
          <p:cNvPr id="94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</p:txBody>
      </p:sp>
      <p:pic>
        <p:nvPicPr>
          <p:cNvPr id="96" name="" descr=""/>
          <p:cNvPicPr/>
          <p:nvPr/>
        </p:nvPicPr>
        <p:blipFill>
          <a:blip r:embed="rId2"/>
          <a:stretch/>
        </p:blipFill>
        <p:spPr>
          <a:xfrm>
            <a:off x="792000" y="1368000"/>
            <a:ext cx="2996640" cy="2663640"/>
          </a:xfrm>
          <a:prstGeom prst="rect">
            <a:avLst/>
          </a:prstGeom>
          <a:ln>
            <a:noFill/>
          </a:ln>
        </p:spPr>
      </p:pic>
      <p:pic>
        <p:nvPicPr>
          <p:cNvPr id="97" name="" descr=""/>
          <p:cNvPicPr/>
          <p:nvPr/>
        </p:nvPicPr>
        <p:blipFill>
          <a:blip r:embed="rId3"/>
          <a:stretch/>
        </p:blipFill>
        <p:spPr>
          <a:xfrm>
            <a:off x="5040000" y="1416240"/>
            <a:ext cx="3069000" cy="2588760"/>
          </a:xfrm>
          <a:prstGeom prst="rect">
            <a:avLst/>
          </a:prstGeom>
          <a:ln>
            <a:noFill/>
          </a:ln>
        </p:spPr>
      </p:pic>
      <p:pic>
        <p:nvPicPr>
          <p:cNvPr id="98" name="" descr=""/>
          <p:cNvPicPr/>
          <p:nvPr/>
        </p:nvPicPr>
        <p:blipFill>
          <a:blip r:embed="rId4"/>
          <a:stretch/>
        </p:blipFill>
        <p:spPr>
          <a:xfrm>
            <a:off x="2592000" y="4176000"/>
            <a:ext cx="3382560" cy="2546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  <p:sp>
        <p:nvSpPr>
          <p:cNvPr id="100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1" name="CustomShape 2"/>
          <p:cNvSpPr/>
          <p:nvPr/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</p:txBody>
      </p:sp>
      <p:pic>
        <p:nvPicPr>
          <p:cNvPr id="102" name="" descr=""/>
          <p:cNvPicPr/>
          <p:nvPr/>
        </p:nvPicPr>
        <p:blipFill>
          <a:blip r:embed="rId2"/>
          <a:stretch/>
        </p:blipFill>
        <p:spPr>
          <a:xfrm>
            <a:off x="150120" y="1296000"/>
            <a:ext cx="3737520" cy="2591640"/>
          </a:xfrm>
          <a:prstGeom prst="rect">
            <a:avLst/>
          </a:prstGeom>
          <a:ln>
            <a:noFill/>
          </a:ln>
        </p:spPr>
      </p:pic>
      <p:pic>
        <p:nvPicPr>
          <p:cNvPr id="103" name="" descr=""/>
          <p:cNvPicPr/>
          <p:nvPr/>
        </p:nvPicPr>
        <p:blipFill>
          <a:blip r:embed="rId3"/>
          <a:stretch/>
        </p:blipFill>
        <p:spPr>
          <a:xfrm>
            <a:off x="4464000" y="1296720"/>
            <a:ext cx="3940560" cy="2590920"/>
          </a:xfrm>
          <a:prstGeom prst="rect">
            <a:avLst/>
          </a:prstGeom>
          <a:ln>
            <a:noFill/>
          </a:ln>
        </p:spPr>
      </p:pic>
      <p:pic>
        <p:nvPicPr>
          <p:cNvPr id="104" name="" descr=""/>
          <p:cNvPicPr/>
          <p:nvPr/>
        </p:nvPicPr>
        <p:blipFill>
          <a:blip r:embed="rId4"/>
          <a:stretch/>
        </p:blipFill>
        <p:spPr>
          <a:xfrm>
            <a:off x="2160720" y="4158720"/>
            <a:ext cx="4246920" cy="2536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  <p:sp>
        <p:nvSpPr>
          <p:cNvPr id="106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07" name="" descr=""/>
          <p:cNvPicPr/>
          <p:nvPr/>
        </p:nvPicPr>
        <p:blipFill>
          <a:blip r:embed="rId2"/>
          <a:stretch/>
        </p:blipFill>
        <p:spPr>
          <a:xfrm>
            <a:off x="496800" y="1398240"/>
            <a:ext cx="3768120" cy="2837160"/>
          </a:xfrm>
          <a:prstGeom prst="rect">
            <a:avLst/>
          </a:prstGeom>
          <a:ln>
            <a:noFill/>
          </a:ln>
        </p:spPr>
      </p:pic>
      <p:pic>
        <p:nvPicPr>
          <p:cNvPr id="108" name="" descr=""/>
          <p:cNvPicPr/>
          <p:nvPr/>
        </p:nvPicPr>
        <p:blipFill>
          <a:blip r:embed="rId3"/>
          <a:stretch/>
        </p:blipFill>
        <p:spPr>
          <a:xfrm>
            <a:off x="4536000" y="1416240"/>
            <a:ext cx="3858480" cy="2787840"/>
          </a:xfrm>
          <a:prstGeom prst="rect">
            <a:avLst/>
          </a:prstGeom>
          <a:ln>
            <a:noFill/>
          </a:ln>
        </p:spPr>
      </p:pic>
      <p:pic>
        <p:nvPicPr>
          <p:cNvPr id="109" name="" descr=""/>
          <p:cNvPicPr/>
          <p:nvPr/>
        </p:nvPicPr>
        <p:blipFill>
          <a:blip r:embed="rId4"/>
          <a:stretch/>
        </p:blipFill>
        <p:spPr>
          <a:xfrm>
            <a:off x="2592720" y="4320000"/>
            <a:ext cx="3670920" cy="2464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  <p:sp>
        <p:nvSpPr>
          <p:cNvPr id="111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12" name="" descr=""/>
          <p:cNvPicPr/>
          <p:nvPr/>
        </p:nvPicPr>
        <p:blipFill>
          <a:blip r:embed="rId2"/>
          <a:stretch/>
        </p:blipFill>
        <p:spPr>
          <a:xfrm>
            <a:off x="1152000" y="1440000"/>
            <a:ext cx="6550920" cy="4966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</TotalTime>
  <Application>Neat_Office/6.2.8.2$Windows_x86 LibreOffice_project/</Application>
  <Words>1033</Words>
  <Paragraphs>135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2019-08-01T12:04:09Z</dcterms:created>
  <dc:creator>Я</dc:creator>
  <dc:description/>
  <dc:language>ru-RU</dc:language>
  <cp:lastModifiedBy/>
  <dcterms:modified xsi:type="dcterms:W3CDTF">2020-04-07T19:28:40Z</dcterms:modified>
  <cp:revision>78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AppVersion" pid="2">
    <vt:lpwstr>12.0000</vt:lpwstr>
  </property>
  <property fmtid="{D5CDD505-2E9C-101B-9397-08002B2CF9AE}" name="HiddenSlides" pid="3">
    <vt:i4>0</vt:i4>
  </property>
  <property fmtid="{D5CDD505-2E9C-101B-9397-08002B2CF9AE}" name="HyperlinksChanged" pid="4">
    <vt:bool>0</vt:bool>
  </property>
  <property fmtid="{D5CDD505-2E9C-101B-9397-08002B2CF9AE}" name="LinksUpToDate" pid="5">
    <vt:bool>0</vt:bool>
  </property>
  <property fmtid="{D5CDD505-2E9C-101B-9397-08002B2CF9AE}" name="MMClips" pid="6">
    <vt:i4>0</vt:i4>
  </property>
  <property fmtid="{D5CDD505-2E9C-101B-9397-08002B2CF9AE}" name="NXPowerLiteLastOptimized" pid="7">
    <vt:lpwstr>586697</vt:lpwstr>
  </property>
  <property fmtid="{D5CDD505-2E9C-101B-9397-08002B2CF9AE}" name="NXPowerLiteSettings" pid="8">
    <vt:lpwstr>C7000400038000</vt:lpwstr>
  </property>
  <property fmtid="{D5CDD505-2E9C-101B-9397-08002B2CF9AE}" name="NXPowerLiteVersion" pid="9">
    <vt:lpwstr>S9.0.1</vt:lpwstr>
  </property>
  <property fmtid="{D5CDD505-2E9C-101B-9397-08002B2CF9AE}" name="Notes" pid="10">
    <vt:i4>0</vt:i4>
  </property>
  <property fmtid="{D5CDD505-2E9C-101B-9397-08002B2CF9AE}" name="PresentationFormat" pid="11">
    <vt:lpwstr>Экран (4:3)</vt:lpwstr>
  </property>
  <property fmtid="{D5CDD505-2E9C-101B-9397-08002B2CF9AE}" name="ScaleCrop" pid="12">
    <vt:bool>0</vt:bool>
  </property>
  <property fmtid="{D5CDD505-2E9C-101B-9397-08002B2CF9AE}" name="ShareDoc" pid="13">
    <vt:bool>0</vt:bool>
  </property>
  <property fmtid="{D5CDD505-2E9C-101B-9397-08002B2CF9AE}" name="Slides" pid="14">
    <vt:i4>12</vt:i4>
  </property>
</Properties>
</file>